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7"/>
  </p:notesMasterIdLst>
  <p:handoutMasterIdLst>
    <p:handoutMasterId r:id="rId8"/>
  </p:handoutMasterIdLst>
  <p:sldIdLst>
    <p:sldId id="2501" r:id="rId3"/>
    <p:sldId id="2538" r:id="rId4"/>
    <p:sldId id="2577" r:id="rId5"/>
    <p:sldId id="2578" r:id="rId6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34171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189860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45555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5">
          <p15:clr>
            <a:srgbClr val="A4A3A4"/>
          </p15:clr>
        </p15:guide>
        <p15:guide id="2" pos="3115">
          <p15:clr>
            <a:srgbClr val="A4A3A4"/>
          </p15:clr>
        </p15:guide>
        <p15:guide id="3" orient="horz" pos="2639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6C2E3"/>
    <a:srgbClr val="B88C00"/>
    <a:srgbClr val="C80000"/>
    <a:srgbClr val="A10501"/>
    <a:srgbClr val="E5F9C1"/>
    <a:srgbClr val="DDE3D5"/>
    <a:srgbClr val="81F828"/>
    <a:srgbClr val="AC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1" autoAdjust="0"/>
    <p:restoredTop sz="87472" autoAdjust="0"/>
  </p:normalViewPr>
  <p:slideViewPr>
    <p:cSldViewPr snapToGrid="0" snapToObjects="1" showGuides="1">
      <p:cViewPr>
        <p:scale>
          <a:sx n="150" d="100"/>
          <a:sy n="150" d="100"/>
        </p:scale>
        <p:origin x="222" y="-924"/>
      </p:cViewPr>
      <p:guideLst>
        <p:guide orient="horz" pos="655"/>
        <p:guide pos="3115"/>
        <p:guide orient="horz" pos="2639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84"/>
      </p:cViewPr>
      <p:guideLst>
        <p:guide orient="horz" pos="3111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3" y="4714391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/>
              <a:t>마스터 문자열 유형 편집</a:t>
            </a:r>
          </a:p>
          <a:p>
            <a:pPr lvl="1"/>
            <a:r>
              <a:rPr lang="ko-KR" altLang="ko-KR" noProof="0"/>
              <a:t>둘째 수준</a:t>
            </a:r>
          </a:p>
          <a:p>
            <a:pPr lvl="2"/>
            <a:r>
              <a:rPr lang="ko-KR" altLang="ko-KR" noProof="0"/>
              <a:t>셋째 수준</a:t>
            </a:r>
          </a:p>
          <a:p>
            <a:pPr lvl="3"/>
            <a:r>
              <a:rPr lang="ko-KR" altLang="ko-KR" noProof="0"/>
              <a:t>넷째 수준</a:t>
            </a:r>
          </a:p>
          <a:p>
            <a:pPr lvl="4"/>
            <a:r>
              <a:rPr lang="ko-KR" altLang="ko-KR" noProof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71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0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5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39"/>
            <a:ext cx="8420100" cy="4305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28"/>
            <a:ext cx="6934200" cy="4459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0"/>
            <a:ext cx="9120187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20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7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22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34"/>
            <a:ext cx="9123363" cy="2723508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707571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7136"/>
            <a:ext cx="8420100" cy="3997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4" indent="0">
              <a:buNone/>
              <a:defRPr sz="1800"/>
            </a:lvl2pPr>
            <a:lvl3pPr marL="911392" indent="0">
              <a:buNone/>
              <a:defRPr sz="1600"/>
            </a:lvl3pPr>
            <a:lvl4pPr marL="1367081" indent="0">
              <a:buNone/>
              <a:defRPr sz="1400"/>
            </a:lvl4pPr>
            <a:lvl5pPr marL="1822777" indent="0">
              <a:buNone/>
              <a:defRPr sz="1400"/>
            </a:lvl5pPr>
            <a:lvl6pPr marL="2278472" indent="0">
              <a:buNone/>
              <a:defRPr sz="1400"/>
            </a:lvl6pPr>
            <a:lvl7pPr marL="2734171" indent="0">
              <a:buNone/>
              <a:defRPr sz="1400"/>
            </a:lvl7pPr>
            <a:lvl8pPr marL="3189860" indent="0">
              <a:buNone/>
              <a:defRPr sz="1400"/>
            </a:lvl8pPr>
            <a:lvl9pPr marL="3645555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34"/>
            <a:ext cx="4484688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58" y="950934"/>
            <a:ext cx="4486275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81"/>
            <a:ext cx="8915400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5003"/>
            <a:ext cx="4376738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98"/>
            <a:ext cx="4376738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375003"/>
            <a:ext cx="4378325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98"/>
            <a:ext cx="4378325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234" indent="-102116" algn="l" defTabSz="1069449">
              <a:buFont typeface="Arial" pitchFamily="34" charset="0"/>
              <a:buChar char="•"/>
            </a:pPr>
            <a:endParaRPr lang="ko-KR" altLang="en-US" sz="16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336"/>
            <a:ext cx="3259138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5"/>
            <a:ext cx="5537201" cy="3177478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50"/>
            <a:ext cx="3259138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572"/>
            <a:ext cx="5943600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802"/>
            <a:ext cx="5943600" cy="584460"/>
          </a:xfrm>
        </p:spPr>
        <p:txBody>
          <a:bodyPr/>
          <a:lstStyle>
            <a:lvl1pPr marL="0" indent="0">
              <a:buNone/>
              <a:defRPr sz="3200"/>
            </a:lvl1pPr>
            <a:lvl2pPr marL="455694" indent="0">
              <a:buNone/>
              <a:defRPr sz="2800"/>
            </a:lvl2pPr>
            <a:lvl3pPr marL="911392" indent="0">
              <a:buNone/>
              <a:defRPr sz="2300"/>
            </a:lvl3pPr>
            <a:lvl4pPr marL="1367081" indent="0">
              <a:buNone/>
              <a:defRPr sz="2000"/>
            </a:lvl4pPr>
            <a:lvl5pPr marL="1822777" indent="0">
              <a:buNone/>
              <a:defRPr sz="2000"/>
            </a:lvl5pPr>
            <a:lvl6pPr marL="2278472" indent="0">
              <a:buNone/>
              <a:defRPr sz="2000"/>
            </a:lvl6pPr>
            <a:lvl7pPr marL="2734171" indent="0">
              <a:buNone/>
              <a:defRPr sz="2000"/>
            </a:lvl7pPr>
            <a:lvl8pPr marL="3189860" indent="0">
              <a:buNone/>
              <a:defRPr sz="2000"/>
            </a:lvl8pPr>
            <a:lvl9pPr marL="364555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90"/>
            <a:ext cx="5943600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sungengineering.co.kr/kor/main.jsp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32" y="1582115"/>
            <a:ext cx="9123363" cy="1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문자열 유형 편집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42"/>
            <a:ext cx="7271702" cy="5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</a:t>
            </a: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5694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13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67081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2777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1769" indent="-34176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6895" indent="-27531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58544" indent="-28006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2146" indent="-212025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4612" indent="-170877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0311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56007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1688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67392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4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9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7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5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6"/>
          <p:cNvSpPr/>
          <p:nvPr/>
        </p:nvSpPr>
        <p:spPr>
          <a:xfrm>
            <a:off x="394724" y="695377"/>
            <a:ext cx="9108000" cy="36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120" tIns="43560" rIns="87120" bIns="435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b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4737101" y="6564316"/>
            <a:ext cx="431800" cy="187325"/>
          </a:xfrm>
          <a:prstGeom prst="rect">
            <a:avLst/>
          </a:prstGeom>
        </p:spPr>
        <p:txBody>
          <a:bodyPr lIns="91272" tIns="45634" rIns="91272" bIns="45634" anchor="ctr"/>
          <a:lstStyle/>
          <a:p>
            <a:pPr>
              <a:defRPr/>
            </a:pPr>
            <a:fld id="{7ACC3DE6-4485-4FDD-AFF5-FB34669E12C0}" type="slidenum">
              <a:rPr lang="ko-KR" altLang="en-US" sz="1100" b="0">
                <a:solidFill>
                  <a:srgbClr val="039BE7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100" b="0">
              <a:solidFill>
                <a:srgbClr val="039BE7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 descr="삼성엔지니어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6" y="6543677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흑-speed 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780" y="6453336"/>
            <a:ext cx="808162" cy="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87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6368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2739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69104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5476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275" indent="-3422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741598" indent="-285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507" indent="-22817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97288" indent="-22817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3662" indent="-22817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0028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639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276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79134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9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04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76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43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17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8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4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471487" y="1215129"/>
            <a:ext cx="8963026" cy="1920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0" rIns="91272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PAP 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기능 정의 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(1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차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Main </a:t>
            </a:r>
            <a:r>
              <a:rPr lang="ko-KR" altLang="en-US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화면 및 </a:t>
            </a:r>
            <a:r>
              <a:rPr lang="ko-KR" altLang="en-US" sz="2000" b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작화</a:t>
            </a:r>
            <a:r>
              <a:rPr lang="ko-KR" altLang="en-US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기능</a:t>
            </a:r>
            <a:endParaRPr lang="en-US" altLang="ko-KR" sz="2000" b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485900" y="4473977"/>
            <a:ext cx="6934200" cy="899931"/>
          </a:xfrm>
        </p:spPr>
        <p:txBody>
          <a:bodyPr/>
          <a:lstStyle/>
          <a:p>
            <a:r>
              <a:rPr lang="ko-KR" altLang="en-US" sz="2100" spc="-117" dirty="0" err="1">
                <a:solidFill>
                  <a:schemeClr val="accent1">
                    <a:lumMod val="50000"/>
                  </a:schemeClr>
                </a:solidFill>
              </a:rPr>
              <a:t>공정설계팀</a:t>
            </a:r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ko-KR" altLang="en-US" sz="2100" spc="-117" dirty="0">
                <a:solidFill>
                  <a:schemeClr val="accent1">
                    <a:lumMod val="50000"/>
                  </a:schemeClr>
                </a:solidFill>
              </a:rPr>
              <a:t>화공기술센터</a:t>
            </a:r>
            <a:endParaRPr lang="en-US" altLang="ko-KR" sz="2100" spc="-117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2020.03.31</a:t>
            </a:r>
          </a:p>
        </p:txBody>
      </p:sp>
    </p:spTree>
    <p:extLst>
      <p:ext uri="{BB962C8B-B14F-4D97-AF65-F5344CB8AC3E}">
        <p14:creationId xmlns:p14="http://schemas.microsoft.com/office/powerpoint/2010/main" val="230274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0.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기본환경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40600" y="993165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출발환경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MDBS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로 인식된 결과물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SPPID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각종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list (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piperun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item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입력받음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대상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HMB, BEDD, Equipment, Instrument, List</a:t>
            </a: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기본 화면은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아래와 같음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각 구획들은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main windows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sub form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으로 빼고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넣을수있게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503339" y="1887523"/>
            <a:ext cx="9194334" cy="4488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54341" y="2021748"/>
            <a:ext cx="1644242" cy="1795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심볼 분류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54341" y="3926048"/>
            <a:ext cx="1644242" cy="126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심볼 그림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407641" y="2021748"/>
            <a:ext cx="5201174" cy="3171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작화</a:t>
            </a: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 공간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826928" y="2021748"/>
            <a:ext cx="1778467" cy="3171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TBD</a:t>
            </a:r>
            <a:endParaRPr kumimoji="1" lang="ko-KR" alt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87228" y="5276674"/>
            <a:ext cx="9018167" cy="1015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DB </a:t>
            </a:r>
            <a:r>
              <a:rPr kumimoji="1" lang="ko-KR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조회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483141" y="4966283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Page 1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053592" y="4966283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Page 2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615655" y="4966283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Page 3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194495" y="4974672"/>
            <a:ext cx="243281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/>
              <a:t>+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654341" y="6065240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/>
              <a:t>HMB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24792" y="6065240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/>
              <a:t>EQ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786855" y="6065240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/>
              <a:t>LINE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348917" y="6073629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/>
              <a:t>INSTR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919368" y="6073629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/>
              <a:t>,,,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481431" y="6073629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/>
              <a:t>,,,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03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0.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기본환경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98188"/>
              </p:ext>
            </p:extLst>
          </p:nvPr>
        </p:nvGraphicFramePr>
        <p:xfrm>
          <a:off x="418483" y="1406861"/>
          <a:ext cx="8986622" cy="340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5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311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심볼 분류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심볼 그림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기기 특성에 따른 심볼 목록</a:t>
                      </a:r>
                      <a:endParaRPr lang="en-US" altLang="ko-KR" sz="1200" baseline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HYTOS</a:t>
                      </a: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기반으로 함</a:t>
                      </a:r>
                      <a:endParaRPr lang="en-US" altLang="ko-KR" sz="1200" baseline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57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작화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심볼 배치 및 연결점 작업 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PFD </a:t>
                      </a:r>
                      <a:r>
                        <a:rPr lang="ko-KR" altLang="en-US" sz="1200" baseline="0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작화</a:t>
                      </a:r>
                      <a:endParaRPr lang="en-US" altLang="ko-KR" sz="1200" baseline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HYTOS</a:t>
                      </a: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기반으로 함</a:t>
                      </a:r>
                      <a:endParaRPr lang="en-US" altLang="ko-KR" sz="1200" baseline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Page </a:t>
                      </a: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계속 생성해서 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OPC </a:t>
                      </a: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각 페이지를 연결하는 개념 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 탭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모든 페이지에 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Border, Grid, Title block </a:t>
                      </a:r>
                      <a:r>
                        <a:rPr lang="ko-KR" altLang="en-US" sz="1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있어야 함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57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각각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import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볼수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있는 공간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(standard DB)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확정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차에 제공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57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TBD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처리 결과 조회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(TBD)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0" u="none" baseline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09558" y="5170882"/>
            <a:ext cx="9726947" cy="107721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주어진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Symbol List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이용하여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SW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메인화면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환경 완성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관련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연결점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topology,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좌표 등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연동 완성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DB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관련 상세 기능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2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차에 제공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48561"/>
              </p:ext>
            </p:extLst>
          </p:nvPr>
        </p:nvGraphicFramePr>
        <p:xfrm>
          <a:off x="7952064" y="19510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워크시트" showAsIcon="1" r:id="rId3" imgW="914400" imgH="771480" progId="Excel.Sheet.12">
                  <p:embed/>
                </p:oleObj>
              </mc:Choice>
              <mc:Fallback>
                <p:oleObj name="워크시트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2064" y="19510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3909"/>
              </p:ext>
            </p:extLst>
          </p:nvPr>
        </p:nvGraphicFramePr>
        <p:xfrm>
          <a:off x="7494588" y="2976563"/>
          <a:ext cx="16097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포장기 셸 개체" showAsIcon="1" r:id="rId5" imgW="1610280" imgH="414000" progId="Package">
                  <p:embed/>
                </p:oleObj>
              </mc:Choice>
              <mc:Fallback>
                <p:oleObj name="포장기 셸 개체" showAsIcon="1" r:id="rId5" imgW="1610280" imgH="414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588" y="2976563"/>
                        <a:ext cx="160972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1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250" y="2172327"/>
            <a:ext cx="7458748" cy="364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-12696" rIns="52371" bIns="0" numCol="1" anchor="t" anchorCtr="0" compatLnSpc="1">
            <a:prstTxWarp prst="textNoShape">
              <a:avLst/>
            </a:prstTxWarp>
            <a:spAutoFit/>
          </a:bodyPr>
          <a:lstStyle>
            <a:lvl1pPr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marL="4572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marL="9144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marL="13716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marL="18288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1. PFF border 작성 (drawing의 scale 확인용)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2. 기기의 rotating 변경 기능 추가 (상하, 좌우 대칭, </a:t>
            </a:r>
            <a:r>
              <a:rPr kumimoji="1" lang="ko-KR" altLang="ko-KR" b="1" i="0" u="none" strike="noStrike" cap="none" normalizeH="0" baseline="0" dirty="0" err="1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각도별</a:t>
            </a: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 rotating 기능 추가)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3. 기기, drawing 복사 시 동일 scale 변경 시 동일 scale로 copy 될 수 있도록 기능 개선 요청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4. 다음과 같이 OSBL graphic 수정 요청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  </a:t>
            </a: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       </a:t>
            </a:r>
            <a:endParaRPr kumimoji="1" lang="en-US" altLang="ko-KR" b="1" i="0" u="none" strike="noStrike" cap="none" normalizeH="0" baseline="0" dirty="0">
              <a:ln>
                <a:noFill/>
              </a:ln>
              <a:solidFill>
                <a:srgbClr val="737373"/>
              </a:solidFill>
              <a:effectLst/>
              <a:latin typeface="Arial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solidFill>
                <a:srgbClr val="737373"/>
              </a:solidFill>
              <a:latin typeface="Ari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i="0" u="none" strike="noStrike" cap="none" normalizeH="0" baseline="0" dirty="0">
              <a:ln>
                <a:noFill/>
              </a:ln>
              <a:solidFill>
                <a:srgbClr val="737373"/>
              </a:solidFill>
              <a:effectLst/>
              <a:latin typeface="Arial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b="1" i="0" u="none" strike="noStrike" cap="none" normalizeH="0" baseline="0" dirty="0">
              <a:ln>
                <a:noFill/>
              </a:ln>
              <a:solidFill>
                <a:srgbClr val="737373"/>
              </a:solidFill>
              <a:effectLst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5. Line splitter를 T 모양으로 구성 요망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6. Zoom in/out을 cntl + 마우스 휠 조정로 가능하게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7. 상단. 옆 스크롤 바 생성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8. Dummy Instrument (모양만 기입할 수 있게, Pressure, Temperature 용) 추가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9. ESC 키 누를 시 현재 작업 키 해제 기능 추가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10. Piping component, equipment, Instrument 재정비 (현재 piping component 항이 없음)</a:t>
            </a:r>
            <a:endParaRPr kumimoji="1" lang="en-US" altLang="ko-KR" b="1" i="0" u="none" strike="noStrike" cap="none" normalizeH="0" baseline="0" dirty="0">
              <a:ln>
                <a:noFill/>
              </a:ln>
              <a:solidFill>
                <a:srgbClr val="737373"/>
              </a:solidFill>
              <a:effectLst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737373"/>
                </a:solidFill>
              </a:rPr>
              <a:t>11. </a:t>
            </a:r>
            <a:r>
              <a:rPr lang="ko-KR" altLang="en-US" dirty="0">
                <a:solidFill>
                  <a:srgbClr val="737373"/>
                </a:solidFill>
              </a:rPr>
              <a:t>자동으로 매겨지는 스트림 넘버 수정 가능하게</a:t>
            </a:r>
            <a:endParaRPr lang="en-US" altLang="ko-KR" dirty="0">
              <a:solidFill>
                <a:srgbClr val="737373"/>
              </a:solidFill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12. </a:t>
            </a:r>
            <a:r>
              <a:rPr kumimoji="1" lang="ko-KR" altLang="en-US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우 클릭 시 메뉴 팝업 </a:t>
            </a: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  <a:sym typeface="Wingdings" panose="05000000000000000000" pitchFamily="2" charset="2"/>
              </a:rPr>
              <a:t> </a:t>
            </a:r>
            <a:r>
              <a:rPr kumimoji="1" lang="ko-KR" altLang="en-US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  <a:sym typeface="Wingdings" panose="05000000000000000000" pitchFamily="2" charset="2"/>
              </a:rPr>
              <a:t>모드 선택</a:t>
            </a: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  <a:sym typeface="Wingdings" panose="05000000000000000000" pitchFamily="2" charset="2"/>
              </a:rPr>
              <a:t>(Selection, Pan </a:t>
            </a:r>
            <a:r>
              <a:rPr lang="en-US" altLang="ko-KR" dirty="0">
                <a:solidFill>
                  <a:srgbClr val="737373"/>
                </a:solidFill>
                <a:sym typeface="Wingdings" panose="05000000000000000000" pitchFamily="2" charset="2"/>
              </a:rPr>
              <a:t>Mode)</a:t>
            </a:r>
            <a:endParaRPr kumimoji="1" lang="ko-KR" altLang="ko-KR" b="1" i="0" u="none" strike="noStrike" cap="none" normalizeH="0" baseline="0" dirty="0">
              <a:ln>
                <a:noFill/>
              </a:ln>
              <a:solidFill>
                <a:srgbClr val="737373"/>
              </a:solidFill>
              <a:effectLst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b="1" i="0" u="none" strike="noStrike" cap="none" normalizeH="0" baseline="0" dirty="0">
              <a:ln>
                <a:noFill/>
              </a:ln>
              <a:solidFill>
                <a:srgbClr val="737373"/>
              </a:solidFill>
              <a:effectLst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AutoShape 2" descr="http://kr3.samsung.net/mail/rest/v1/files/image/download/202004271621704_BGFC2LL5.jpg?1=1&amp;filepath=/LOCAL/ML/CACHE/image/y/20200427/1_110367_XOK0LK7CT9SZ@namo.co.kr_1_yj0423.choi&amp;user=yj0423.choi&amp;partno=1&amp;folderId=1&amp;seqid=110367"/>
          <p:cNvSpPr>
            <a:spLocks noChangeAspect="1" noChangeArrowheads="1"/>
          </p:cNvSpPr>
          <p:nvPr/>
        </p:nvSpPr>
        <p:spPr bwMode="auto">
          <a:xfrm>
            <a:off x="95250" y="-12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469783" y="3120705"/>
            <a:ext cx="1677799" cy="330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Description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69783" y="3446185"/>
            <a:ext cx="1677799" cy="330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Unit No.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피드백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 (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추가 설명 예정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7952043"/>
      </p:ext>
    </p:extLst>
  </p:cSld>
  <p:clrMapOvr>
    <a:masterClrMapping/>
  </p:clrMapOvr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rmAutofit fontScale="47500" lnSpcReduction="20000"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견명조" pitchFamily="18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0" tIns="53561" rIns="0" bIns="53561" anchor="ctr">
        <a:noAutofit/>
      </a:bodyPr>
      <a:lstStyle>
        <a:defPPr latinLnBrk="1">
          <a:spcBef>
            <a:spcPts val="0"/>
          </a:spcBef>
          <a:spcAft>
            <a:spcPts val="1056"/>
          </a:spcAft>
          <a:defRPr kumimoji="1" sz="1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  <a:cs typeface="Arial" panose="020B0604020202020204" pitchFamily="34" charset="0"/>
            <a:sym typeface="Wingdings" panose="05000000000000000000" pitchFamily="2" charset="2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enT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lIns="54000" tIns="46800" rIns="54000" bIns="46800" anchor="ctr"/>
      <a:lstStyle>
        <a:defPPr eaLnBrk="1" hangingPunct="1">
          <a:spcBef>
            <a:spcPct val="0"/>
          </a:spcBef>
          <a:buFont typeface="Wingdings" pitchFamily="2" charset="2"/>
          <a:buNone/>
          <a:defRPr kumimoji="0" sz="1100" b="1" smtClean="0"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199726</TotalTime>
  <Words>398</Words>
  <Application>Microsoft Office PowerPoint</Application>
  <PresentationFormat>A4 용지(210x297mm)</PresentationFormat>
  <Paragraphs>65</Paragraphs>
  <Slides>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HY견고딕</vt:lpstr>
      <vt:lpstr>HY헤드라인M</vt:lpstr>
      <vt:lpstr>굴림</vt:lpstr>
      <vt:lpstr>맑은 고딕</vt:lpstr>
      <vt:lpstr>Arial</vt:lpstr>
      <vt:lpstr>Lucida Sans Unicode</vt:lpstr>
      <vt:lpstr>Wingdings</vt:lpstr>
      <vt:lpstr>삼성고딕 M</vt:lpstr>
      <vt:lpstr>1_TCS template</vt:lpstr>
      <vt:lpstr>1_OpenTide</vt:lpstr>
      <vt:lpstr>워크시트</vt:lpstr>
      <vt:lpstr>패키지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dof tech</cp:lastModifiedBy>
  <cp:revision>6181</cp:revision>
  <cp:lastPrinted>2018-08-08T02:03:27Z</cp:lastPrinted>
  <dcterms:created xsi:type="dcterms:W3CDTF">2008-08-26T06:05:02Z</dcterms:created>
  <dcterms:modified xsi:type="dcterms:W3CDTF">2020-04-28T05:41:01Z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732BBEC068B16E02B3FF996FD6544A926558BF53919107C2C4187DEB7A64BB04</vt:lpwstr>
  </property>
  <property fmtid="{D5CDD505-2E9C-101B-9397-08002B2CF9AE}" pid="2" name="NSCPROP">
    <vt:lpwstr>NSCCustomProperty</vt:lpwstr>
  </property>
  <property fmtid="{D5CDD505-2E9C-101B-9397-08002B2CF9AE}" pid="3" name="NSCPROP_SA">
    <vt:lpwstr>\\66.10.103.36\Eng'g IT\00. GENERAL\01. 과제\02. 미래기술 과제\03. 배관 Auto Routing 최적화_이정규 선임\01. 메인자료\Auto Routing.pptx</vt:lpwstr>
  </property>
</Properties>
</file>