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16"/>
  </p:notesMasterIdLst>
  <p:handoutMasterIdLst>
    <p:handoutMasterId r:id="rId17"/>
  </p:handoutMasterIdLst>
  <p:sldIdLst>
    <p:sldId id="2501" r:id="rId3"/>
    <p:sldId id="2578" r:id="rId4"/>
    <p:sldId id="2584" r:id="rId5"/>
    <p:sldId id="2579" r:id="rId6"/>
    <p:sldId id="2580" r:id="rId7"/>
    <p:sldId id="2581" r:id="rId8"/>
    <p:sldId id="2582" r:id="rId9"/>
    <p:sldId id="2585" r:id="rId10"/>
    <p:sldId id="2586" r:id="rId11"/>
    <p:sldId id="2587" r:id="rId12"/>
    <p:sldId id="2588" r:id="rId13"/>
    <p:sldId id="2590" r:id="rId14"/>
    <p:sldId id="2589" r:id="rId15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-1362" y="-96"/>
      </p:cViewPr>
      <p:guideLst>
        <p:guide orient="horz" pos="655"/>
        <p:guide orient="horz" pos="2639"/>
        <p:guide pos="3115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 smtClean="0"/>
              <a:t>마스터 문자열 유형 편집</a:t>
            </a:r>
          </a:p>
          <a:p>
            <a:pPr lvl="1"/>
            <a:r>
              <a:rPr lang="ko-KR" altLang="ko-KR" noProof="0" smtClean="0"/>
              <a:t>둘째 수준</a:t>
            </a:r>
          </a:p>
          <a:p>
            <a:pPr lvl="2"/>
            <a:r>
              <a:rPr lang="ko-KR" altLang="ko-KR" noProof="0" smtClean="0"/>
              <a:t>셋째 수준</a:t>
            </a:r>
          </a:p>
          <a:p>
            <a:pPr lvl="3"/>
            <a:r>
              <a:rPr lang="ko-KR" altLang="ko-KR" noProof="0" smtClean="0"/>
              <a:t>넷째 수준</a:t>
            </a:r>
          </a:p>
          <a:p>
            <a:pPr lvl="4"/>
            <a:r>
              <a:rPr lang="ko-KR" altLang="ko-KR" noProof="0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문자열 유형 편집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package" Target="../embeddings/Microsoft_Excel_Macro-Enabled_Worksheet2.xlsm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(2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</a:t>
            </a: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)_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수정</a:t>
            </a:r>
            <a:endParaRPr lang="en-US" altLang="ko-KR" sz="4000" b="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Process DB ver1.0 </a:t>
            </a:r>
            <a:r>
              <a:rPr lang="ko-KR" altLang="en-US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및 </a:t>
            </a:r>
            <a:r>
              <a:rPr lang="en-US" altLang="ko-KR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UI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 smtClean="0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 smtClean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2020.04.17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568779" y="3429000"/>
            <a:ext cx="4953000" cy="95410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ko-KR" altLang="en-US" dirty="0" smtClean="0"/>
              <a:t>추가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제어 </a:t>
            </a:r>
            <a:r>
              <a:rPr lang="ko-KR" altLang="en-US" dirty="0"/>
              <a:t>데이터 비교 체크 개념으로 </a:t>
            </a:r>
            <a:r>
              <a:rPr lang="en-US" altLang="ko-KR" dirty="0"/>
              <a:t>(</a:t>
            </a:r>
            <a:r>
              <a:rPr lang="ko-KR" altLang="en-US" dirty="0" err="1"/>
              <a:t>연계값</a:t>
            </a:r>
            <a:r>
              <a:rPr lang="ko-KR" altLang="en-US" dirty="0"/>
              <a:t> </a:t>
            </a:r>
            <a:r>
              <a:rPr lang="en-US" altLang="ko-KR" dirty="0"/>
              <a:t>vs FEED </a:t>
            </a:r>
            <a:r>
              <a:rPr lang="ko-KR" altLang="en-US" dirty="0"/>
              <a:t>값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즉 </a:t>
            </a:r>
            <a:r>
              <a:rPr lang="en-US" altLang="ko-KR" dirty="0"/>
              <a:t>FEED</a:t>
            </a:r>
            <a:r>
              <a:rPr lang="ko-KR" altLang="en-US" dirty="0"/>
              <a:t>에 제어용 데이터가 </a:t>
            </a:r>
            <a:r>
              <a:rPr lang="ko-KR" altLang="en-US" dirty="0" err="1"/>
              <a:t>있는경우</a:t>
            </a:r>
            <a:r>
              <a:rPr lang="ko-KR" altLang="en-US" dirty="0"/>
              <a:t> </a:t>
            </a:r>
            <a:r>
              <a:rPr lang="en-US" altLang="ko-KR" dirty="0"/>
              <a:t>MDBS</a:t>
            </a:r>
            <a:r>
              <a:rPr lang="ko-KR" altLang="en-US" dirty="0"/>
              <a:t>로 같이 인식해서 비교함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데이터 소스가 </a:t>
            </a:r>
            <a:r>
              <a:rPr lang="ko-KR" altLang="en-US" dirty="0"/>
              <a:t>중요함</a:t>
            </a: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2.2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Material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6132352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180338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108460" y="5838470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36798" y="5838469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14642"/>
              </p:ext>
            </p:extLst>
          </p:nvPr>
        </p:nvGraphicFramePr>
        <p:xfrm>
          <a:off x="164067" y="1163289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4206768" y="2557971"/>
            <a:ext cx="296581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                입력한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PMC</a:t>
            </a: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     채워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짐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795492" y="5025005"/>
            <a:ext cx="40763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중 특정 아이템 선택 시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PMC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입력받을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수 있는 공간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065240" y="2634143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97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58385"/>
              </p:ext>
            </p:extLst>
          </p:nvPr>
        </p:nvGraphicFramePr>
        <p:xfrm>
          <a:off x="113689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Line+HMB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조건문에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이용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2.3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Special Service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4" y="2432808"/>
            <a:ext cx="7759817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62604" y="4487866"/>
            <a:ext cx="276811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추가하고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싶은 서비스 이름 입력 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69141" y="4571616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Service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Name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62605" y="2650328"/>
            <a:ext cx="232350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추가된 서비스 이름들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30723" y="2642101"/>
            <a:ext cx="232350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좌측 이름 클릭 시 조건 나열 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62604" y="5100262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449833" y="5100261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목</a:t>
            </a:r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186106" y="5108162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73631" y="5099528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62604" y="5502934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49833" y="5502933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목</a:t>
            </a:r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186106" y="5510834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073631" y="5502200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왼쪽 중괄호 17"/>
          <p:cNvSpPr/>
          <p:nvPr/>
        </p:nvSpPr>
        <p:spPr bwMode="auto">
          <a:xfrm rot="10800000" flipH="1">
            <a:off x="1643989" y="4986384"/>
            <a:ext cx="218615" cy="139763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65361" y="5538260"/>
            <a:ext cx="10625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975447" y="5888699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203785" y="5888698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571190" y="2868661"/>
            <a:ext cx="141341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H2S ADNOC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71190" y="2511828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5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2.4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Component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54340" y="2105638"/>
            <a:ext cx="8523215" cy="41189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922789" y="2558508"/>
            <a:ext cx="2676088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총 물질 이름       총 물질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271545" y="586336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499883" y="586336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336797" y="2557971"/>
            <a:ext cx="4681367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사용자 추가한            사용자 추가한       타입         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Pseudo</a:t>
            </a: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물질 이름                 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           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6115574" y="2617365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70400"/>
              </p:ext>
            </p:extLst>
          </p:nvPr>
        </p:nvGraphicFramePr>
        <p:xfrm>
          <a:off x="206696" y="1203509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" name="직선 연결선 30"/>
          <p:cNvCxnSpPr/>
          <p:nvPr/>
        </p:nvCxnSpPr>
        <p:spPr bwMode="auto">
          <a:xfrm>
            <a:off x="2181138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직사각형 31"/>
          <p:cNvSpPr/>
          <p:nvPr/>
        </p:nvSpPr>
        <p:spPr>
          <a:xfrm>
            <a:off x="912186" y="2260403"/>
            <a:ext cx="26866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물질 찾는 텍스트박스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701656" y="2601696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직사각형 34"/>
          <p:cNvSpPr/>
          <p:nvPr/>
        </p:nvSpPr>
        <p:spPr>
          <a:xfrm>
            <a:off x="4336798" y="4789577"/>
            <a:ext cx="135932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ADD PSEUDO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7399090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8271545" y="2591958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>
          <a:xfrm>
            <a:off x="5662569" y="4781503"/>
            <a:ext cx="3087148" cy="64633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이 버튼 클릭 시에는 좌측 물질 리스트가 아닌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user input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따른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pseudo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가 생성되어 추가됨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(group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76071" y="5427834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02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06433"/>
              </p:ext>
            </p:extLst>
          </p:nvPr>
        </p:nvGraphicFramePr>
        <p:xfrm>
          <a:off x="130467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2.5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Unit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046914"/>
            <a:ext cx="6132352" cy="4043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862605" y="2649897"/>
            <a:ext cx="2667450" cy="277430"/>
            <a:chOff x="1862605" y="2649897"/>
            <a:chExt cx="2667450" cy="277430"/>
          </a:xfrm>
        </p:grpSpPr>
        <p:sp>
          <p:nvSpPr>
            <p:cNvPr id="6" name="직사각형 5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832308" y="2636089"/>
            <a:ext cx="2667450" cy="277430"/>
            <a:chOff x="1862605" y="2649897"/>
            <a:chExt cx="2667450" cy="277430"/>
          </a:xfrm>
        </p:grpSpPr>
        <p:sp>
          <p:nvSpPr>
            <p:cNvPr id="11" name="직사각형 1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832308" y="3097484"/>
            <a:ext cx="2667450" cy="277430"/>
            <a:chOff x="1862605" y="2649897"/>
            <a:chExt cx="2667450" cy="277430"/>
          </a:xfrm>
        </p:grpSpPr>
        <p:sp>
          <p:nvSpPr>
            <p:cNvPr id="15" name="직사각형 14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798877" y="3575656"/>
            <a:ext cx="2667450" cy="277430"/>
            <a:chOff x="1862605" y="2649897"/>
            <a:chExt cx="2667450" cy="277430"/>
          </a:xfrm>
        </p:grpSpPr>
        <p:sp>
          <p:nvSpPr>
            <p:cNvPr id="19" name="직사각형 18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862605" y="3114885"/>
            <a:ext cx="2667450" cy="277430"/>
            <a:chOff x="1862605" y="2649897"/>
            <a:chExt cx="2667450" cy="277430"/>
          </a:xfrm>
        </p:grpSpPr>
        <p:sp>
          <p:nvSpPr>
            <p:cNvPr id="23" name="직사각형 22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862605" y="3614128"/>
            <a:ext cx="2667450" cy="277430"/>
            <a:chOff x="1862605" y="2649897"/>
            <a:chExt cx="2667450" cy="277430"/>
          </a:xfrm>
        </p:grpSpPr>
        <p:sp>
          <p:nvSpPr>
            <p:cNvPr id="27" name="직사각형 26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862605" y="4055780"/>
            <a:ext cx="2667450" cy="277430"/>
            <a:chOff x="1862605" y="2649897"/>
            <a:chExt cx="2667450" cy="277430"/>
          </a:xfrm>
        </p:grpSpPr>
        <p:sp>
          <p:nvSpPr>
            <p:cNvPr id="31" name="직사각형 3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4798877" y="4057576"/>
            <a:ext cx="2667450" cy="277430"/>
            <a:chOff x="1862605" y="2649897"/>
            <a:chExt cx="2667450" cy="277430"/>
          </a:xfrm>
        </p:grpSpPr>
        <p:sp>
          <p:nvSpPr>
            <p:cNvPr id="40" name="직사각형 39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6975447" y="5687363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203785" y="5687362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왼쪽 중괄호 44"/>
          <p:cNvSpPr/>
          <p:nvPr/>
        </p:nvSpPr>
        <p:spPr bwMode="auto">
          <a:xfrm rot="10800000" flipH="1">
            <a:off x="1425374" y="2222712"/>
            <a:ext cx="218615" cy="394319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362855" y="400045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HYTOS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처럼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369454" y="4462123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94639" y="4462122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4832308" y="2125942"/>
            <a:ext cx="2667450" cy="277430"/>
            <a:chOff x="1862605" y="2649897"/>
            <a:chExt cx="2667450" cy="277430"/>
          </a:xfrm>
        </p:grpSpPr>
        <p:sp>
          <p:nvSpPr>
            <p:cNvPr id="51" name="직사각형 5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항목셋</a:t>
              </a:r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단위셋</a:t>
              </a:r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7931791" y="2125941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단위 세트 개념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4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0. Table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종류 및 설명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33688"/>
              </p:ext>
            </p:extLst>
          </p:nvPr>
        </p:nvGraphicFramePr>
        <p:xfrm>
          <a:off x="124204" y="1093442"/>
          <a:ext cx="964897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특수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조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건 정의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Symbol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Type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작화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모듈에 사용되는 심볼들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Connection point Table 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은 새로 생성 필요</a:t>
                      </a:r>
                      <a:endParaRPr lang="en-US" altLang="ko-KR" sz="1200" b="0" dirty="0" smtClean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usersetting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단위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 선택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행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개수 고정</a:t>
                      </a:r>
                      <a:endParaRPr lang="en-US" altLang="ko-KR" sz="1200" b="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행 데이터 전체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1.0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280076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대상 파일 형식은 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데이터를 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생성해서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standard DB (process DB)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일정한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연동해서 데이터를 옮기는 방식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날짜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이름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/IP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 으로 데이터 추적관리 필요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후의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process DB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들은 모두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가 별도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개별로 값 수정 가능해야 함 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수정 가능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불가능 필드들은 추후 안내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지금은 모두 가능하게 유지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HYTOS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하단부분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62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1.1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HMB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427809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중 물질로 분류되는 것들은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IsComponent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=1) 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usersetting_component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component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번호를 알아낸 뒤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(1~20)</a:t>
            </a:r>
          </a:p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HMB_Composition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98636"/>
              </p:ext>
            </p:extLst>
          </p:nvPr>
        </p:nvGraphicFramePr>
        <p:xfrm>
          <a:off x="189918" y="5108928"/>
          <a:ext cx="96489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왼쪽 중괄호 3"/>
          <p:cNvSpPr/>
          <p:nvPr/>
        </p:nvSpPr>
        <p:spPr bwMode="auto">
          <a:xfrm flipH="1">
            <a:off x="8716161" y="3020037"/>
            <a:ext cx="218615" cy="1904301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35824" y="3746911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7" y="1753300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261099"/>
              </p:ext>
            </p:extLst>
          </p:nvPr>
        </p:nvGraphicFramePr>
        <p:xfrm>
          <a:off x="8382972" y="16109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워크시트" showAsIcon="1" r:id="rId3" imgW="914400" imgH="771480" progId="Excel.Sheet.12">
                  <p:embed/>
                </p:oleObj>
              </mc:Choice>
              <mc:Fallback>
                <p:oleObj name="워크시트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972" y="16109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구름 10"/>
          <p:cNvSpPr/>
          <p:nvPr/>
        </p:nvSpPr>
        <p:spPr bwMode="auto">
          <a:xfrm>
            <a:off x="7808814" y="1286634"/>
            <a:ext cx="1989528" cy="1343278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96414"/>
              </p:ext>
            </p:extLst>
          </p:nvPr>
        </p:nvGraphicFramePr>
        <p:xfrm>
          <a:off x="4265745" y="26762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매크로 사용 워크시트" showAsIcon="1" r:id="rId5" imgW="914400" imgH="771480" progId="Excel.SheetMacroEnabled.12">
                  <p:embed/>
                </p:oleObj>
              </mc:Choice>
              <mc:Fallback>
                <p:oleObj name="매크로 사용 워크시트" showAsIcon="1" r:id="rId5" imgW="914400" imgH="77148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5745" y="26762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구름 11"/>
          <p:cNvSpPr/>
          <p:nvPr/>
        </p:nvSpPr>
        <p:spPr bwMode="auto">
          <a:xfrm>
            <a:off x="3673041" y="2403632"/>
            <a:ext cx="2106974" cy="1505637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4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1.2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Line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report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Related Stream no1 ---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 Number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관계 형성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같은 값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값들을 읽어서 그대로 씀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열들은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내부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calculation module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채워짐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  <a:endParaRPr lang="en-US" altLang="ko-KR" sz="1600" spc="-3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2374"/>
              </p:ext>
            </p:extLst>
          </p:nvPr>
        </p:nvGraphicFramePr>
        <p:xfrm>
          <a:off x="162275" y="4225270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왼쪽 중괄호 11"/>
          <p:cNvSpPr/>
          <p:nvPr/>
        </p:nvSpPr>
        <p:spPr bwMode="auto">
          <a:xfrm flipH="1">
            <a:off x="6725084" y="5746460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34642" y="5771627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7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1.3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Instrument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report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외부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PSN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구동 결과물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size, Material class,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no, Location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상기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Location --- Line 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no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와 관계형성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 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98720"/>
              </p:ext>
            </p:extLst>
          </p:nvPr>
        </p:nvGraphicFramePr>
        <p:xfrm>
          <a:off x="157761" y="422663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왼쪽 중괄호 11"/>
          <p:cNvSpPr/>
          <p:nvPr/>
        </p:nvSpPr>
        <p:spPr bwMode="auto">
          <a:xfrm flipH="1">
            <a:off x="8581435" y="5276676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690993" y="5301843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왼쪽 중괄호 13"/>
          <p:cNvSpPr/>
          <p:nvPr/>
        </p:nvSpPr>
        <p:spPr bwMode="auto">
          <a:xfrm flipH="1">
            <a:off x="6291240" y="6216243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00798" y="6241410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77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1.4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Equipment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304698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내 대상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결정짓는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결정함 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_///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왼쪽 중괄호 3"/>
          <p:cNvSpPr/>
          <p:nvPr/>
        </p:nvSpPr>
        <p:spPr bwMode="auto">
          <a:xfrm flipH="1">
            <a:off x="8716160" y="3020038"/>
            <a:ext cx="218615" cy="103184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83522" y="330512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6" y="1753300"/>
            <a:ext cx="218615" cy="872454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33628"/>
              </p:ext>
            </p:extLst>
          </p:nvPr>
        </p:nvGraphicFramePr>
        <p:xfrm>
          <a:off x="109558" y="423870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2.0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유저 </a:t>
            </a: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세팅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값은 별도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통한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project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설정을 의미하며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각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들의 개별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data value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수정을 의미하지 않음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HMB, Line, Instrument,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_///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는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없이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HYTOS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sheet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처럼 수정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1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1520"/>
              </p:ext>
            </p:extLst>
          </p:nvPr>
        </p:nvGraphicFramePr>
        <p:xfrm>
          <a:off x="172412" y="121362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2.1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Dictionary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3791824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감지된 단어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492" y="2944402"/>
            <a:ext cx="343923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 단어 리스트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하단 텍스트 박스의 글자에 따라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filtering)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95491" y="4966149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텍스트 박스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감지된 단어의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첫글자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자동완성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95491" y="5368821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 리스트에 없으면 신규 단어 추가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11814" y="2558507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Display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11813" y="2952656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Standard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511812" y="4982793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11814" y="5368821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555097" y="582182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783435" y="582182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54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200306</TotalTime>
  <Words>1521</Words>
  <Application>Microsoft Office PowerPoint</Application>
  <PresentationFormat>A4 용지(210x297mm)</PresentationFormat>
  <Paragraphs>383</Paragraphs>
  <Slides>13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1_TCS template</vt:lpstr>
      <vt:lpstr>1_OpenTide</vt:lpstr>
      <vt:lpstr>워크시트</vt:lpstr>
      <vt:lpstr>Microsoft Excel Macro-Enabled Worksheet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User</cp:lastModifiedBy>
  <cp:revision>6208</cp:revision>
  <cp:lastPrinted>2018-08-08T02:03:27Z</cp:lastPrinted>
  <dcterms:created xsi:type="dcterms:W3CDTF">2008-08-26T06:05:02Z</dcterms:created>
  <dcterms:modified xsi:type="dcterms:W3CDTF">2020-05-08T06:16:36Z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