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6177" r:id="rId1"/>
    <p:sldMasterId id="2147486189" r:id="rId2"/>
  </p:sldMasterIdLst>
  <p:notesMasterIdLst>
    <p:notesMasterId r:id="rId9"/>
  </p:notesMasterIdLst>
  <p:handoutMasterIdLst>
    <p:handoutMasterId r:id="rId10"/>
  </p:handoutMasterIdLst>
  <p:sldIdLst>
    <p:sldId id="2501" r:id="rId3"/>
    <p:sldId id="2578" r:id="rId4"/>
    <p:sldId id="2579" r:id="rId5"/>
    <p:sldId id="2591" r:id="rId6"/>
    <p:sldId id="2594" r:id="rId7"/>
    <p:sldId id="2595" r:id="rId8"/>
  </p:sldIdLst>
  <p:sldSz cx="9906000" cy="6858000" type="A4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6pPr>
    <a:lvl7pPr marL="2734171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7pPr>
    <a:lvl8pPr marL="3189860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8pPr>
    <a:lvl9pPr marL="3645555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5">
          <p15:clr>
            <a:srgbClr val="A4A3A4"/>
          </p15:clr>
        </p15:guide>
        <p15:guide id="2" pos="3115">
          <p15:clr>
            <a:srgbClr val="A4A3A4"/>
          </p15:clr>
        </p15:guide>
        <p15:guide id="3" orient="horz" pos="2639">
          <p15:clr>
            <a:srgbClr val="A4A3A4"/>
          </p15:clr>
        </p15:guide>
        <p15:guide id="4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6C2E3"/>
    <a:srgbClr val="B88C00"/>
    <a:srgbClr val="C80000"/>
    <a:srgbClr val="A10501"/>
    <a:srgbClr val="E5F9C1"/>
    <a:srgbClr val="DDE3D5"/>
    <a:srgbClr val="81F828"/>
    <a:srgbClr val="AC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1" autoAdjust="0"/>
    <p:restoredTop sz="8747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362" y="108"/>
      </p:cViewPr>
      <p:guideLst>
        <p:guide orient="horz" pos="655"/>
        <p:guide pos="3115"/>
        <p:guide orient="horz" pos="2639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330" y="-84"/>
      </p:cViewPr>
      <p:guideLst>
        <p:guide orient="horz" pos="3111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893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83" y="4714391"/>
            <a:ext cx="498475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/>
              <a:t>마스터 문자열 유형 편집</a:t>
            </a:r>
          </a:p>
          <a:p>
            <a:pPr lvl="1"/>
            <a:r>
              <a:rPr lang="ko-KR" altLang="ko-KR" noProof="0"/>
              <a:t>둘째 수준</a:t>
            </a:r>
          </a:p>
          <a:p>
            <a:pPr lvl="2"/>
            <a:r>
              <a:rPr lang="ko-KR" altLang="ko-KR" noProof="0"/>
              <a:t>셋째 수준</a:t>
            </a:r>
          </a:p>
          <a:p>
            <a:pPr lvl="3"/>
            <a:r>
              <a:rPr lang="ko-KR" altLang="ko-KR" noProof="0"/>
              <a:t>넷째 수준</a:t>
            </a:r>
          </a:p>
          <a:p>
            <a:pPr lvl="4"/>
            <a:r>
              <a:rPr lang="ko-KR" altLang="ko-KR" noProof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1099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71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60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555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414639"/>
            <a:ext cx="8420100" cy="43057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Aft>
                <a:spcPct val="20000"/>
              </a:spcAft>
              <a:defRPr sz="2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28"/>
            <a:ext cx="6934200" cy="4459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5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0"/>
            <a:ext cx="9120187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35516" y="950920"/>
            <a:ext cx="5378395" cy="1831271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16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82567" y="511185"/>
            <a:ext cx="2031325" cy="22510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625220" y="511185"/>
            <a:ext cx="4455066" cy="2251075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539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532" y="1440234"/>
            <a:ext cx="9123363" cy="2723508"/>
          </a:xfrm>
        </p:spPr>
        <p:txBody>
          <a:bodyPr/>
          <a:lstStyle>
            <a:lvl1pPr>
              <a:defRPr sz="33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300">
                <a:latin typeface="HY견고딕" pitchFamily="18" charset="-127"/>
                <a:ea typeface="HY견고딕" pitchFamily="18" charset="-127"/>
              </a:defRPr>
            </a:lvl4pPr>
            <a:lvl5pPr>
              <a:defRPr sz="230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85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29"/>
            <a:ext cx="8420100" cy="707571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07136"/>
            <a:ext cx="8420100" cy="39979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94" indent="0">
              <a:buNone/>
              <a:defRPr sz="1800"/>
            </a:lvl2pPr>
            <a:lvl3pPr marL="911392" indent="0">
              <a:buNone/>
              <a:defRPr sz="1600"/>
            </a:lvl3pPr>
            <a:lvl4pPr marL="1367081" indent="0">
              <a:buNone/>
              <a:defRPr sz="1400"/>
            </a:lvl4pPr>
            <a:lvl5pPr marL="1822777" indent="0">
              <a:buNone/>
              <a:defRPr sz="1400"/>
            </a:lvl5pPr>
            <a:lvl6pPr marL="2278472" indent="0">
              <a:buNone/>
              <a:defRPr sz="1400"/>
            </a:lvl6pPr>
            <a:lvl7pPr marL="2734171" indent="0">
              <a:buNone/>
              <a:defRPr sz="1400"/>
            </a:lvl7pPr>
            <a:lvl8pPr marL="3189860" indent="0">
              <a:buNone/>
              <a:defRPr sz="1400"/>
            </a:lvl8pPr>
            <a:lvl9pPr marL="3645555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0525" y="950934"/>
            <a:ext cx="4484688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7658" y="950934"/>
            <a:ext cx="4486275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993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81"/>
            <a:ext cx="8915400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375003"/>
            <a:ext cx="4376738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98"/>
            <a:ext cx="4376738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415" y="1375003"/>
            <a:ext cx="4378325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415" y="2174898"/>
            <a:ext cx="4378325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62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2254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r="25264" b="1839"/>
          <a:stretch>
            <a:fillRect/>
          </a:stretch>
        </p:blipFill>
        <p:spPr bwMode="auto">
          <a:xfrm>
            <a:off x="0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 userDrawn="1"/>
        </p:nvSpPr>
        <p:spPr bwMode="auto">
          <a:xfrm>
            <a:off x="4822296" y="0"/>
            <a:ext cx="508370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04234" indent="-102116" algn="l" defTabSz="1069449">
              <a:buFont typeface="Arial" pitchFamily="34" charset="0"/>
              <a:buChar char="•"/>
            </a:pPr>
            <a:endParaRPr lang="ko-KR" altLang="en-US" sz="1600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572" t="9932" r="936" b="88413"/>
          <a:stretch>
            <a:fillRect/>
          </a:stretch>
        </p:blipFill>
        <p:spPr bwMode="auto">
          <a:xfrm>
            <a:off x="0" y="0"/>
            <a:ext cx="9906000" cy="1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8" y="1035336"/>
            <a:ext cx="3259138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65"/>
            <a:ext cx="5537201" cy="3177478"/>
          </a:xfrm>
        </p:spPr>
        <p:txBody>
          <a:bodyPr/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  <a:lvl2pPr>
              <a:defRPr sz="28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000">
                <a:latin typeface="HY견고딕" pitchFamily="18" charset="-127"/>
                <a:ea typeface="HY견고딕" pitchFamily="18" charset="-127"/>
              </a:defRPr>
            </a:lvl4pPr>
            <a:lvl5pPr>
              <a:defRPr sz="2000">
                <a:latin typeface="HY견고딕" pitchFamily="18" charset="-127"/>
                <a:ea typeface="HY견고딕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8" y="1435150"/>
            <a:ext cx="3259138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7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967572"/>
            <a:ext cx="5943600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802"/>
            <a:ext cx="5943600" cy="584460"/>
          </a:xfrm>
        </p:spPr>
        <p:txBody>
          <a:bodyPr/>
          <a:lstStyle>
            <a:lvl1pPr marL="0" indent="0">
              <a:buNone/>
              <a:defRPr sz="3200"/>
            </a:lvl1pPr>
            <a:lvl2pPr marL="455694" indent="0">
              <a:buNone/>
              <a:defRPr sz="2800"/>
            </a:lvl2pPr>
            <a:lvl3pPr marL="911392" indent="0">
              <a:buNone/>
              <a:defRPr sz="2300"/>
            </a:lvl3pPr>
            <a:lvl4pPr marL="1367081" indent="0">
              <a:buNone/>
              <a:defRPr sz="2000"/>
            </a:lvl4pPr>
            <a:lvl5pPr marL="1822777" indent="0">
              <a:buNone/>
              <a:defRPr sz="2000"/>
            </a:lvl5pPr>
            <a:lvl6pPr marL="2278472" indent="0">
              <a:buNone/>
              <a:defRPr sz="2000"/>
            </a:lvl6pPr>
            <a:lvl7pPr marL="2734171" indent="0">
              <a:buNone/>
              <a:defRPr sz="2000"/>
            </a:lvl7pPr>
            <a:lvl8pPr marL="3189860" indent="0">
              <a:buNone/>
              <a:defRPr sz="2000"/>
            </a:lvl8pPr>
            <a:lvl9pPr marL="3645555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90"/>
            <a:ext cx="5943600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1960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msungengineering.co.kr/kor/main.jsp" TargetMode="External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572" r="936" b="1404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00 업무\01 VI\00 Visual guidelines\01 VI 가이드라인\00_2012-2013 CI-BI정립\04 최종\SECL VI System Guidlines_최종\CI모음집\로고파일\영문조합\PNG\영문로고타입_2.pn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9493" y="662392"/>
            <a:ext cx="1794000" cy="144000"/>
          </a:xfrm>
          <a:prstGeom prst="rect">
            <a:avLst/>
          </a:prstGeom>
          <a:noFill/>
        </p:spPr>
      </p:pic>
      <p:sp>
        <p:nvSpPr>
          <p:cNvPr id="1028" name="Rectangle 1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32" y="1582115"/>
            <a:ext cx="9123363" cy="15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문자열 유형 편집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</a:p>
        </p:txBody>
      </p:sp>
      <p:sp>
        <p:nvSpPr>
          <p:cNvPr id="10" name="Rectangle 1051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167342"/>
            <a:ext cx="7271702" cy="59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제목</a:t>
            </a: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7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5pPr>
      <a:lvl6pPr marL="455694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6pPr>
      <a:lvl7pPr marL="911392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7pPr>
      <a:lvl8pPr marL="1367081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8pPr>
      <a:lvl9pPr marL="1822777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9pPr>
    </p:titleStyle>
    <p:bodyStyle>
      <a:lvl1pPr marL="341769" indent="-34176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defRPr sz="23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276895" indent="-275314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defRPr sz="23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558544" indent="-280066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−"/>
        <a:defRPr sz="3300">
          <a:solidFill>
            <a:schemeClr val="tx1"/>
          </a:solidFill>
          <a:latin typeface="+mn-lt"/>
          <a:ea typeface="+mn-ea"/>
        </a:defRPr>
      </a:lvl3pPr>
      <a:lvl4pPr marL="772146" indent="-212025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3300">
          <a:solidFill>
            <a:schemeClr val="tx1"/>
          </a:solidFill>
          <a:latin typeface="+mn-lt"/>
          <a:ea typeface="+mn-ea"/>
        </a:defRPr>
      </a:lvl4pPr>
      <a:lvl5pPr marL="944612" indent="-170877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5pPr>
      <a:lvl6pPr marL="1400311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6pPr>
      <a:lvl7pPr marL="1856007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7pPr>
      <a:lvl8pPr marL="2311688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8pPr>
      <a:lvl9pPr marL="2767392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4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9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7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7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6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55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6"/>
          <p:cNvSpPr/>
          <p:nvPr/>
        </p:nvSpPr>
        <p:spPr>
          <a:xfrm>
            <a:off x="394724" y="695377"/>
            <a:ext cx="9108000" cy="365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7120" tIns="43560" rIns="87120" bIns="435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b="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4737101" y="6564316"/>
            <a:ext cx="431800" cy="187325"/>
          </a:xfrm>
          <a:prstGeom prst="rect">
            <a:avLst/>
          </a:prstGeom>
        </p:spPr>
        <p:txBody>
          <a:bodyPr lIns="91272" tIns="45634" rIns="91272" bIns="45634" anchor="ctr"/>
          <a:lstStyle/>
          <a:p>
            <a:pPr>
              <a:defRPr/>
            </a:pPr>
            <a:fld id="{7ACC3DE6-4485-4FDD-AFF5-FB34669E12C0}" type="slidenum">
              <a:rPr lang="ko-KR" altLang="en-US" sz="1100" b="0">
                <a:solidFill>
                  <a:srgbClr val="039BE7"/>
                </a:solidFill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sz="1100" b="0">
              <a:solidFill>
                <a:srgbClr val="039BE7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2" descr="삼성엔지니어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96" y="6543677"/>
            <a:ext cx="13589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흑-speed 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2780" y="6453336"/>
            <a:ext cx="808162" cy="2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487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456368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2739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69104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5476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275" indent="-3422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맑은 고딕" pitchFamily="50" charset="-127"/>
          <a:cs typeface="+mn-cs"/>
        </a:defRPr>
      </a:lvl1pPr>
      <a:lvl2pPr marL="741598" indent="-2852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2507" indent="-22817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97288" indent="-22817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3662" indent="-22817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0028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6639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276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79134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6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39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04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76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43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17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8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4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3"/>
          <p:cNvSpPr/>
          <p:nvPr/>
        </p:nvSpPr>
        <p:spPr>
          <a:xfrm>
            <a:off x="471487" y="1215129"/>
            <a:ext cx="8963026" cy="1920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0" rIns="91272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PAP 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기능 정의 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(3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차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DB / UI /</a:t>
            </a:r>
            <a:r>
              <a:rPr lang="ko-KR" altLang="en-US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데이터 연동</a:t>
            </a:r>
            <a:r>
              <a:rPr lang="en-US" altLang="ko-KR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-1</a:t>
            </a:r>
          </a:p>
        </p:txBody>
      </p:sp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1485900" y="4473977"/>
            <a:ext cx="6934200" cy="899931"/>
          </a:xfrm>
        </p:spPr>
        <p:txBody>
          <a:bodyPr/>
          <a:lstStyle/>
          <a:p>
            <a:r>
              <a:rPr lang="ko-KR" altLang="en-US" sz="2100" spc="-117" dirty="0" err="1">
                <a:solidFill>
                  <a:schemeClr val="accent1">
                    <a:lumMod val="50000"/>
                  </a:schemeClr>
                </a:solidFill>
              </a:rPr>
              <a:t>공정설계팀</a:t>
            </a:r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ko-KR" altLang="en-US" sz="2100" spc="-117" dirty="0">
                <a:solidFill>
                  <a:schemeClr val="accent1">
                    <a:lumMod val="50000"/>
                  </a:schemeClr>
                </a:solidFill>
              </a:rPr>
              <a:t>화공기술센터</a:t>
            </a:r>
            <a:endParaRPr lang="en-US" altLang="ko-KR" sz="2100" spc="-117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2020.05.18</a:t>
            </a:r>
          </a:p>
        </p:txBody>
      </p:sp>
    </p:spTree>
    <p:extLst>
      <p:ext uri="{BB962C8B-B14F-4D97-AF65-F5344CB8AC3E}">
        <p14:creationId xmlns:p14="http://schemas.microsoft.com/office/powerpoint/2010/main" val="23027415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1. Table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관련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91425"/>
              </p:ext>
            </p:extLst>
          </p:nvPr>
        </p:nvGraphicFramePr>
        <p:xfrm>
          <a:off x="124204" y="1504503"/>
          <a:ext cx="964897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설명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테이블 특징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데이터 특징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Eq_Heatcurve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HEX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타입 기기의 물성데이터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Char char="-"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eq_HEXST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HEXAir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와 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tag no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key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로 연관</a:t>
                      </a:r>
                      <a:endParaRPr lang="en-US" altLang="ko-KR" sz="1200" b="0" baseline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indent="0" latinLnBrk="1">
                        <a:buFontTx/>
                        <a:buChar char="-"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eq_HEXST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HEXAir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related </a:t>
                      </a:r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str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no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에서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HMB condition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을 가져옴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PJT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별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PSN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SPPID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에서 추출된 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topology 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Equipment/Instrument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에 직접 연결된 라인 정보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상기 라인을 확장하여 도달하는 </a:t>
                      </a: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tagged item</a:t>
                      </a:r>
                      <a:r>
                        <a:rPr lang="en-US" altLang="ko-KR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200" b="0" baseline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정보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PJT</a:t>
                      </a:r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별</a:t>
                      </a:r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09558" y="3384027"/>
            <a:ext cx="9726947" cy="5847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 업데이트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 marL="373062" lvl="0" indent="-285750" algn="l">
              <a:buFontTx/>
              <a:buChar char="-"/>
            </a:pP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[Unit]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테이블에 첨부와 같이 각 항목별 값 추가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459198"/>
              </p:ext>
            </p:extLst>
          </p:nvPr>
        </p:nvGraphicFramePr>
        <p:xfrm>
          <a:off x="850900" y="4140200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showAsIcon="1" r:id="rId3" imgW="380963" imgH="771525" progId="Excel.Sheet.12">
                  <p:embed/>
                </p:oleObj>
              </mc:Choice>
              <mc:Fallback>
                <p:oleObj name="Worksheet" showAsIcon="1" r:id="rId3" imgW="380963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900" y="4140200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직사각형 6"/>
          <p:cNvSpPr/>
          <p:nvPr/>
        </p:nvSpPr>
        <p:spPr>
          <a:xfrm>
            <a:off x="109557" y="1093833"/>
            <a:ext cx="9726947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 추가</a:t>
            </a:r>
            <a:r>
              <a:rPr lang="en-US" altLang="ko-KR" sz="1600" u="sng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566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2.1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업로드 기능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– HMB (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추가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6774" y="1102222"/>
            <a:ext cx="9726947" cy="132343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좌에서 우측 방향으로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vapor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liquid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별도 열을 점유하고 있음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각 열의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title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에 이름이 같이 붙어있지 않음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이를 인식시키기 위해 좌에서 우측 방향으로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“vapor” “gas” “liquid” “aqueous” “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vapour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나타나면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그 우측의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title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들은 다음 번의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“vapor” “gas” “liquid” “aqueous” “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vapour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나타나기 전까지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접두어로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활용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38759"/>
              </p:ext>
            </p:extLst>
          </p:nvPr>
        </p:nvGraphicFramePr>
        <p:xfrm>
          <a:off x="109557" y="2458666"/>
          <a:ext cx="96489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vapor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flowrate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density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liquid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flowrate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111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200" b="0" dirty="0">
                        <a:solidFill>
                          <a:srgbClr val="FF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65884"/>
              </p:ext>
            </p:extLst>
          </p:nvPr>
        </p:nvGraphicFramePr>
        <p:xfrm>
          <a:off x="109558" y="3728622"/>
          <a:ext cx="964897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2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vapor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vaporflowrate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vapordensity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liquid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liquidflowrate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111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200" b="0" dirty="0">
                        <a:solidFill>
                          <a:srgbClr val="FF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아래쪽 화살표 11"/>
          <p:cNvSpPr/>
          <p:nvPr/>
        </p:nvSpPr>
        <p:spPr bwMode="auto">
          <a:xfrm>
            <a:off x="3942826" y="3095538"/>
            <a:ext cx="1417739" cy="503339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3" name="아래쪽 화살표 12"/>
          <p:cNvSpPr/>
          <p:nvPr/>
        </p:nvSpPr>
        <p:spPr bwMode="auto">
          <a:xfrm>
            <a:off x="3942826" y="4672668"/>
            <a:ext cx="1417739" cy="503339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100" dirty="0"/>
              <a:t>Auto Mapper</a:t>
            </a:r>
            <a:endParaRPr kumimoji="0" lang="ko-KR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19640"/>
              </p:ext>
            </p:extLst>
          </p:nvPr>
        </p:nvGraphicFramePr>
        <p:xfrm>
          <a:off x="1893982" y="5465143"/>
          <a:ext cx="57696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표준단어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표준단어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표준단어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111</a:t>
                      </a:r>
                      <a:endParaRPr lang="ko-KR" altLang="en-US" sz="12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139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48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2.2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업로드 기능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신규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6774" y="1102222"/>
            <a:ext cx="9726947" cy="83099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373062" lvl="0" indent="-285750" algn="l">
              <a:buFontTx/>
              <a:buChar char="-"/>
            </a:pP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PSN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업로드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제공된 파일과 동일한 구조로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생성 및 데이터 적재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데이터 연동은 추후 정의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66696"/>
              </p:ext>
            </p:extLst>
          </p:nvPr>
        </p:nvGraphicFramePr>
        <p:xfrm>
          <a:off x="787866" y="21691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워크시트" showAsIcon="1" r:id="rId3" imgW="914400" imgH="771480" progId="Excel.Sheet.8">
                  <p:embed/>
                </p:oleObj>
              </mc:Choice>
              <mc:Fallback>
                <p:oleObj name="워크시트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866" y="21691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직사각형 14"/>
          <p:cNvSpPr/>
          <p:nvPr/>
        </p:nvSpPr>
        <p:spPr>
          <a:xfrm>
            <a:off x="86774" y="3140747"/>
            <a:ext cx="9726947" cy="83099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373062" lvl="0" indent="-285750" algn="l">
              <a:buFontTx/>
              <a:buChar char="-"/>
            </a:pP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Line List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업로드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73062" lvl="0" indent="-285750" algn="l">
              <a:buFontTx/>
              <a:buChar char="-"/>
            </a:pP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SPPID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에서 뽑은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attribute report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받아들여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[Line]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테이블에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SPID-UNIT-FC-PMC-SEQ-INSUL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등을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 insert</a:t>
            </a: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109497"/>
              </p:ext>
            </p:extLst>
          </p:nvPr>
        </p:nvGraphicFramePr>
        <p:xfrm>
          <a:off x="752475" y="4157663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Worksheet" showAsIcon="1" r:id="rId5" imgW="380963" imgH="771525" progId="Excel.Sheet.12">
                  <p:embed/>
                </p:oleObj>
              </mc:Choice>
              <mc:Fallback>
                <p:oleObj name="Worksheet" showAsIcon="1" r:id="rId5" imgW="380963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475" y="4157663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97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800" b="0" dirty="0" err="1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작화관련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6774" y="1102222"/>
            <a:ext cx="9726947" cy="181588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작화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후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stream data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에는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stream no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들어가야 하는데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 marL="87312" lvl="0" algn="l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이는 먼저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HMB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업로드 하고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str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no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중에서 선택되게끔 구성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입력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선택이 안되어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stream no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가 빈칸인 경우는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[stream no assign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버튼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을 누르면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신규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 marL="87312" lvl="0" algn="l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그 앞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뒤의 넘버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&amp; “Q” &amp;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순차적인 번호 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assign </a:t>
            </a: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279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4. SPPID </a:t>
            </a:r>
            <a:r>
              <a:rPr lang="en-US" altLang="ko-KR" sz="2800" b="0" dirty="0" err="1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piperun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 attribute</a:t>
            </a:r>
            <a:endParaRPr lang="ko-KR" altLang="en-US" sz="2800" b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6774" y="1102222"/>
            <a:ext cx="9726947" cy="830997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DB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연계 구동 환경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[HMB]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테이블에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데이터 업로드 완료상태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                         [Line]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테이블에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line list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SPPID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piperun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report upload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로 등록된 상태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                         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정의된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매핑으로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우선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CBDC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attribute report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와 데이터 연동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824449"/>
              </p:ext>
            </p:extLst>
          </p:nvPr>
        </p:nvGraphicFramePr>
        <p:xfrm>
          <a:off x="2217724" y="216029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워크시트" showAsIcon="1" r:id="rId3" imgW="914400" imgH="771480" progId="Excel.Sheet.12">
                  <p:embed/>
                </p:oleObj>
              </mc:Choice>
              <mc:Fallback>
                <p:oleObj name="워크시트" showAsIcon="1" r:id="rId3" imgW="914400" imgH="771480" progId="Excel.Sheet.12">
                  <p:embed/>
                  <p:pic>
                    <p:nvPicPr>
                      <p:cNvPr id="0" name="개체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24" y="2160297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/>
          <p:cNvSpPr/>
          <p:nvPr/>
        </p:nvSpPr>
        <p:spPr>
          <a:xfrm>
            <a:off x="86774" y="2998134"/>
            <a:ext cx="9726947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 엑셀파일을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SPID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키 값으로 데이터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bulk upload</a:t>
            </a:r>
          </a:p>
        </p:txBody>
      </p:sp>
    </p:spTree>
    <p:extLst>
      <p:ext uri="{BB962C8B-B14F-4D97-AF65-F5344CB8AC3E}">
        <p14:creationId xmlns:p14="http://schemas.microsoft.com/office/powerpoint/2010/main" val="2204858310"/>
      </p:ext>
    </p:extLst>
  </p:cSld>
  <p:clrMapOvr>
    <a:masterClrMapping/>
  </p:clrMapOvr>
</p:sld>
</file>

<file path=ppt/theme/theme1.xml><?xml version="1.0" encoding="utf-8"?>
<a:theme xmlns:a="http://schemas.openxmlformats.org/drawingml/2006/main" name="1_TCS template">
  <a:themeElements>
    <a:clrScheme name="TCS template 10">
      <a:dk1>
        <a:srgbClr val="000066"/>
      </a:dk1>
      <a:lt1>
        <a:srgbClr val="FFFFFF"/>
      </a:lt1>
      <a:dk2>
        <a:srgbClr val="0047AB"/>
      </a:dk2>
      <a:lt2>
        <a:srgbClr val="B2B2B2"/>
      </a:lt2>
      <a:accent1>
        <a:srgbClr val="4664C8"/>
      </a:accent1>
      <a:accent2>
        <a:srgbClr val="8EA1DE"/>
      </a:accent2>
      <a:accent3>
        <a:srgbClr val="FFFFFF"/>
      </a:accent3>
      <a:accent4>
        <a:srgbClr val="000056"/>
      </a:accent4>
      <a:accent5>
        <a:srgbClr val="B0B8E0"/>
      </a:accent5>
      <a:accent6>
        <a:srgbClr val="8091C9"/>
      </a:accent6>
      <a:hlink>
        <a:srgbClr val="CCCCFF"/>
      </a:hlink>
      <a:folHlink>
        <a:srgbClr val="EAEAEA"/>
      </a:folHlink>
    </a:clrScheme>
    <a:fontScheme name="TCS template">
      <a:majorFont>
        <a:latin typeface="Lucida Sans Unicode"/>
        <a:ea typeface="HY견명조"/>
        <a:cs typeface=""/>
      </a:majorFont>
      <a:minorFont>
        <a:latin typeface="Lucida Sans Unicode"/>
        <a:ea typeface="HY견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rmAutofit fontScale="47500" lnSpcReduction="20000"/>
      </a:bodyPr>
      <a:lstStyle>
        <a:defPPr marL="174625" marR="0" indent="-873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ea typeface="HY견명조" pitchFamily="18" charset="-127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tx2">
            <a:lumMod val="40000"/>
            <a:lumOff val="60000"/>
          </a:schemeClr>
        </a:solidFill>
        <a:ln w="6350">
          <a:noFill/>
          <a:miter lim="800000"/>
          <a:headEnd/>
          <a:tailEnd/>
        </a:ln>
      </a:spPr>
      <a:bodyPr wrap="square" lIns="0" tIns="53561" rIns="0" bIns="53561" anchor="ctr">
        <a:noAutofit/>
      </a:bodyPr>
      <a:lstStyle>
        <a:defPPr latinLnBrk="1">
          <a:spcBef>
            <a:spcPts val="0"/>
          </a:spcBef>
          <a:spcAft>
            <a:spcPts val="1056"/>
          </a:spcAft>
          <a:defRPr kumimoji="1" sz="16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  <a:cs typeface="Arial" panose="020B0604020202020204" pitchFamily="34" charset="0"/>
            <a:sym typeface="Wingdings" panose="05000000000000000000" pitchFamily="2" charset="2"/>
          </a:defRPr>
        </a:defPPr>
      </a:lstStyle>
    </a:txDef>
  </a:objectDefaults>
  <a:extraClrSchemeLst>
    <a:extraClrScheme>
      <a:clrScheme name="TC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7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9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0">
        <a:dk1>
          <a:srgbClr val="000066"/>
        </a:dk1>
        <a:lt1>
          <a:srgbClr val="FFFFFF"/>
        </a:lt1>
        <a:dk2>
          <a:srgbClr val="0047AB"/>
        </a:dk2>
        <a:lt2>
          <a:srgbClr val="B2B2B2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1">
        <a:dk1>
          <a:srgbClr val="000066"/>
        </a:dk1>
        <a:lt1>
          <a:srgbClr val="FFFFFF"/>
        </a:lt1>
        <a:dk2>
          <a:srgbClr val="0047AB"/>
        </a:dk2>
        <a:lt2>
          <a:srgbClr val="5F5F5F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penT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algn="ctr">
          <a:solidFill>
            <a:schemeClr val="bg1">
              <a:lumMod val="50000"/>
            </a:schemeClr>
          </a:solidFill>
          <a:miter lim="800000"/>
          <a:headEnd/>
          <a:tailEnd/>
        </a:ln>
      </a:spPr>
      <a:bodyPr lIns="54000" tIns="46800" rIns="54000" bIns="46800" anchor="ctr"/>
      <a:lstStyle>
        <a:defPPr eaLnBrk="1" hangingPunct="1">
          <a:spcBef>
            <a:spcPct val="0"/>
          </a:spcBef>
          <a:buFont typeface="Wingdings" pitchFamily="2" charset="2"/>
          <a:buNone/>
          <a:defRPr kumimoji="0" sz="1100" b="1" smtClean="0"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TCS template</Template>
  <TotalTime>200724</TotalTime>
  <Words>364</Words>
  <Application>Microsoft Office PowerPoint</Application>
  <PresentationFormat>A4 용지(210x297mm)</PresentationFormat>
  <Paragraphs>69</Paragraphs>
  <Slides>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HY견고딕</vt:lpstr>
      <vt:lpstr>HY헤드라인M</vt:lpstr>
      <vt:lpstr>맑은 고딕</vt:lpstr>
      <vt:lpstr>Arial</vt:lpstr>
      <vt:lpstr>Lucida Sans Unicode</vt:lpstr>
      <vt:lpstr>Wingdings</vt:lpstr>
      <vt:lpstr>삼성고딕 M</vt:lpstr>
      <vt:lpstr>1_TCS template</vt:lpstr>
      <vt:lpstr>1_OpenTide</vt:lpstr>
      <vt:lpstr>Microsoft Excel 워크시트</vt:lpstr>
      <vt:lpstr>워크시트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– Sub title  –   Prepared for Client Name Date</dc:title>
  <dc:creator>user</dc:creator>
  <cp:lastModifiedBy>dof tech</cp:lastModifiedBy>
  <cp:revision>6214</cp:revision>
  <cp:lastPrinted>2018-08-08T02:03:27Z</cp:lastPrinted>
  <dcterms:created xsi:type="dcterms:W3CDTF">2008-08-26T06:05:02Z</dcterms:created>
  <dcterms:modified xsi:type="dcterms:W3CDTF">2020-05-19T07:37:25Z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732BBEC068B16E02B3FF996FD6544A926558BF53919107C2C4187DEB7A64BB04</vt:lpwstr>
  </property>
  <property fmtid="{D5CDD505-2E9C-101B-9397-08002B2CF9AE}" pid="2" name="NSCPROP">
    <vt:lpwstr>NSCCustomProperty</vt:lpwstr>
  </property>
  <property fmtid="{D5CDD505-2E9C-101B-9397-08002B2CF9AE}" pid="3" name="NSCPROP_SA">
    <vt:lpwstr>\\66.10.103.36\Eng'g IT\00. GENERAL\01. 과제\02. 미래기술 과제\03. 배관 Auto Routing 최적화_이정규 선임\01. 메인자료\Auto Routing.pptx</vt:lpwstr>
  </property>
</Properties>
</file>