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m" ContentType="application/vnd.ms-excel.sheet.macroEnabled.12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6177" r:id="rId1"/>
    <p:sldMasterId id="2147486189" r:id="rId2"/>
  </p:sldMasterIdLst>
  <p:notesMasterIdLst>
    <p:notesMasterId r:id="rId16"/>
  </p:notesMasterIdLst>
  <p:handoutMasterIdLst>
    <p:handoutMasterId r:id="rId17"/>
  </p:handoutMasterIdLst>
  <p:sldIdLst>
    <p:sldId id="2501" r:id="rId3"/>
    <p:sldId id="2578" r:id="rId4"/>
    <p:sldId id="2584" r:id="rId5"/>
    <p:sldId id="2579" r:id="rId6"/>
    <p:sldId id="2580" r:id="rId7"/>
    <p:sldId id="2581" r:id="rId8"/>
    <p:sldId id="2582" r:id="rId9"/>
    <p:sldId id="2585" r:id="rId10"/>
    <p:sldId id="2586" r:id="rId11"/>
    <p:sldId id="2587" r:id="rId12"/>
    <p:sldId id="2588" r:id="rId13"/>
    <p:sldId id="2590" r:id="rId14"/>
    <p:sldId id="2589" r:id="rId15"/>
  </p:sldIdLst>
  <p:sldSz cx="9906000" cy="6858000" type="A4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1pPr>
    <a:lvl2pPr marL="455694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2pPr>
    <a:lvl3pPr marL="911392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3pPr>
    <a:lvl4pPr marL="1367081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4pPr>
    <a:lvl5pPr marL="1822777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5pPr>
    <a:lvl6pPr marL="2278472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6pPr>
    <a:lvl7pPr marL="2734171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7pPr>
    <a:lvl8pPr marL="3189860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8pPr>
    <a:lvl9pPr marL="3645555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5">
          <p15:clr>
            <a:srgbClr val="A4A3A4"/>
          </p15:clr>
        </p15:guide>
        <p15:guide id="2" pos="3115">
          <p15:clr>
            <a:srgbClr val="A4A3A4"/>
          </p15:clr>
        </p15:guide>
        <p15:guide id="3" orient="horz" pos="2639">
          <p15:clr>
            <a:srgbClr val="A4A3A4"/>
          </p15:clr>
        </p15:guide>
        <p15:guide id="4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9900"/>
    <a:srgbClr val="F6C2E3"/>
    <a:srgbClr val="B88C00"/>
    <a:srgbClr val="C80000"/>
    <a:srgbClr val="A10501"/>
    <a:srgbClr val="E5F9C1"/>
    <a:srgbClr val="DDE3D5"/>
    <a:srgbClr val="81F828"/>
    <a:srgbClr val="AC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51" autoAdjust="0"/>
    <p:restoredTop sz="87472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1362" y="108"/>
      </p:cViewPr>
      <p:guideLst>
        <p:guide orient="horz" pos="655"/>
        <p:guide pos="3115"/>
        <p:guide orient="horz" pos="2639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76" d="100"/>
          <a:sy n="76" d="100"/>
        </p:scale>
        <p:origin x="-3330" y="-84"/>
      </p:cViewPr>
      <p:guideLst>
        <p:guide orient="horz" pos="3111"/>
        <p:guide pos="2140"/>
        <p:guide orient="horz"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85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r" latinLnBrk="1">
              <a:defRPr kumimoji="1" sz="1200" b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" y="9430329"/>
            <a:ext cx="294639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b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38933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85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r" latinLnBrk="1">
              <a:defRPr kumimoji="1" sz="1200" b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845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83" y="4714391"/>
            <a:ext cx="498475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ko-KR" noProof="0"/>
              <a:t>마스터 문자열 유형 편집</a:t>
            </a:r>
          </a:p>
          <a:p>
            <a:pPr lvl="1"/>
            <a:r>
              <a:rPr lang="ko-KR" altLang="ko-KR" noProof="0"/>
              <a:t>둘째 수준</a:t>
            </a:r>
          </a:p>
          <a:p>
            <a:pPr lvl="2"/>
            <a:r>
              <a:rPr lang="ko-KR" altLang="ko-KR" noProof="0"/>
              <a:t>셋째 수준</a:t>
            </a:r>
          </a:p>
          <a:p>
            <a:pPr lvl="3"/>
            <a:r>
              <a:rPr lang="ko-KR" altLang="ko-KR" noProof="0"/>
              <a:t>넷째 수준</a:t>
            </a:r>
          </a:p>
          <a:p>
            <a:pPr lvl="4"/>
            <a:r>
              <a:rPr lang="ko-KR" altLang="ko-KR" noProof="0"/>
              <a:t>다섯째 수준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" y="9430329"/>
            <a:ext cx="294639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b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9109933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1pPr>
    <a:lvl2pPr marL="455694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2pPr>
    <a:lvl3pPr marL="911392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3pPr>
    <a:lvl4pPr marL="1367081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4pPr>
    <a:lvl5pPr marL="1822777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5pPr>
    <a:lvl6pPr marL="2278472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4171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9860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5555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414639"/>
            <a:ext cx="8420100" cy="430572"/>
          </a:xfrm>
          <a:prstGeom prst="rect">
            <a:avLst/>
          </a:prstGeom>
        </p:spPr>
        <p:txBody>
          <a:bodyPr/>
          <a:lstStyle>
            <a:lvl1pPr algn="ctr">
              <a:lnSpc>
                <a:spcPct val="110000"/>
              </a:lnSpc>
              <a:spcAft>
                <a:spcPct val="20000"/>
              </a:spcAft>
              <a:defRPr sz="2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28"/>
            <a:ext cx="6934200" cy="445961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직사각형 3"/>
          <p:cNvSpPr/>
          <p:nvPr userDrawn="1"/>
        </p:nvSpPr>
        <p:spPr bwMode="auto">
          <a:xfrm>
            <a:off x="0" y="6597351"/>
            <a:ext cx="9906000" cy="26064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42239" tIns="0" rIns="4223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                                                                                       『 </a:t>
            </a:r>
            <a:r>
              <a:rPr lang="ko-KR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안전이 경영의 제 </a:t>
            </a:r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 </a:t>
            </a:r>
            <a:r>
              <a:rPr lang="ko-KR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원칙이다 </a:t>
            </a:r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』</a:t>
            </a:r>
            <a:endParaRPr lang="ko-KR" altLang="en-US" sz="1100" b="0" dirty="0">
              <a:solidFill>
                <a:schemeClr val="tx1">
                  <a:lumMod val="75000"/>
                  <a:lumOff val="2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25542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8938" y="511190"/>
            <a:ext cx="9120187" cy="599849"/>
          </a:xfrm>
          <a:prstGeom prst="rect">
            <a:avLst/>
          </a:prstGeom>
        </p:spPr>
        <p:txBody>
          <a:bodyPr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135516" y="950920"/>
            <a:ext cx="5378395" cy="1831271"/>
          </a:xfrm>
        </p:spPr>
        <p:txBody>
          <a:bodyPr vert="eaVert"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  <a:lvl2pPr>
              <a:defRPr>
                <a:latin typeface="HY견고딕" pitchFamily="18" charset="-127"/>
                <a:ea typeface="HY견고딕" pitchFamily="18" charset="-127"/>
              </a:defRPr>
            </a:lvl2pPr>
            <a:lvl3pPr>
              <a:defRPr>
                <a:latin typeface="HY견고딕" pitchFamily="18" charset="-127"/>
                <a:ea typeface="HY견고딕" pitchFamily="18" charset="-127"/>
              </a:defRPr>
            </a:lvl3pPr>
            <a:lvl4pPr>
              <a:defRPr>
                <a:latin typeface="HY견고딕" pitchFamily="18" charset="-127"/>
                <a:ea typeface="HY견고딕" pitchFamily="18" charset="-127"/>
              </a:defRPr>
            </a:lvl4pPr>
            <a:lvl5pPr>
              <a:defRPr>
                <a:latin typeface="HY견고딕" pitchFamily="18" charset="-127"/>
                <a:ea typeface="HY견고딕" pitchFamily="18" charset="-127"/>
              </a:defRPr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0161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482567" y="511185"/>
            <a:ext cx="2031325" cy="22510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625220" y="511185"/>
            <a:ext cx="4455066" cy="2251075"/>
          </a:xfrm>
        </p:spPr>
        <p:txBody>
          <a:bodyPr vert="eaVert"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  <a:lvl2pPr>
              <a:defRPr>
                <a:latin typeface="HY견고딕" pitchFamily="18" charset="-127"/>
                <a:ea typeface="HY견고딕" pitchFamily="18" charset="-127"/>
              </a:defRPr>
            </a:lvl2pPr>
            <a:lvl3pPr>
              <a:defRPr>
                <a:latin typeface="HY견고딕" pitchFamily="18" charset="-127"/>
                <a:ea typeface="HY견고딕" pitchFamily="18" charset="-127"/>
              </a:defRPr>
            </a:lvl3pPr>
            <a:lvl4pPr>
              <a:defRPr>
                <a:latin typeface="HY견고딕" pitchFamily="18" charset="-127"/>
                <a:ea typeface="HY견고딕" pitchFamily="18" charset="-127"/>
              </a:defRPr>
            </a:lvl4pPr>
            <a:lvl5pPr>
              <a:defRPr>
                <a:latin typeface="HY견고딕" pitchFamily="18" charset="-127"/>
                <a:ea typeface="HY견고딕" pitchFamily="18" charset="-127"/>
              </a:defRPr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4153952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0532" y="1440234"/>
            <a:ext cx="9123363" cy="2723508"/>
          </a:xfrm>
        </p:spPr>
        <p:txBody>
          <a:bodyPr/>
          <a:lstStyle>
            <a:lvl1pPr>
              <a:defRPr sz="3300">
                <a:latin typeface="HY견고딕" pitchFamily="18" charset="-127"/>
                <a:ea typeface="HY견고딕" pitchFamily="18" charset="-127"/>
              </a:defRPr>
            </a:lvl1pPr>
            <a:lvl2pPr>
              <a:defRPr sz="2300">
                <a:latin typeface="HY견고딕" pitchFamily="18" charset="-127"/>
                <a:ea typeface="HY견고딕" pitchFamily="18" charset="-127"/>
              </a:defRPr>
            </a:lvl2pPr>
            <a:lvl3pPr>
              <a:defRPr sz="2300">
                <a:latin typeface="HY견고딕" pitchFamily="18" charset="-127"/>
                <a:ea typeface="HY견고딕" pitchFamily="18" charset="-127"/>
              </a:defRPr>
            </a:lvl3pPr>
            <a:lvl4pPr>
              <a:defRPr sz="2300">
                <a:latin typeface="HY견고딕" pitchFamily="18" charset="-127"/>
                <a:ea typeface="HY견고딕" pitchFamily="18" charset="-127"/>
              </a:defRPr>
            </a:lvl4pPr>
            <a:lvl5pPr>
              <a:defRPr sz="2300">
                <a:latin typeface="HY견고딕" pitchFamily="18" charset="-127"/>
                <a:ea typeface="HY견고딕" pitchFamily="18" charset="-127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직사각형 3"/>
          <p:cNvSpPr/>
          <p:nvPr userDrawn="1"/>
        </p:nvSpPr>
        <p:spPr bwMode="auto">
          <a:xfrm>
            <a:off x="0" y="6597351"/>
            <a:ext cx="9906000" cy="26064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42239" tIns="0" rIns="4223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                                                                                       『 </a:t>
            </a:r>
            <a:r>
              <a:rPr lang="ko-KR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안전이 경영의 제 </a:t>
            </a:r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 </a:t>
            </a:r>
            <a:r>
              <a:rPr lang="ko-KR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원칙이다 </a:t>
            </a:r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』</a:t>
            </a:r>
            <a:endParaRPr lang="ko-KR" altLang="en-US" sz="1100" b="0" dirty="0">
              <a:solidFill>
                <a:schemeClr val="tx1">
                  <a:lumMod val="75000"/>
                  <a:lumOff val="2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851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638" y="4406929"/>
            <a:ext cx="8420100" cy="707571"/>
          </a:xfrm>
          <a:prstGeom prst="rect">
            <a:avLst/>
          </a:prstGeo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638" y="4007136"/>
            <a:ext cx="8420100" cy="399794"/>
          </a:xfrm>
        </p:spPr>
        <p:txBody>
          <a:bodyPr anchor="b"/>
          <a:lstStyle>
            <a:lvl1pPr marL="0" indent="0">
              <a:buNone/>
              <a:defRPr sz="2000"/>
            </a:lvl1pPr>
            <a:lvl2pPr marL="455694" indent="0">
              <a:buNone/>
              <a:defRPr sz="1800"/>
            </a:lvl2pPr>
            <a:lvl3pPr marL="911392" indent="0">
              <a:buNone/>
              <a:defRPr sz="1600"/>
            </a:lvl3pPr>
            <a:lvl4pPr marL="1367081" indent="0">
              <a:buNone/>
              <a:defRPr sz="1400"/>
            </a:lvl4pPr>
            <a:lvl5pPr marL="1822777" indent="0">
              <a:buNone/>
              <a:defRPr sz="1400"/>
            </a:lvl5pPr>
            <a:lvl6pPr marL="2278472" indent="0">
              <a:buNone/>
              <a:defRPr sz="1400"/>
            </a:lvl6pPr>
            <a:lvl7pPr marL="2734171" indent="0">
              <a:buNone/>
              <a:defRPr sz="1400"/>
            </a:lvl7pPr>
            <a:lvl8pPr marL="3189860" indent="0">
              <a:buNone/>
              <a:defRPr sz="1400"/>
            </a:lvl8pPr>
            <a:lvl9pPr marL="3645555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708333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8938" y="511194"/>
            <a:ext cx="9120187" cy="599849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0525" y="950934"/>
            <a:ext cx="4484688" cy="2777368"/>
          </a:xfrm>
        </p:spPr>
        <p:txBody>
          <a:bodyPr/>
          <a:lstStyle>
            <a:lvl1pPr>
              <a:defRPr sz="2800">
                <a:latin typeface="HY견고딕" pitchFamily="18" charset="-127"/>
                <a:ea typeface="HY견고딕" pitchFamily="18" charset="-127"/>
              </a:defRPr>
            </a:lvl1pPr>
            <a:lvl2pPr>
              <a:defRPr sz="2300">
                <a:latin typeface="HY견고딕" pitchFamily="18" charset="-127"/>
                <a:ea typeface="HY견고딕" pitchFamily="18" charset="-127"/>
              </a:defRPr>
            </a:lvl2pPr>
            <a:lvl3pPr>
              <a:defRPr sz="2000">
                <a:latin typeface="HY견고딕" pitchFamily="18" charset="-127"/>
                <a:ea typeface="HY견고딕" pitchFamily="18" charset="-127"/>
              </a:defRPr>
            </a:lvl3pPr>
            <a:lvl4pPr>
              <a:defRPr sz="1800">
                <a:latin typeface="HY견고딕" pitchFamily="18" charset="-127"/>
                <a:ea typeface="HY견고딕" pitchFamily="18" charset="-127"/>
              </a:defRPr>
            </a:lvl4pPr>
            <a:lvl5pPr>
              <a:defRPr sz="1800">
                <a:latin typeface="HY견고딕" pitchFamily="18" charset="-127"/>
                <a:ea typeface="HY견고딕" pitchFamily="18" charset="-12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27658" y="950934"/>
            <a:ext cx="4486275" cy="2777368"/>
          </a:xfrm>
        </p:spPr>
        <p:txBody>
          <a:bodyPr/>
          <a:lstStyle>
            <a:lvl1pPr>
              <a:defRPr sz="2800">
                <a:latin typeface="HY견고딕" pitchFamily="18" charset="-127"/>
                <a:ea typeface="HY견고딕" pitchFamily="18" charset="-127"/>
              </a:defRPr>
            </a:lvl1pPr>
            <a:lvl2pPr>
              <a:defRPr sz="2300">
                <a:latin typeface="HY견고딕" pitchFamily="18" charset="-127"/>
                <a:ea typeface="HY견고딕" pitchFamily="18" charset="-127"/>
              </a:defRPr>
            </a:lvl2pPr>
            <a:lvl3pPr>
              <a:defRPr sz="2000">
                <a:latin typeface="HY견고딕" pitchFamily="18" charset="-127"/>
                <a:ea typeface="HY견고딕" pitchFamily="18" charset="-127"/>
              </a:defRPr>
            </a:lvl3pPr>
            <a:lvl4pPr>
              <a:defRPr sz="1800">
                <a:latin typeface="HY견고딕" pitchFamily="18" charset="-127"/>
                <a:ea typeface="HY견고딕" pitchFamily="18" charset="-127"/>
              </a:defRPr>
            </a:lvl4pPr>
            <a:lvl5pPr>
              <a:defRPr sz="1800">
                <a:latin typeface="HY견고딕" pitchFamily="18" charset="-127"/>
                <a:ea typeface="HY견고딕" pitchFamily="18" charset="-12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899311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81"/>
            <a:ext cx="8915400" cy="599849"/>
          </a:xfrm>
          <a:prstGeom prst="rect">
            <a:avLst/>
          </a:prstGeom>
        </p:spPr>
        <p:txBody>
          <a:bodyPr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375003"/>
            <a:ext cx="4376738" cy="799904"/>
          </a:xfrm>
        </p:spPr>
        <p:txBody>
          <a:bodyPr anchor="b"/>
          <a:lstStyle>
            <a:lvl1pPr marL="0" indent="0">
              <a:buNone/>
              <a:defRPr sz="2300" b="1">
                <a:latin typeface="HY견고딕" pitchFamily="18" charset="-127"/>
                <a:ea typeface="HY견고딕" pitchFamily="18" charset="-127"/>
              </a:defRPr>
            </a:lvl1pPr>
            <a:lvl2pPr marL="455694" indent="0">
              <a:buNone/>
              <a:defRPr sz="2000" b="1"/>
            </a:lvl2pPr>
            <a:lvl3pPr marL="911392" indent="0">
              <a:buNone/>
              <a:defRPr sz="1800" b="1"/>
            </a:lvl3pPr>
            <a:lvl4pPr marL="1367081" indent="0">
              <a:buNone/>
              <a:defRPr sz="1600" b="1"/>
            </a:lvl4pPr>
            <a:lvl5pPr marL="1822777" indent="0">
              <a:buNone/>
              <a:defRPr sz="1600" b="1"/>
            </a:lvl5pPr>
            <a:lvl6pPr marL="2278472" indent="0">
              <a:buNone/>
              <a:defRPr sz="1600" b="1"/>
            </a:lvl6pPr>
            <a:lvl7pPr marL="2734171" indent="0">
              <a:buNone/>
              <a:defRPr sz="1600" b="1"/>
            </a:lvl7pPr>
            <a:lvl8pPr marL="3189860" indent="0">
              <a:buNone/>
              <a:defRPr sz="1600" b="1"/>
            </a:lvl8pPr>
            <a:lvl9pPr marL="364555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98"/>
            <a:ext cx="4376738" cy="2415731"/>
          </a:xfrm>
        </p:spPr>
        <p:txBody>
          <a:bodyPr/>
          <a:lstStyle>
            <a:lvl1pPr>
              <a:defRPr sz="2300"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견고딕" pitchFamily="18" charset="-127"/>
                <a:ea typeface="HY견고딕" pitchFamily="18" charset="-127"/>
              </a:defRPr>
            </a:lvl2pPr>
            <a:lvl3pPr>
              <a:defRPr sz="1800">
                <a:latin typeface="HY견고딕" pitchFamily="18" charset="-127"/>
                <a:ea typeface="HY견고딕" pitchFamily="18" charset="-127"/>
              </a:defRPr>
            </a:lvl3pPr>
            <a:lvl4pPr>
              <a:defRPr sz="1600">
                <a:latin typeface="HY견고딕" pitchFamily="18" charset="-127"/>
                <a:ea typeface="HY견고딕" pitchFamily="18" charset="-127"/>
              </a:defRPr>
            </a:lvl4pPr>
            <a:lvl5pPr>
              <a:defRPr sz="1600">
                <a:latin typeface="HY견고딕" pitchFamily="18" charset="-127"/>
                <a:ea typeface="HY견고딕" pitchFamily="18" charset="-127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415" y="1375003"/>
            <a:ext cx="4378325" cy="799904"/>
          </a:xfrm>
        </p:spPr>
        <p:txBody>
          <a:bodyPr anchor="b"/>
          <a:lstStyle>
            <a:lvl1pPr marL="0" indent="0">
              <a:buNone/>
              <a:defRPr sz="2300" b="1">
                <a:latin typeface="HY견고딕" pitchFamily="18" charset="-127"/>
                <a:ea typeface="HY견고딕" pitchFamily="18" charset="-127"/>
              </a:defRPr>
            </a:lvl1pPr>
            <a:lvl2pPr marL="455694" indent="0">
              <a:buNone/>
              <a:defRPr sz="2000" b="1"/>
            </a:lvl2pPr>
            <a:lvl3pPr marL="911392" indent="0">
              <a:buNone/>
              <a:defRPr sz="1800" b="1"/>
            </a:lvl3pPr>
            <a:lvl4pPr marL="1367081" indent="0">
              <a:buNone/>
              <a:defRPr sz="1600" b="1"/>
            </a:lvl4pPr>
            <a:lvl5pPr marL="1822777" indent="0">
              <a:buNone/>
              <a:defRPr sz="1600" b="1"/>
            </a:lvl5pPr>
            <a:lvl6pPr marL="2278472" indent="0">
              <a:buNone/>
              <a:defRPr sz="1600" b="1"/>
            </a:lvl6pPr>
            <a:lvl7pPr marL="2734171" indent="0">
              <a:buNone/>
              <a:defRPr sz="1600" b="1"/>
            </a:lvl7pPr>
            <a:lvl8pPr marL="3189860" indent="0">
              <a:buNone/>
              <a:defRPr sz="1600" b="1"/>
            </a:lvl8pPr>
            <a:lvl9pPr marL="364555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415" y="2174898"/>
            <a:ext cx="4378325" cy="2415731"/>
          </a:xfrm>
        </p:spPr>
        <p:txBody>
          <a:bodyPr/>
          <a:lstStyle>
            <a:lvl1pPr>
              <a:defRPr sz="2300"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견고딕" pitchFamily="18" charset="-127"/>
                <a:ea typeface="HY견고딕" pitchFamily="18" charset="-127"/>
              </a:defRPr>
            </a:lvl2pPr>
            <a:lvl3pPr>
              <a:defRPr sz="1800">
                <a:latin typeface="HY견고딕" pitchFamily="18" charset="-127"/>
                <a:ea typeface="HY견고딕" pitchFamily="18" charset="-127"/>
              </a:defRPr>
            </a:lvl3pPr>
            <a:lvl4pPr>
              <a:defRPr sz="1600">
                <a:latin typeface="HY견고딕" pitchFamily="18" charset="-127"/>
                <a:ea typeface="HY견고딕" pitchFamily="18" charset="-127"/>
              </a:defRPr>
            </a:lvl4pPr>
            <a:lvl5pPr>
              <a:defRPr sz="1600">
                <a:latin typeface="HY견고딕" pitchFamily="18" charset="-127"/>
                <a:ea typeface="HY견고딕" pitchFamily="18" charset="-127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52162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8938" y="511194"/>
            <a:ext cx="9120187" cy="599849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372254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0" r="25264" b="1839"/>
          <a:stretch>
            <a:fillRect/>
          </a:stretch>
        </p:blipFill>
        <p:spPr bwMode="auto">
          <a:xfrm>
            <a:off x="0" y="0"/>
            <a:ext cx="661225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 userDrawn="1"/>
        </p:nvSpPr>
        <p:spPr bwMode="auto">
          <a:xfrm>
            <a:off x="4822296" y="0"/>
            <a:ext cx="5083704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204234" indent="-102116" algn="l" defTabSz="1069449">
              <a:buFont typeface="Arial" pitchFamily="34" charset="0"/>
              <a:buChar char="•"/>
            </a:pPr>
            <a:endParaRPr lang="ko-KR" altLang="en-US" sz="1600" dirty="0">
              <a:solidFill>
                <a:srgbClr val="000066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l="572" t="9932" r="936" b="88413"/>
          <a:stretch>
            <a:fillRect/>
          </a:stretch>
        </p:blipFill>
        <p:spPr bwMode="auto">
          <a:xfrm>
            <a:off x="0" y="0"/>
            <a:ext cx="9906000" cy="132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949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8" y="1035336"/>
            <a:ext cx="3259138" cy="39979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499" y="273065"/>
            <a:ext cx="5537201" cy="3177478"/>
          </a:xfrm>
        </p:spPr>
        <p:txBody>
          <a:bodyPr/>
          <a:lstStyle>
            <a:lvl1pPr>
              <a:defRPr sz="3200">
                <a:latin typeface="HY견고딕" pitchFamily="18" charset="-127"/>
                <a:ea typeface="HY견고딕" pitchFamily="18" charset="-127"/>
              </a:defRPr>
            </a:lvl1pPr>
            <a:lvl2pPr>
              <a:defRPr sz="2800">
                <a:latin typeface="HY견고딕" pitchFamily="18" charset="-127"/>
                <a:ea typeface="HY견고딕" pitchFamily="18" charset="-127"/>
              </a:defRPr>
            </a:lvl2pPr>
            <a:lvl3pPr>
              <a:defRPr sz="2300">
                <a:latin typeface="HY견고딕" pitchFamily="18" charset="-127"/>
                <a:ea typeface="HY견고딕" pitchFamily="18" charset="-127"/>
              </a:defRPr>
            </a:lvl3pPr>
            <a:lvl4pPr>
              <a:defRPr sz="2000">
                <a:latin typeface="HY견고딕" pitchFamily="18" charset="-127"/>
                <a:ea typeface="HY견고딕" pitchFamily="18" charset="-127"/>
              </a:defRPr>
            </a:lvl4pPr>
            <a:lvl5pPr>
              <a:defRPr sz="2000">
                <a:latin typeface="HY견고딕" pitchFamily="18" charset="-127"/>
                <a:ea typeface="HY견고딕" pitchFamily="18" charset="-127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8" y="1435150"/>
            <a:ext cx="3259138" cy="307462"/>
          </a:xfrm>
        </p:spPr>
        <p:txBody>
          <a:bodyPr/>
          <a:lstStyle>
            <a:lvl1pPr marL="0" indent="0">
              <a:buNone/>
              <a:defRPr sz="1400"/>
            </a:lvl1pPr>
            <a:lvl2pPr marL="455694" indent="0">
              <a:buNone/>
              <a:defRPr sz="1200"/>
            </a:lvl2pPr>
            <a:lvl3pPr marL="911392" indent="0">
              <a:buNone/>
              <a:defRPr sz="1100"/>
            </a:lvl3pPr>
            <a:lvl4pPr marL="1367081" indent="0">
              <a:buNone/>
              <a:defRPr sz="900"/>
            </a:lvl4pPr>
            <a:lvl5pPr marL="1822777" indent="0">
              <a:buNone/>
              <a:defRPr sz="900"/>
            </a:lvl5pPr>
            <a:lvl6pPr marL="2278472" indent="0">
              <a:buNone/>
              <a:defRPr sz="900"/>
            </a:lvl6pPr>
            <a:lvl7pPr marL="2734171" indent="0">
              <a:buNone/>
              <a:defRPr sz="900"/>
            </a:lvl7pPr>
            <a:lvl8pPr marL="3189860" indent="0">
              <a:buNone/>
              <a:defRPr sz="900"/>
            </a:lvl8pPr>
            <a:lvl9pPr marL="3645555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62711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513" y="4967572"/>
            <a:ext cx="5943600" cy="39979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513" y="612802"/>
            <a:ext cx="5943600" cy="584460"/>
          </a:xfrm>
        </p:spPr>
        <p:txBody>
          <a:bodyPr/>
          <a:lstStyle>
            <a:lvl1pPr marL="0" indent="0">
              <a:buNone/>
              <a:defRPr sz="3200"/>
            </a:lvl1pPr>
            <a:lvl2pPr marL="455694" indent="0">
              <a:buNone/>
              <a:defRPr sz="2800"/>
            </a:lvl2pPr>
            <a:lvl3pPr marL="911392" indent="0">
              <a:buNone/>
              <a:defRPr sz="2300"/>
            </a:lvl3pPr>
            <a:lvl4pPr marL="1367081" indent="0">
              <a:buNone/>
              <a:defRPr sz="2000"/>
            </a:lvl4pPr>
            <a:lvl5pPr marL="1822777" indent="0">
              <a:buNone/>
              <a:defRPr sz="2000"/>
            </a:lvl5pPr>
            <a:lvl6pPr marL="2278472" indent="0">
              <a:buNone/>
              <a:defRPr sz="2000"/>
            </a:lvl6pPr>
            <a:lvl7pPr marL="2734171" indent="0">
              <a:buNone/>
              <a:defRPr sz="2000"/>
            </a:lvl7pPr>
            <a:lvl8pPr marL="3189860" indent="0">
              <a:buNone/>
              <a:defRPr sz="2000"/>
            </a:lvl8pPr>
            <a:lvl9pPr marL="3645555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513" y="5367390"/>
            <a:ext cx="5943600" cy="307462"/>
          </a:xfrm>
        </p:spPr>
        <p:txBody>
          <a:bodyPr/>
          <a:lstStyle>
            <a:lvl1pPr marL="0" indent="0">
              <a:buNone/>
              <a:defRPr sz="1400"/>
            </a:lvl1pPr>
            <a:lvl2pPr marL="455694" indent="0">
              <a:buNone/>
              <a:defRPr sz="1200"/>
            </a:lvl2pPr>
            <a:lvl3pPr marL="911392" indent="0">
              <a:buNone/>
              <a:defRPr sz="1100"/>
            </a:lvl3pPr>
            <a:lvl4pPr marL="1367081" indent="0">
              <a:buNone/>
              <a:defRPr sz="900"/>
            </a:lvl4pPr>
            <a:lvl5pPr marL="1822777" indent="0">
              <a:buNone/>
              <a:defRPr sz="900"/>
            </a:lvl5pPr>
            <a:lvl6pPr marL="2278472" indent="0">
              <a:buNone/>
              <a:defRPr sz="900"/>
            </a:lvl6pPr>
            <a:lvl7pPr marL="2734171" indent="0">
              <a:buNone/>
              <a:defRPr sz="900"/>
            </a:lvl7pPr>
            <a:lvl8pPr marL="3189860" indent="0">
              <a:buNone/>
              <a:defRPr sz="900"/>
            </a:lvl8pPr>
            <a:lvl9pPr marL="3645555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04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amsungengineering.co.kr/kor/main.jsp" TargetMode="External"/><Relationship Id="rId1" Type="http://schemas.openxmlformats.org/officeDocument/2006/relationships/theme" Target="../theme/theme2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 cstate="print"/>
          <a:srcRect l="572" r="936" b="14049"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C:\00 업무\01 VI\00 Visual guidelines\01 VI 가이드라인\00_2012-2013 CI-BI정립\04 최종\SECL VI System Guidlines_최종\CI모음집\로고파일\영문조합\PNG\영문로고타입_2.png"/>
          <p:cNvPicPr preferRelativeResize="0">
            <a:picLocks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59493" y="662392"/>
            <a:ext cx="1794000" cy="144000"/>
          </a:xfrm>
          <a:prstGeom prst="rect">
            <a:avLst/>
          </a:prstGeom>
          <a:noFill/>
        </p:spPr>
      </p:pic>
      <p:sp>
        <p:nvSpPr>
          <p:cNvPr id="1028" name="Rectangle 105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0532" y="1582115"/>
            <a:ext cx="9123363" cy="1507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dirty="0"/>
              <a:t>마스터 문자열 유형 편집</a:t>
            </a:r>
            <a:endParaRPr lang="en-US" altLang="ko-KR" dirty="0"/>
          </a:p>
          <a:p>
            <a:pPr lvl="1"/>
            <a:r>
              <a:rPr lang="ko-KR" altLang="en-US" dirty="0"/>
              <a:t>제목</a:t>
            </a:r>
            <a:endParaRPr lang="en-US" altLang="ko-KR" dirty="0"/>
          </a:p>
          <a:p>
            <a:pPr lvl="1"/>
            <a:r>
              <a:rPr lang="ko-KR" altLang="en-US" dirty="0"/>
              <a:t>제목</a:t>
            </a:r>
          </a:p>
        </p:txBody>
      </p:sp>
      <p:sp>
        <p:nvSpPr>
          <p:cNvPr id="10" name="Rectangle 1051"/>
          <p:cNvSpPr>
            <a:spLocks noGrp="1" noChangeArrowheads="1"/>
          </p:cNvSpPr>
          <p:nvPr>
            <p:ph type="title"/>
          </p:nvPr>
        </p:nvSpPr>
        <p:spPr bwMode="auto">
          <a:xfrm>
            <a:off x="388938" y="167342"/>
            <a:ext cx="7271702" cy="599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dirty="0"/>
              <a:t>마스터 제목</a:t>
            </a:r>
          </a:p>
        </p:txBody>
      </p:sp>
      <p:sp>
        <p:nvSpPr>
          <p:cNvPr id="6" name="직사각형 5"/>
          <p:cNvSpPr/>
          <p:nvPr userDrawn="1"/>
        </p:nvSpPr>
        <p:spPr bwMode="auto">
          <a:xfrm>
            <a:off x="0" y="6597351"/>
            <a:ext cx="9906000" cy="26064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42239" tIns="0" rIns="4223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                                                                                       『 </a:t>
            </a:r>
            <a:r>
              <a:rPr lang="ko-KR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안전이 경영의 제 </a:t>
            </a:r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 </a:t>
            </a:r>
            <a:r>
              <a:rPr lang="ko-KR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원칙이다 </a:t>
            </a:r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』</a:t>
            </a:r>
            <a:endParaRPr lang="ko-KR" altLang="en-US" sz="1100" b="0" dirty="0">
              <a:solidFill>
                <a:schemeClr val="tx1">
                  <a:lumMod val="75000"/>
                  <a:lumOff val="2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971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178" r:id="rId1"/>
    <p:sldLayoutId id="2147486179" r:id="rId2"/>
    <p:sldLayoutId id="2147486180" r:id="rId3"/>
    <p:sldLayoutId id="2147486181" r:id="rId4"/>
    <p:sldLayoutId id="2147486182" r:id="rId5"/>
    <p:sldLayoutId id="2147486183" r:id="rId6"/>
    <p:sldLayoutId id="2147486184" r:id="rId7"/>
    <p:sldLayoutId id="2147486185" r:id="rId8"/>
    <p:sldLayoutId id="2147486186" r:id="rId9"/>
    <p:sldLayoutId id="2147486187" r:id="rId10"/>
    <p:sldLayoutId id="214748618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bg1"/>
          </a:solidFill>
          <a:latin typeface="HY견고딕" pitchFamily="18" charset="-127"/>
          <a:ea typeface="HY견고딕" pitchFamily="18" charset="-127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5pPr>
      <a:lvl6pPr marL="455694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6pPr>
      <a:lvl7pPr marL="911392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7pPr>
      <a:lvl8pPr marL="1367081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8pPr>
      <a:lvl9pPr marL="1822777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9pPr>
    </p:titleStyle>
    <p:bodyStyle>
      <a:lvl1pPr marL="341769" indent="-341769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defRPr sz="230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1pPr>
      <a:lvl2pPr marL="276895" indent="-275314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SzPct val="120000"/>
        <a:buFont typeface="Wingdings" pitchFamily="2" charset="2"/>
        <a:buChar char="§"/>
        <a:defRPr sz="2300">
          <a:solidFill>
            <a:schemeClr val="tx1"/>
          </a:solidFill>
          <a:latin typeface="HY견고딕" pitchFamily="18" charset="-127"/>
          <a:ea typeface="HY견고딕" pitchFamily="18" charset="-127"/>
        </a:defRPr>
      </a:lvl2pPr>
      <a:lvl3pPr marL="558544" indent="-280066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Font typeface="Arial" charset="0"/>
        <a:buChar char="−"/>
        <a:defRPr sz="3300">
          <a:solidFill>
            <a:schemeClr val="tx1"/>
          </a:solidFill>
          <a:latin typeface="+mn-lt"/>
          <a:ea typeface="+mn-ea"/>
        </a:defRPr>
      </a:lvl3pPr>
      <a:lvl4pPr marL="772146" indent="-212025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3300">
          <a:solidFill>
            <a:schemeClr val="tx1"/>
          </a:solidFill>
          <a:latin typeface="+mn-lt"/>
          <a:ea typeface="+mn-ea"/>
        </a:defRPr>
      </a:lvl4pPr>
      <a:lvl5pPr marL="944612" indent="-170877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5pPr>
      <a:lvl6pPr marL="1400311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6pPr>
      <a:lvl7pPr marL="1856007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7pPr>
      <a:lvl8pPr marL="2311688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8pPr>
      <a:lvl9pPr marL="2767392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694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392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081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2777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8472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4171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9860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5555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6"/>
          <p:cNvSpPr/>
          <p:nvPr/>
        </p:nvSpPr>
        <p:spPr>
          <a:xfrm>
            <a:off x="394724" y="695377"/>
            <a:ext cx="9108000" cy="36513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  <a:tint val="66000"/>
                  <a:satMod val="160000"/>
                </a:schemeClr>
              </a:gs>
              <a:gs pos="50000">
                <a:schemeClr val="tx1">
                  <a:lumMod val="50000"/>
                  <a:lumOff val="50000"/>
                  <a:tint val="44500"/>
                  <a:satMod val="160000"/>
                </a:schemeClr>
              </a:gs>
              <a:gs pos="100000">
                <a:schemeClr val="tx1">
                  <a:lumMod val="50000"/>
                  <a:lumOff val="5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7120" tIns="43560" rIns="87120" bIns="4356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600" b="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7" name="슬라이드 번호 개체 틀 5"/>
          <p:cNvSpPr txBox="1">
            <a:spLocks/>
          </p:cNvSpPr>
          <p:nvPr/>
        </p:nvSpPr>
        <p:spPr>
          <a:xfrm>
            <a:off x="4737101" y="6564316"/>
            <a:ext cx="431800" cy="187325"/>
          </a:xfrm>
          <a:prstGeom prst="rect">
            <a:avLst/>
          </a:prstGeom>
        </p:spPr>
        <p:txBody>
          <a:bodyPr lIns="91272" tIns="45634" rIns="91272" bIns="45634" anchor="ctr"/>
          <a:lstStyle/>
          <a:p>
            <a:pPr>
              <a:defRPr/>
            </a:pPr>
            <a:fld id="{7ACC3DE6-4485-4FDD-AFF5-FB34669E12C0}" type="slidenum">
              <a:rPr lang="ko-KR" altLang="en-US" sz="1100" b="0">
                <a:solidFill>
                  <a:srgbClr val="039BE7"/>
                </a:solidFill>
                <a:latin typeface="맑은 고딕" pitchFamily="50" charset="-127"/>
                <a:ea typeface="맑은 고딕" pitchFamily="50" charset="-127"/>
              </a:rPr>
              <a:pPr>
                <a:defRPr/>
              </a:pPr>
              <a:t>‹#›</a:t>
            </a:fld>
            <a:endParaRPr lang="en-US" altLang="ko-KR" sz="1100" b="0">
              <a:solidFill>
                <a:srgbClr val="039BE7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8" name="Picture 2" descr="삼성엔지니어링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4496" y="6543677"/>
            <a:ext cx="13589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 descr="흑-speed u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92780" y="6453336"/>
            <a:ext cx="808162" cy="24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644872"/>
      </p:ext>
    </p:extLst>
  </p:cSld>
  <p:clrMap bg1="lt1" tx1="dk1" bg2="lt2" tx2="dk2" accent1="accent1" accent2="accent2" accent3="accent3" accent4="accent4" accent5="accent5" accent6="accent6" hlink="hlink" folHlink="folHlink"/>
  <p:transition/>
  <p:hf hdr="0" ft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5pPr>
      <a:lvl6pPr marL="456368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6pPr>
      <a:lvl7pPr marL="912739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7pPr>
      <a:lvl8pPr marL="1369104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8pPr>
      <a:lvl9pPr marL="1825476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9pPr>
    </p:titleStyle>
    <p:bodyStyle>
      <a:lvl1pPr marL="342275" indent="-34227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맑은 고딕" pitchFamily="50" charset="-127"/>
          <a:cs typeface="+mn-cs"/>
        </a:defRPr>
      </a:lvl1pPr>
      <a:lvl2pPr marL="741598" indent="-285228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2pPr>
      <a:lvl3pPr marL="1142507" indent="-228179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97288" indent="-228179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2053662" indent="-228179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510028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966395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3422765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879134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68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739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104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476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843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217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580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948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package" Target="../embeddings/Microsoft_Excel_Macro-Enabled_Worksheet.xlsm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3"/>
          <p:cNvSpPr/>
          <p:nvPr/>
        </p:nvSpPr>
        <p:spPr>
          <a:xfrm>
            <a:off x="471487" y="1215129"/>
            <a:ext cx="8963026" cy="1920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2" tIns="0" rIns="91272" bIns="0" rtlCol="0" anchor="ctr"/>
          <a:lstStyle/>
          <a:p>
            <a:pPr>
              <a:lnSpc>
                <a:spcPct val="150000"/>
              </a:lnSpc>
              <a:defRPr/>
            </a:pPr>
            <a:r>
              <a:rPr lang="en-US" altLang="ko-KR" sz="4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PAP </a:t>
            </a:r>
            <a:r>
              <a:rPr lang="ko-KR" altLang="en-US" sz="4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기능 정의 </a:t>
            </a:r>
            <a:r>
              <a:rPr lang="en-US" altLang="ko-KR" sz="4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(2</a:t>
            </a:r>
            <a:r>
              <a:rPr lang="ko-KR" altLang="en-US" sz="4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차</a:t>
            </a:r>
            <a:r>
              <a:rPr lang="en-US" altLang="ko-KR" sz="4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)_</a:t>
            </a:r>
            <a:r>
              <a:rPr lang="ko-KR" altLang="en-US" sz="4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수정</a:t>
            </a:r>
            <a:endParaRPr lang="en-US" altLang="ko-KR" sz="4000" b="0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Arial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Process DB ver1.0 </a:t>
            </a:r>
            <a:r>
              <a:rPr lang="ko-KR" altLang="en-US" sz="2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및 </a:t>
            </a:r>
            <a:r>
              <a:rPr lang="en-US" altLang="ko-KR" sz="2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UI</a:t>
            </a:r>
          </a:p>
        </p:txBody>
      </p:sp>
      <p:sp>
        <p:nvSpPr>
          <p:cNvPr id="10" name="부제목 2"/>
          <p:cNvSpPr>
            <a:spLocks noGrp="1"/>
          </p:cNvSpPr>
          <p:nvPr>
            <p:ph type="subTitle" idx="1"/>
          </p:nvPr>
        </p:nvSpPr>
        <p:spPr>
          <a:xfrm>
            <a:off x="1485900" y="4473977"/>
            <a:ext cx="6934200" cy="899931"/>
          </a:xfrm>
        </p:spPr>
        <p:txBody>
          <a:bodyPr/>
          <a:lstStyle/>
          <a:p>
            <a:r>
              <a:rPr lang="ko-KR" altLang="en-US" sz="2100" spc="-117" dirty="0" err="1">
                <a:solidFill>
                  <a:schemeClr val="accent1">
                    <a:lumMod val="50000"/>
                  </a:schemeClr>
                </a:solidFill>
              </a:rPr>
              <a:t>공정설계팀</a:t>
            </a:r>
            <a:r>
              <a:rPr lang="en-US" altLang="ko-KR" sz="2100" spc="-117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ko-KR" altLang="en-US" sz="2100" spc="-117" dirty="0">
                <a:solidFill>
                  <a:schemeClr val="accent1">
                    <a:lumMod val="50000"/>
                  </a:schemeClr>
                </a:solidFill>
              </a:rPr>
              <a:t>화공기술센터</a:t>
            </a:r>
            <a:endParaRPr lang="en-US" altLang="ko-KR" sz="2100" spc="-117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altLang="ko-KR" sz="2100" spc="-117" dirty="0">
                <a:solidFill>
                  <a:schemeClr val="accent1">
                    <a:lumMod val="50000"/>
                  </a:schemeClr>
                </a:solidFill>
              </a:rPr>
              <a:t>2020.04.17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2568779" y="3429000"/>
            <a:ext cx="4953000" cy="954107"/>
          </a:xfrm>
          <a:prstGeom prst="rect">
            <a:avLst/>
          </a:prstGeom>
          <a:solidFill>
            <a:schemeClr val="accent2"/>
          </a:solidFill>
        </p:spPr>
        <p:txBody>
          <a:bodyPr>
            <a:spAutoFit/>
          </a:bodyPr>
          <a:lstStyle/>
          <a:p>
            <a:r>
              <a:rPr lang="ko-KR" altLang="en-US" dirty="0"/>
              <a:t>추가</a:t>
            </a:r>
            <a:r>
              <a:rPr lang="en-US" altLang="ko-KR" dirty="0"/>
              <a:t>: </a:t>
            </a:r>
            <a:r>
              <a:rPr lang="ko-KR" altLang="en-US" dirty="0"/>
              <a:t>제어 데이터 비교 체크 개념으로 </a:t>
            </a:r>
            <a:r>
              <a:rPr lang="en-US" altLang="ko-KR" dirty="0"/>
              <a:t>(</a:t>
            </a:r>
            <a:r>
              <a:rPr lang="ko-KR" altLang="en-US" dirty="0" err="1"/>
              <a:t>연계값</a:t>
            </a:r>
            <a:r>
              <a:rPr lang="ko-KR" altLang="en-US" dirty="0"/>
              <a:t> </a:t>
            </a:r>
            <a:r>
              <a:rPr lang="en-US" altLang="ko-KR" dirty="0"/>
              <a:t>vs FEED </a:t>
            </a:r>
            <a:r>
              <a:rPr lang="ko-KR" altLang="en-US" dirty="0"/>
              <a:t>값</a:t>
            </a:r>
            <a:r>
              <a:rPr lang="en-US" altLang="ko-KR" dirty="0"/>
              <a:t>)</a:t>
            </a:r>
          </a:p>
          <a:p>
            <a:r>
              <a:rPr lang="ko-KR" altLang="en-US" dirty="0"/>
              <a:t>즉 </a:t>
            </a:r>
            <a:r>
              <a:rPr lang="en-US" altLang="ko-KR" dirty="0"/>
              <a:t>FEED</a:t>
            </a:r>
            <a:r>
              <a:rPr lang="ko-KR" altLang="en-US" dirty="0"/>
              <a:t>에 제어용 데이터가 </a:t>
            </a:r>
            <a:r>
              <a:rPr lang="ko-KR" altLang="en-US" dirty="0" err="1"/>
              <a:t>있는경우</a:t>
            </a:r>
            <a:r>
              <a:rPr lang="ko-KR" altLang="en-US" dirty="0"/>
              <a:t> </a:t>
            </a:r>
            <a:r>
              <a:rPr lang="en-US" altLang="ko-KR" dirty="0"/>
              <a:t>MDBS</a:t>
            </a:r>
            <a:r>
              <a:rPr lang="ko-KR" altLang="en-US" dirty="0"/>
              <a:t>로 같이 인식해서 비교함</a:t>
            </a:r>
          </a:p>
          <a:p>
            <a:r>
              <a:rPr lang="ko-KR" altLang="en-US" dirty="0">
                <a:solidFill>
                  <a:srgbClr val="FF0000"/>
                </a:solidFill>
              </a:rPr>
              <a:t>데이터 소스가 </a:t>
            </a:r>
            <a:r>
              <a:rPr lang="ko-KR" altLang="en-US" dirty="0"/>
              <a:t>중요함</a:t>
            </a:r>
          </a:p>
        </p:txBody>
      </p:sp>
    </p:spTree>
    <p:extLst>
      <p:ext uri="{BB962C8B-B14F-4D97-AF65-F5344CB8AC3E}">
        <p14:creationId xmlns:p14="http://schemas.microsoft.com/office/powerpoint/2010/main" val="230274158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2.2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Material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 bwMode="auto">
          <a:xfrm>
            <a:off x="1702965" y="2432808"/>
            <a:ext cx="6132352" cy="37918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795492" y="2558508"/>
            <a:ext cx="1803385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Material + CA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리스트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5108460" y="5838470"/>
            <a:ext cx="7633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Cancel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4336798" y="5838469"/>
            <a:ext cx="72971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OK</a:t>
            </a: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314642"/>
              </p:ext>
            </p:extLst>
          </p:nvPr>
        </p:nvGraphicFramePr>
        <p:xfrm>
          <a:off x="164067" y="1163289"/>
          <a:ext cx="964897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0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Material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사용되는 재질들의 총 목록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레코드 데이터 계속 축적 중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PMC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필드는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는 별도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직사각형 20"/>
          <p:cNvSpPr/>
          <p:nvPr/>
        </p:nvSpPr>
        <p:spPr>
          <a:xfrm>
            <a:off x="4206768" y="2557971"/>
            <a:ext cx="2965819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사용자 추가한                 입력한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PMC</a:t>
            </a:r>
          </a:p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Material + CA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리스트      채워짐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3745375" y="3346805"/>
            <a:ext cx="3648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</p:txBody>
      </p:sp>
      <p:sp>
        <p:nvSpPr>
          <p:cNvPr id="23" name="직사각형 22"/>
          <p:cNvSpPr/>
          <p:nvPr/>
        </p:nvSpPr>
        <p:spPr>
          <a:xfrm>
            <a:off x="3745375" y="3729208"/>
            <a:ext cx="3648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1795492" y="5025005"/>
            <a:ext cx="407636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사용자 추가한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Material + CA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리스트 중 특정 아이템 선택 시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PMC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를 </a:t>
            </a:r>
            <a:r>
              <a:rPr lang="ko-KR" altLang="en-US" sz="12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입력받을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수 있는 공간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" name="직선 연결선 8"/>
          <p:cNvCxnSpPr/>
          <p:nvPr/>
        </p:nvCxnSpPr>
        <p:spPr bwMode="auto">
          <a:xfrm>
            <a:off x="6065240" y="2634143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29733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858385"/>
              </p:ext>
            </p:extLst>
          </p:nvPr>
        </p:nvGraphicFramePr>
        <p:xfrm>
          <a:off x="113689" y="1211898"/>
          <a:ext cx="96489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0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Special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Service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Line+HMB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의 </a:t>
                      </a:r>
                      <a:r>
                        <a:rPr lang="ko-KR" altLang="en-US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조건문에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이용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별도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레코드 전체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Insert/Update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직사각형 3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2.3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Special Service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 bwMode="auto">
          <a:xfrm>
            <a:off x="1702964" y="2432808"/>
            <a:ext cx="7759817" cy="37918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862604" y="4487866"/>
            <a:ext cx="276811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추가하고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싶은 서비스 이름 입력 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769141" y="4571616"/>
            <a:ext cx="1719618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Service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Name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862605" y="2650328"/>
            <a:ext cx="2323502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현재 추가된 서비스 이름들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630723" y="2642101"/>
            <a:ext cx="2323502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좌측 이름 클릭 시 조건 나열 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862604" y="5100262"/>
            <a:ext cx="4527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2449833" y="5100261"/>
            <a:ext cx="159366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항목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(attribute)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4186106" y="5108162"/>
            <a:ext cx="176168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조건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등호 부등호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6073631" y="5099528"/>
            <a:ext cx="95634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값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1862604" y="5502934"/>
            <a:ext cx="4527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2449833" y="5502933"/>
            <a:ext cx="159366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항목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(attribute)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4186106" y="5510834"/>
            <a:ext cx="176168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조건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등호 부등호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6073631" y="5502200"/>
            <a:ext cx="95634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값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18" name="왼쪽 중괄호 17"/>
          <p:cNvSpPr/>
          <p:nvPr/>
        </p:nvSpPr>
        <p:spPr bwMode="auto">
          <a:xfrm rot="10800000" flipH="1">
            <a:off x="1643989" y="4986384"/>
            <a:ext cx="218615" cy="139763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665361" y="5538260"/>
            <a:ext cx="1062518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ko-KR" altLang="en-US" sz="1200" spc="-3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최대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10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개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6975447" y="5888699"/>
            <a:ext cx="7633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Cancel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6203785" y="5888698"/>
            <a:ext cx="72971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OK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7571190" y="2868661"/>
            <a:ext cx="1413419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H2S ADNOC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7571190" y="2511828"/>
            <a:ext cx="1723812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Reference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값 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26504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2.4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– Component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654340" y="2105638"/>
            <a:ext cx="8523215" cy="41189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922789" y="2558508"/>
            <a:ext cx="2676088" cy="21236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총 물질 이름       총 물질 </a:t>
            </a:r>
            <a:r>
              <a:rPr lang="ko-KR" altLang="en-US" sz="12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포뮬라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리스트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8271545" y="5863367"/>
            <a:ext cx="7633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Cancel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7499883" y="5863366"/>
            <a:ext cx="72971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OK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4336797" y="2557971"/>
            <a:ext cx="4681367" cy="21236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사용자 추가한            사용자 추가한       타입         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Pseudo</a:t>
            </a:r>
          </a:p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물질 이름                  </a:t>
            </a:r>
            <a:r>
              <a:rPr lang="ko-KR" altLang="en-US" sz="12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포뮬라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            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리스트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…</a:t>
            </a: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60</a:t>
            </a: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3745375" y="3346805"/>
            <a:ext cx="3648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</p:txBody>
      </p:sp>
      <p:sp>
        <p:nvSpPr>
          <p:cNvPr id="28" name="직사각형 27"/>
          <p:cNvSpPr/>
          <p:nvPr/>
        </p:nvSpPr>
        <p:spPr>
          <a:xfrm>
            <a:off x="3745375" y="3729208"/>
            <a:ext cx="3648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</a:p>
        </p:txBody>
      </p:sp>
      <p:cxnSp>
        <p:nvCxnSpPr>
          <p:cNvPr id="30" name="직선 연결선 29"/>
          <p:cNvCxnSpPr/>
          <p:nvPr/>
        </p:nvCxnSpPr>
        <p:spPr bwMode="auto">
          <a:xfrm>
            <a:off x="6115574" y="2617365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970400"/>
              </p:ext>
            </p:extLst>
          </p:nvPr>
        </p:nvGraphicFramePr>
        <p:xfrm>
          <a:off x="206696" y="1203509"/>
          <a:ext cx="96489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0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Component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사용되는 물질들의 총 목록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고정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1" name="직선 연결선 30"/>
          <p:cNvCxnSpPr/>
          <p:nvPr/>
        </p:nvCxnSpPr>
        <p:spPr bwMode="auto">
          <a:xfrm>
            <a:off x="2181138" y="2583569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직사각형 31"/>
          <p:cNvSpPr/>
          <p:nvPr/>
        </p:nvSpPr>
        <p:spPr>
          <a:xfrm>
            <a:off x="912186" y="2260403"/>
            <a:ext cx="268669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물질 찾는 텍스트박스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4" name="직선 연결선 33"/>
          <p:cNvCxnSpPr/>
          <p:nvPr/>
        </p:nvCxnSpPr>
        <p:spPr bwMode="auto">
          <a:xfrm>
            <a:off x="4701656" y="2601696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직사각형 34"/>
          <p:cNvSpPr/>
          <p:nvPr/>
        </p:nvSpPr>
        <p:spPr>
          <a:xfrm>
            <a:off x="4336798" y="4789577"/>
            <a:ext cx="135932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ADD PSEUDO</a:t>
            </a:r>
          </a:p>
        </p:txBody>
      </p:sp>
      <p:cxnSp>
        <p:nvCxnSpPr>
          <p:cNvPr id="36" name="직선 연결선 35"/>
          <p:cNvCxnSpPr/>
          <p:nvPr/>
        </p:nvCxnSpPr>
        <p:spPr bwMode="auto">
          <a:xfrm>
            <a:off x="7399090" y="2583569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>
            <a:off x="8271545" y="2591958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직사각형 38"/>
          <p:cNvSpPr/>
          <p:nvPr/>
        </p:nvSpPr>
        <p:spPr>
          <a:xfrm>
            <a:off x="5662569" y="4781503"/>
            <a:ext cx="3087148" cy="646331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이 버튼 클릭 시에는 좌측 물질 리스트가 아닌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user input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에 따른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pseudo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가 생성되어 추가됨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(group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개념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)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5776071" y="5427834"/>
            <a:ext cx="1723812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Reference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값 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80214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406433"/>
              </p:ext>
            </p:extLst>
          </p:nvPr>
        </p:nvGraphicFramePr>
        <p:xfrm>
          <a:off x="130467" y="1211898"/>
          <a:ext cx="96489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0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Unit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항목별 단위 모음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Char char="-"/>
                      </a:pP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고정 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업데이트 중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로컬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?)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직사각형 3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2.5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– Unit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 bwMode="auto">
          <a:xfrm>
            <a:off x="1702965" y="2046914"/>
            <a:ext cx="6132352" cy="404349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1862605" y="2649897"/>
            <a:ext cx="2667450" cy="277430"/>
            <a:chOff x="1862605" y="2649897"/>
            <a:chExt cx="2667450" cy="277430"/>
          </a:xfrm>
        </p:grpSpPr>
        <p:sp>
          <p:nvSpPr>
            <p:cNvPr id="6" name="직사각형 5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10" name="그룹 9"/>
          <p:cNvGrpSpPr/>
          <p:nvPr/>
        </p:nvGrpSpPr>
        <p:grpSpPr>
          <a:xfrm>
            <a:off x="4832308" y="2636089"/>
            <a:ext cx="2667450" cy="277430"/>
            <a:chOff x="1862605" y="2649897"/>
            <a:chExt cx="2667450" cy="277430"/>
          </a:xfrm>
        </p:grpSpPr>
        <p:sp>
          <p:nvSpPr>
            <p:cNvPr id="11" name="직사각형 10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4832308" y="3097484"/>
            <a:ext cx="2667450" cy="277430"/>
            <a:chOff x="1862605" y="2649897"/>
            <a:chExt cx="2667450" cy="277430"/>
          </a:xfrm>
        </p:grpSpPr>
        <p:sp>
          <p:nvSpPr>
            <p:cNvPr id="15" name="직사각형 14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18" name="그룹 17"/>
          <p:cNvGrpSpPr/>
          <p:nvPr/>
        </p:nvGrpSpPr>
        <p:grpSpPr>
          <a:xfrm>
            <a:off x="4798877" y="3575656"/>
            <a:ext cx="2667450" cy="277430"/>
            <a:chOff x="1862605" y="2649897"/>
            <a:chExt cx="2667450" cy="277430"/>
          </a:xfrm>
        </p:grpSpPr>
        <p:sp>
          <p:nvSpPr>
            <p:cNvPr id="19" name="직사각형 18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1862605" y="3114885"/>
            <a:ext cx="2667450" cy="277430"/>
            <a:chOff x="1862605" y="2649897"/>
            <a:chExt cx="2667450" cy="277430"/>
          </a:xfrm>
        </p:grpSpPr>
        <p:sp>
          <p:nvSpPr>
            <p:cNvPr id="23" name="직사각형 22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26" name="그룹 25"/>
          <p:cNvGrpSpPr/>
          <p:nvPr/>
        </p:nvGrpSpPr>
        <p:grpSpPr>
          <a:xfrm>
            <a:off x="1862605" y="3614128"/>
            <a:ext cx="2667450" cy="277430"/>
            <a:chOff x="1862605" y="2649897"/>
            <a:chExt cx="2667450" cy="277430"/>
          </a:xfrm>
        </p:grpSpPr>
        <p:sp>
          <p:nvSpPr>
            <p:cNvPr id="27" name="직사각형 26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1862605" y="4055780"/>
            <a:ext cx="2667450" cy="277430"/>
            <a:chOff x="1862605" y="2649897"/>
            <a:chExt cx="2667450" cy="277430"/>
          </a:xfrm>
        </p:grpSpPr>
        <p:sp>
          <p:nvSpPr>
            <p:cNvPr id="31" name="직사각형 30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39" name="그룹 38"/>
          <p:cNvGrpSpPr/>
          <p:nvPr/>
        </p:nvGrpSpPr>
        <p:grpSpPr>
          <a:xfrm>
            <a:off x="4798877" y="4057576"/>
            <a:ext cx="2667450" cy="277430"/>
            <a:chOff x="1862605" y="2649897"/>
            <a:chExt cx="2667450" cy="277430"/>
          </a:xfrm>
        </p:grpSpPr>
        <p:sp>
          <p:nvSpPr>
            <p:cNvPr id="40" name="직사각형 39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43" name="직사각형 42"/>
          <p:cNvSpPr/>
          <p:nvPr/>
        </p:nvSpPr>
        <p:spPr>
          <a:xfrm>
            <a:off x="6975447" y="5687363"/>
            <a:ext cx="7633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Cancel</a:t>
            </a:r>
          </a:p>
        </p:txBody>
      </p:sp>
      <p:sp>
        <p:nvSpPr>
          <p:cNvPr id="44" name="직사각형 43"/>
          <p:cNvSpPr/>
          <p:nvPr/>
        </p:nvSpPr>
        <p:spPr>
          <a:xfrm>
            <a:off x="6203785" y="5687362"/>
            <a:ext cx="72971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OK</a:t>
            </a:r>
          </a:p>
        </p:txBody>
      </p:sp>
      <p:sp>
        <p:nvSpPr>
          <p:cNvPr id="45" name="왼쪽 중괄호 44"/>
          <p:cNvSpPr/>
          <p:nvPr/>
        </p:nvSpPr>
        <p:spPr bwMode="auto">
          <a:xfrm rot="10800000" flipH="1">
            <a:off x="1425374" y="2222712"/>
            <a:ext cx="218615" cy="3943196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직사각형 45"/>
          <p:cNvSpPr/>
          <p:nvPr/>
        </p:nvSpPr>
        <p:spPr>
          <a:xfrm>
            <a:off x="362855" y="4000458"/>
            <a:ext cx="1062518" cy="461665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HYTOS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처럼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5369454" y="4462123"/>
            <a:ext cx="72971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2294639" y="4462122"/>
            <a:ext cx="72971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</a:p>
        </p:txBody>
      </p:sp>
      <p:grpSp>
        <p:nvGrpSpPr>
          <p:cNvPr id="50" name="그룹 49"/>
          <p:cNvGrpSpPr/>
          <p:nvPr/>
        </p:nvGrpSpPr>
        <p:grpSpPr>
          <a:xfrm>
            <a:off x="4832308" y="2125942"/>
            <a:ext cx="2667450" cy="277430"/>
            <a:chOff x="1862605" y="2649897"/>
            <a:chExt cx="2667450" cy="277430"/>
          </a:xfrm>
        </p:grpSpPr>
        <p:sp>
          <p:nvSpPr>
            <p:cNvPr id="51" name="직사각형 50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err="1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항목셋</a:t>
              </a:r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err="1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단위셋</a:t>
              </a:r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</a:p>
          </p:txBody>
        </p:sp>
        <p:sp>
          <p:nvSpPr>
            <p:cNvPr id="53" name="직사각형 52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54" name="직사각형 53"/>
          <p:cNvSpPr/>
          <p:nvPr/>
        </p:nvSpPr>
        <p:spPr>
          <a:xfrm>
            <a:off x="7931791" y="2125941"/>
            <a:ext cx="1719618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단위 세트 개념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149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0. Table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종류 및 설명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833688"/>
              </p:ext>
            </p:extLst>
          </p:nvPr>
        </p:nvGraphicFramePr>
        <p:xfrm>
          <a:off x="124204" y="1093442"/>
          <a:ext cx="9648970" cy="533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0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Component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사용되는 물질들의 총 목록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고정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Dictionary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자동 </a:t>
                      </a:r>
                      <a:r>
                        <a:rPr lang="ko-KR" altLang="en-US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매핑을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위한 유의어사전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별도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레코드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Insert/Update</a:t>
                      </a: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Default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제공 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업데이트 중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solidFill>
                          <a:srgbClr val="FF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HMB_Composition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표준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구조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물질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HMB_Condition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표준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구조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공정조건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Instrument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제어 계기 리스트 및 데이터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레코드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나머지 필드는 연계 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(TBD)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Line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배관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라인 리스트 및 데이터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레코드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나머지 필드는 연계 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(TBD)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Material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사용되는 재질들의 총 목록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레코드 데이터 계속 축적 중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PMC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필드는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는 별도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Special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Service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특수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Line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의 조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건 정의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별도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레코드 전체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Insert/Update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Symbol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Type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작화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모듈에 사용되는 심볼들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Char char="-"/>
                      </a:pP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고정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indent="0" latinLnBrk="1">
                        <a:buFontTx/>
                        <a:buChar char="-"/>
                      </a:pP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Connection point Table </a:t>
                      </a:r>
                      <a:r>
                        <a:rPr lang="ko-KR" altLang="en-US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은 새로 생성 필요</a:t>
                      </a:r>
                      <a:endParaRPr lang="en-US" altLang="ko-KR" sz="1200" b="0" dirty="0">
                        <a:solidFill>
                          <a:srgbClr val="FF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로컬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?)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Unit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항목별 단위 모음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Char char="-"/>
                      </a:pP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고정 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업데이트 중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로컬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?)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eq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_///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기기별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데이터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usersetting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_///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단위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/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물질 선택 목록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행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개수 고정</a:t>
                      </a:r>
                      <a:endParaRPr lang="en-US" altLang="ko-KR" sz="1200" b="0" baseline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별도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행 데이터 전체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Insert/Update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5661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1.0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업로드 기능 </a:t>
            </a:r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General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6774" y="1102222"/>
            <a:ext cx="9726947" cy="2800767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 대상 파일 형식은 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xls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csv,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sql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혹은 서버 데이터 연동 </a:t>
            </a:r>
            <a:r>
              <a:rPr lang="en-US" altLang="ko-KR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업로드한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데이터를 임시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생성해서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standard DB (process DB)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에 일정한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logic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으로 연동해서 데이터를 옮기는 방식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업로드한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날짜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사용자 이름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/IP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등 으로 데이터 추적관리 필요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 후의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process DB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들은 모두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user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가 별도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UI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개별로 값 수정 가능해야 함 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(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값 수정 가능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불가능 필드들은 추후 안내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지금은 모두 가능하게 유지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7312" lvl="0" algn="l"/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HYTOS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의 하단부분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stream data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수정하듯이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 marL="87312" lvl="0" algn="l"/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16275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1.1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업로드 기능 </a:t>
            </a:r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HMB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6774" y="1102222"/>
            <a:ext cx="9726947" cy="4278094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파일 선택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xls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csv,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sql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혹은 서버 데이터 연동 </a:t>
            </a:r>
            <a:r>
              <a:rPr lang="en-US" altLang="ko-KR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대상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MDBS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인식해서 추출된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HMB 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임시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로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import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후 행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 구조 검사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stream no (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attribute (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 개수만큼 레코드 생성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열에 있는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단어를 취득 후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Dictionary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를 거쳐서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단어로 변환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변환된 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단어가 위치한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HMB_Condition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각 레코드 별 데이터 입력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변환된 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중 물질로 분류되는 것들은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IsComponent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=1) </a:t>
            </a:r>
          </a:p>
          <a:p>
            <a:pPr marL="87312" lvl="0" algn="l"/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usersetting_component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table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을 거쳐서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component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번호를 알아낸 뒤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(1~20)</a:t>
            </a:r>
          </a:p>
          <a:p>
            <a:pPr marL="87312" lvl="0" algn="l"/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HMB_Composition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table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에 데이터 입력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898636"/>
              </p:ext>
            </p:extLst>
          </p:nvPr>
        </p:nvGraphicFramePr>
        <p:xfrm>
          <a:off x="189918" y="5108928"/>
          <a:ext cx="964897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0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HMB_Composition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표준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구조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물질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HMB_Condition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표준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구조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공정조건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왼쪽 중괄호 3"/>
          <p:cNvSpPr/>
          <p:nvPr/>
        </p:nvSpPr>
        <p:spPr bwMode="auto">
          <a:xfrm flipH="1">
            <a:off x="8716161" y="3020037"/>
            <a:ext cx="218615" cy="1904301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8735824" y="3746911"/>
            <a:ext cx="1062518" cy="461665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“Auto</a:t>
            </a:r>
          </a:p>
          <a:p>
            <a:pPr marL="87312" lvl="0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Mapper”</a:t>
            </a:r>
          </a:p>
        </p:txBody>
      </p:sp>
      <p:sp>
        <p:nvSpPr>
          <p:cNvPr id="7" name="왼쪽 중괄호 6"/>
          <p:cNvSpPr/>
          <p:nvPr/>
        </p:nvSpPr>
        <p:spPr bwMode="auto">
          <a:xfrm flipH="1">
            <a:off x="6107037" y="1753300"/>
            <a:ext cx="218615" cy="125834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6227370" y="2256477"/>
            <a:ext cx="222034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Stream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List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38831"/>
              </p:ext>
            </p:extLst>
          </p:nvPr>
        </p:nvGraphicFramePr>
        <p:xfrm>
          <a:off x="8650288" y="1611313"/>
          <a:ext cx="3810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Worksheet" showAsIcon="1" r:id="rId3" imgW="380963" imgH="771525" progId="Excel.Sheet.12">
                  <p:embed/>
                </p:oleObj>
              </mc:Choice>
              <mc:Fallback>
                <p:oleObj name="Worksheet" showAsIcon="1" r:id="rId3" imgW="380963" imgH="7715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50288" y="1611313"/>
                        <a:ext cx="3810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구름 10"/>
          <p:cNvSpPr/>
          <p:nvPr/>
        </p:nvSpPr>
        <p:spPr bwMode="auto">
          <a:xfrm>
            <a:off x="7808814" y="1286634"/>
            <a:ext cx="1989528" cy="1343278"/>
          </a:xfrm>
          <a:prstGeom prst="cloud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6096414"/>
              </p:ext>
            </p:extLst>
          </p:nvPr>
        </p:nvGraphicFramePr>
        <p:xfrm>
          <a:off x="4265745" y="267621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매크로 사용 워크시트" showAsIcon="1" r:id="rId5" imgW="914400" imgH="771480" progId="Excel.SheetMacroEnabled.12">
                  <p:embed/>
                </p:oleObj>
              </mc:Choice>
              <mc:Fallback>
                <p:oleObj name="매크로 사용 워크시트" showAsIcon="1" r:id="rId5" imgW="914400" imgH="771480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65745" y="267621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구름 11"/>
          <p:cNvSpPr/>
          <p:nvPr/>
        </p:nvSpPr>
        <p:spPr bwMode="auto">
          <a:xfrm>
            <a:off x="3673041" y="2403632"/>
            <a:ext cx="2106974" cy="1505637"/>
          </a:xfrm>
          <a:prstGeom prst="cloud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61488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1.2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업로드 기능 </a:t>
            </a:r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– Line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6774" y="1102222"/>
            <a:ext cx="9726947" cy="5509200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파일 선택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xls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csv,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sql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혹은 서버 데이터 연동 </a:t>
            </a:r>
            <a:r>
              <a:rPr lang="en-US" altLang="ko-KR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대상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SPPID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piperun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attribute report 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임시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로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import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후 행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 구조 검사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line no (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attribute (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 개수만큼 레코드 생성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열에 있는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단어를 취득 후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Dictionary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를 거쳐서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단어로 변환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변환된 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단어가 위치한 필드에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각 레코드 별 데이터 입력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Related Stream no1 ---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HMB_condition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table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Stream Number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관계 형성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같은 값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들에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HMB_condition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값들을 읽어서 그대로 씀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특정 </a:t>
            </a:r>
            <a:r>
              <a:rPr lang="ko-KR" altLang="en-US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열들은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내부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calculation module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으로 채워짐 </a:t>
            </a:r>
            <a:r>
              <a:rPr lang="en-US" altLang="ko-KR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</a:p>
        </p:txBody>
      </p:sp>
      <p:sp>
        <p:nvSpPr>
          <p:cNvPr id="7" name="왼쪽 중괄호 6"/>
          <p:cNvSpPr/>
          <p:nvPr/>
        </p:nvSpPr>
        <p:spPr bwMode="auto">
          <a:xfrm flipH="1">
            <a:off x="8716160" y="3171040"/>
            <a:ext cx="218615" cy="957706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8735824" y="3444907"/>
            <a:ext cx="1062518" cy="461665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“Auto</a:t>
            </a:r>
          </a:p>
          <a:p>
            <a:pPr marL="87312" lvl="0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Mapper”</a:t>
            </a: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372374"/>
              </p:ext>
            </p:extLst>
          </p:nvPr>
        </p:nvGraphicFramePr>
        <p:xfrm>
          <a:off x="162275" y="4225270"/>
          <a:ext cx="964897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0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Line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배관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라인 리스트 및 데이터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레코드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나머지 필드는 연계 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(TBD)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왼쪽 중괄호 9"/>
          <p:cNvSpPr/>
          <p:nvPr/>
        </p:nvSpPr>
        <p:spPr bwMode="auto">
          <a:xfrm flipH="1">
            <a:off x="4437628" y="1912692"/>
            <a:ext cx="218615" cy="125834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4557961" y="2415869"/>
            <a:ext cx="222034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List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왼쪽 중괄호 11"/>
          <p:cNvSpPr/>
          <p:nvPr/>
        </p:nvSpPr>
        <p:spPr bwMode="auto">
          <a:xfrm flipH="1">
            <a:off x="6725084" y="5746460"/>
            <a:ext cx="218615" cy="33555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6834642" y="5771627"/>
            <a:ext cx="159629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사전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Mapping</a:t>
            </a:r>
          </a:p>
        </p:txBody>
      </p:sp>
    </p:spTree>
    <p:extLst>
      <p:ext uri="{BB962C8B-B14F-4D97-AF65-F5344CB8AC3E}">
        <p14:creationId xmlns:p14="http://schemas.microsoft.com/office/powerpoint/2010/main" val="1108796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1.3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업로드 기능 </a:t>
            </a:r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Instrument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6774" y="1102222"/>
            <a:ext cx="9726947" cy="5509200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파일 선택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xls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csv,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sql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혹은 서버 데이터 연동 </a:t>
            </a:r>
            <a:r>
              <a:rPr lang="en-US" altLang="ko-KR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대상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SPPID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instrument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report 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임시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로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import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후 행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 구조 검사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line no (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attribute (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 개수만큼 레코드 생성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열에 있는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단어를 취득 후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Dictionary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를 거쳐서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단어로 변환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변환된 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단어가 위치한 필드에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각 레코드 별 데이터 입력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외부</a:t>
            </a:r>
            <a:r>
              <a:rPr lang="en-US" altLang="ko-KR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PSN </a:t>
            </a:r>
            <a:r>
              <a:rPr lang="ko-KR" altLang="en-US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구동 결과물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Instrument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 size, Material class,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Seq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no, Location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을 입력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상기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Location --- Line table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 no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와 관계형성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Instrument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의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들에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의 값들을 읽어서 그대로 씀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왼쪽 중괄호 6"/>
          <p:cNvSpPr/>
          <p:nvPr/>
        </p:nvSpPr>
        <p:spPr bwMode="auto">
          <a:xfrm flipH="1">
            <a:off x="8716160" y="3171040"/>
            <a:ext cx="218615" cy="957706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8735824" y="3444907"/>
            <a:ext cx="1062518" cy="461665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“Auto</a:t>
            </a:r>
          </a:p>
          <a:p>
            <a:pPr marL="87312" lvl="0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Mapper”</a:t>
            </a:r>
          </a:p>
        </p:txBody>
      </p:sp>
      <p:sp>
        <p:nvSpPr>
          <p:cNvPr id="10" name="왼쪽 중괄호 9"/>
          <p:cNvSpPr/>
          <p:nvPr/>
        </p:nvSpPr>
        <p:spPr bwMode="auto">
          <a:xfrm flipH="1">
            <a:off x="4437628" y="1912692"/>
            <a:ext cx="218615" cy="125834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4557961" y="2415869"/>
            <a:ext cx="222034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Instrument List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298720"/>
              </p:ext>
            </p:extLst>
          </p:nvPr>
        </p:nvGraphicFramePr>
        <p:xfrm>
          <a:off x="157761" y="4226633"/>
          <a:ext cx="964897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0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Instrument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제어 계기 리스트 및 데이터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레코드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나머지 필드는 연계 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(TBD)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왼쪽 중괄호 11"/>
          <p:cNvSpPr/>
          <p:nvPr/>
        </p:nvSpPr>
        <p:spPr bwMode="auto">
          <a:xfrm flipH="1">
            <a:off x="8581435" y="5276676"/>
            <a:ext cx="218615" cy="33555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690993" y="5301843"/>
            <a:ext cx="159629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사전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Mapping</a:t>
            </a:r>
          </a:p>
        </p:txBody>
      </p:sp>
      <p:sp>
        <p:nvSpPr>
          <p:cNvPr id="14" name="왼쪽 중괄호 13"/>
          <p:cNvSpPr/>
          <p:nvPr/>
        </p:nvSpPr>
        <p:spPr bwMode="auto">
          <a:xfrm flipH="1">
            <a:off x="6291240" y="6216243"/>
            <a:ext cx="218615" cy="33555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6400798" y="6241410"/>
            <a:ext cx="159629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사전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Mapping</a:t>
            </a:r>
          </a:p>
        </p:txBody>
      </p:sp>
    </p:spTree>
    <p:extLst>
      <p:ext uri="{BB962C8B-B14F-4D97-AF65-F5344CB8AC3E}">
        <p14:creationId xmlns:p14="http://schemas.microsoft.com/office/powerpoint/2010/main" val="4007769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1.4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업로드 기능 </a:t>
            </a:r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Equipment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6774" y="1102222"/>
            <a:ext cx="9726947" cy="3046988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파일 선택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xls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csv,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sql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혹은 서버 데이터 연동 </a:t>
            </a:r>
            <a:r>
              <a:rPr lang="en-US" altLang="ko-KR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대상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MDBS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인식해서 추출된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HMB 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임시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로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import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후 행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 구조 검사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stream no (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attribute (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DB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내 대상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을 결정짓는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Type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을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UI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결정함 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열에 있는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단어를 취득 후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Dictionary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를 거쳐서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단어로 변환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변환된 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단어가 위치한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eq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_/// table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각 레코드 별 데이터 입력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왼쪽 중괄호 3"/>
          <p:cNvSpPr/>
          <p:nvPr/>
        </p:nvSpPr>
        <p:spPr bwMode="auto">
          <a:xfrm flipH="1">
            <a:off x="8716160" y="3020038"/>
            <a:ext cx="218615" cy="1031846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8783522" y="3305128"/>
            <a:ext cx="1062518" cy="461665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“Auto</a:t>
            </a:r>
          </a:p>
          <a:p>
            <a:pPr marL="87312" lvl="0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Mapper”</a:t>
            </a:r>
          </a:p>
        </p:txBody>
      </p:sp>
      <p:sp>
        <p:nvSpPr>
          <p:cNvPr id="7" name="왼쪽 중괄호 6"/>
          <p:cNvSpPr/>
          <p:nvPr/>
        </p:nvSpPr>
        <p:spPr bwMode="auto">
          <a:xfrm flipH="1">
            <a:off x="6107036" y="1753300"/>
            <a:ext cx="218615" cy="872454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6227370" y="2256477"/>
            <a:ext cx="222034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Equipment List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133628"/>
              </p:ext>
            </p:extLst>
          </p:nvPr>
        </p:nvGraphicFramePr>
        <p:xfrm>
          <a:off x="109558" y="4238708"/>
          <a:ext cx="96489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0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eq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_///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기기별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데이터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080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2.0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General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6774" y="1102222"/>
            <a:ext cx="9726947" cy="1077218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유저 </a:t>
            </a:r>
            <a:r>
              <a:rPr lang="ko-KR" altLang="en-US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세팅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값은 별도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UI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를 통한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project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설정을 의미하며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각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table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들의 개별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data value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값 수정을 의미하지 않음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즉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, HMB, Line, Instrument,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eq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_///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는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UI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없이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HYTOS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의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stream data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수정하듯이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sheet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처럼 수정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52154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981520"/>
              </p:ext>
            </p:extLst>
          </p:nvPr>
        </p:nvGraphicFramePr>
        <p:xfrm>
          <a:off x="172412" y="1213623"/>
          <a:ext cx="964897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0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Dictionary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자동 </a:t>
                      </a:r>
                      <a:r>
                        <a:rPr lang="ko-KR" altLang="en-US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매핑을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위한 유의어사전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별도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레코드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Insert/Update</a:t>
                      </a: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Default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제공 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업데이트 중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solidFill>
                          <a:srgbClr val="FF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직사각형 3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2.1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Dictionary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 bwMode="auto">
          <a:xfrm>
            <a:off x="1702965" y="2432808"/>
            <a:ext cx="3791824" cy="37918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795492" y="2558508"/>
            <a:ext cx="343923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현재 감지된 단어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795492" y="2944402"/>
            <a:ext cx="3439237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전체 단어 리스트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하단 텍스트 박스의 글자에 따라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filtering)</a:t>
            </a: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795491" y="4966149"/>
            <a:ext cx="343923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텍스트 박스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감지된 단어의 </a:t>
            </a:r>
            <a:r>
              <a:rPr lang="ko-KR" altLang="en-US" sz="12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첫글자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자동완성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1795491" y="5368821"/>
            <a:ext cx="343923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전체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 리스트에 없으면 신규 단어 추가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511814" y="2558507"/>
            <a:ext cx="343923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Display Word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5511813" y="2952656"/>
            <a:ext cx="343923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Standard Word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5511812" y="4982793"/>
            <a:ext cx="343923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User Input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5511814" y="5368821"/>
            <a:ext cx="343923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User Input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555097" y="5821827"/>
            <a:ext cx="7633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Cancel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3783435" y="5821826"/>
            <a:ext cx="72971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OK</a:t>
            </a:r>
          </a:p>
        </p:txBody>
      </p:sp>
    </p:spTree>
    <p:extLst>
      <p:ext uri="{BB962C8B-B14F-4D97-AF65-F5344CB8AC3E}">
        <p14:creationId xmlns:p14="http://schemas.microsoft.com/office/powerpoint/2010/main" val="3065417733"/>
      </p:ext>
    </p:extLst>
  </p:cSld>
  <p:clrMapOvr>
    <a:masterClrMapping/>
  </p:clrMapOvr>
</p:sld>
</file>

<file path=ppt/theme/theme1.xml><?xml version="1.0" encoding="utf-8"?>
<a:theme xmlns:a="http://schemas.openxmlformats.org/drawingml/2006/main" name="1_TCS template">
  <a:themeElements>
    <a:clrScheme name="TCS template 10">
      <a:dk1>
        <a:srgbClr val="000066"/>
      </a:dk1>
      <a:lt1>
        <a:srgbClr val="FFFFFF"/>
      </a:lt1>
      <a:dk2>
        <a:srgbClr val="0047AB"/>
      </a:dk2>
      <a:lt2>
        <a:srgbClr val="B2B2B2"/>
      </a:lt2>
      <a:accent1>
        <a:srgbClr val="4664C8"/>
      </a:accent1>
      <a:accent2>
        <a:srgbClr val="8EA1DE"/>
      </a:accent2>
      <a:accent3>
        <a:srgbClr val="FFFFFF"/>
      </a:accent3>
      <a:accent4>
        <a:srgbClr val="000056"/>
      </a:accent4>
      <a:accent5>
        <a:srgbClr val="B0B8E0"/>
      </a:accent5>
      <a:accent6>
        <a:srgbClr val="8091C9"/>
      </a:accent6>
      <a:hlink>
        <a:srgbClr val="CCCCFF"/>
      </a:hlink>
      <a:folHlink>
        <a:srgbClr val="EAEAEA"/>
      </a:folHlink>
    </a:clrScheme>
    <a:fontScheme name="TCS template">
      <a:majorFont>
        <a:latin typeface="Lucida Sans Unicode"/>
        <a:ea typeface="HY견명조"/>
        <a:cs typeface=""/>
      </a:majorFont>
      <a:minorFont>
        <a:latin typeface="Lucida Sans Unicode"/>
        <a:ea typeface="HY견명조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 fontScale="47500" lnSpcReduction="20000"/>
      </a:bodyPr>
      <a:lstStyle>
        <a:defPPr marL="174625" marR="0" indent="-87313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Char char="•"/>
          <a:tabLst/>
          <a:defRPr kumimoji="0" sz="14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  <a:ea typeface="HY견명조" pitchFamily="18" charset="-127"/>
          </a:defRPr>
        </a:defPPr>
      </a:lstStyle>
    </a:spDef>
    <a:ln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 bwMode="auto">
        <a:solidFill>
          <a:schemeClr val="tx2">
            <a:lumMod val="40000"/>
            <a:lumOff val="60000"/>
          </a:schemeClr>
        </a:solidFill>
        <a:ln w="6350">
          <a:noFill/>
          <a:miter lim="800000"/>
          <a:headEnd/>
          <a:tailEnd/>
        </a:ln>
      </a:spPr>
      <a:bodyPr wrap="square" lIns="0" tIns="53561" rIns="0" bIns="53561" anchor="ctr">
        <a:noAutofit/>
      </a:bodyPr>
      <a:lstStyle>
        <a:defPPr latinLnBrk="1">
          <a:spcBef>
            <a:spcPts val="0"/>
          </a:spcBef>
          <a:spcAft>
            <a:spcPts val="1056"/>
          </a:spcAft>
          <a:defRPr kumimoji="1" sz="1600" b="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anose="02030600000101010101" pitchFamily="18" charset="-127"/>
            <a:ea typeface="HY견고딕" panose="02030600000101010101" pitchFamily="18" charset="-127"/>
            <a:cs typeface="Arial" panose="020B0604020202020204" pitchFamily="34" charset="0"/>
            <a:sym typeface="Wingdings" panose="05000000000000000000" pitchFamily="2" charset="2"/>
          </a:defRPr>
        </a:defPPr>
      </a:lstStyle>
    </a:txDef>
  </a:objectDefaults>
  <a:extraClrSchemeLst>
    <a:extraClrScheme>
      <a:clrScheme name="TC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S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7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56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8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0047AB"/>
        </a:accent1>
        <a:accent2>
          <a:srgbClr val="4664C8"/>
        </a:accent2>
        <a:accent3>
          <a:srgbClr val="FFFFFF"/>
        </a:accent3>
        <a:accent4>
          <a:srgbClr val="000056"/>
        </a:accent4>
        <a:accent5>
          <a:srgbClr val="AAB1D2"/>
        </a:accent5>
        <a:accent6>
          <a:srgbClr val="3F5AB5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9">
        <a:dk1>
          <a:srgbClr val="000066"/>
        </a:dk1>
        <a:lt1>
          <a:srgbClr val="FFFFFF"/>
        </a:lt1>
        <a:dk2>
          <a:srgbClr val="000066"/>
        </a:dk2>
        <a:lt2>
          <a:srgbClr val="B2B2B2"/>
        </a:lt2>
        <a:accent1>
          <a:srgbClr val="0047AB"/>
        </a:accent1>
        <a:accent2>
          <a:srgbClr val="4664C8"/>
        </a:accent2>
        <a:accent3>
          <a:srgbClr val="FFFFFF"/>
        </a:accent3>
        <a:accent4>
          <a:srgbClr val="000056"/>
        </a:accent4>
        <a:accent5>
          <a:srgbClr val="AAB1D2"/>
        </a:accent5>
        <a:accent6>
          <a:srgbClr val="3F5AB5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10">
        <a:dk1>
          <a:srgbClr val="000066"/>
        </a:dk1>
        <a:lt1>
          <a:srgbClr val="FFFFFF"/>
        </a:lt1>
        <a:dk2>
          <a:srgbClr val="0047AB"/>
        </a:dk2>
        <a:lt2>
          <a:srgbClr val="B2B2B2"/>
        </a:lt2>
        <a:accent1>
          <a:srgbClr val="4664C8"/>
        </a:accent1>
        <a:accent2>
          <a:srgbClr val="8EA1DE"/>
        </a:accent2>
        <a:accent3>
          <a:srgbClr val="FFFFFF"/>
        </a:accent3>
        <a:accent4>
          <a:srgbClr val="000056"/>
        </a:accent4>
        <a:accent5>
          <a:srgbClr val="B0B8E0"/>
        </a:accent5>
        <a:accent6>
          <a:srgbClr val="8091C9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11">
        <a:dk1>
          <a:srgbClr val="000066"/>
        </a:dk1>
        <a:lt1>
          <a:srgbClr val="FFFFFF"/>
        </a:lt1>
        <a:dk2>
          <a:srgbClr val="0047AB"/>
        </a:dk2>
        <a:lt2>
          <a:srgbClr val="5F5F5F"/>
        </a:lt2>
        <a:accent1>
          <a:srgbClr val="4664C8"/>
        </a:accent1>
        <a:accent2>
          <a:srgbClr val="8EA1DE"/>
        </a:accent2>
        <a:accent3>
          <a:srgbClr val="FFFFFF"/>
        </a:accent3>
        <a:accent4>
          <a:srgbClr val="000056"/>
        </a:accent4>
        <a:accent5>
          <a:srgbClr val="B0B8E0"/>
        </a:accent5>
        <a:accent6>
          <a:srgbClr val="8091C9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penT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디자인 사용자 지정">
      <a:majorFont>
        <a:latin typeface="HY헤드라인M"/>
        <a:ea typeface="HY헤드라인M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algn="ctr">
          <a:solidFill>
            <a:schemeClr val="bg1">
              <a:lumMod val="50000"/>
            </a:schemeClr>
          </a:solidFill>
          <a:miter lim="800000"/>
          <a:headEnd/>
          <a:tailEnd/>
        </a:ln>
      </a:spPr>
      <a:bodyPr lIns="54000" tIns="46800" rIns="54000" bIns="46800" anchor="ctr"/>
      <a:lstStyle>
        <a:defPPr eaLnBrk="1" hangingPunct="1">
          <a:spcBef>
            <a:spcPct val="0"/>
          </a:spcBef>
          <a:buFont typeface="Wingdings" pitchFamily="2" charset="2"/>
          <a:buNone/>
          <a:defRPr kumimoji="0" sz="1100" b="1" smtClean="0">
            <a:latin typeface="맑은 고딕" pitchFamily="50" charset="-127"/>
            <a:ea typeface="맑은 고딕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sz="1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돋움" pitchFamily="50" charset="-127"/>
          </a:defRPr>
        </a:defPPr>
      </a:lstStyle>
    </a:lnDef>
  </a:objectDefaults>
  <a:extraClrSchemeLst>
    <a:extraClrScheme>
      <a:clrScheme name="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TCS template</Template>
  <TotalTime>200520</TotalTime>
  <Words>1553</Words>
  <Application>Microsoft Office PowerPoint</Application>
  <PresentationFormat>A4 용지(210x297mm)</PresentationFormat>
  <Paragraphs>383</Paragraphs>
  <Slides>13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2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13</vt:i4>
      </vt:variant>
    </vt:vector>
  </HeadingPairs>
  <TitlesOfParts>
    <vt:vector size="24" baseType="lpstr">
      <vt:lpstr>HY견고딕</vt:lpstr>
      <vt:lpstr>HY헤드라인M</vt:lpstr>
      <vt:lpstr>맑은 고딕</vt:lpstr>
      <vt:lpstr>Arial</vt:lpstr>
      <vt:lpstr>Lucida Sans Unicode</vt:lpstr>
      <vt:lpstr>Wingdings</vt:lpstr>
      <vt:lpstr>삼성고딕 M</vt:lpstr>
      <vt:lpstr>1_TCS template</vt:lpstr>
      <vt:lpstr>1_OpenTide</vt:lpstr>
      <vt:lpstr>Microsoft Excel 워크시트</vt:lpstr>
      <vt:lpstr>매크로 사용 워크시트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 Title – Sub title  –   Prepared for Client Name Date</dc:title>
  <dc:creator>user</dc:creator>
  <cp:lastModifiedBy>dof tech</cp:lastModifiedBy>
  <cp:revision>6210</cp:revision>
  <cp:lastPrinted>2018-08-08T02:03:27Z</cp:lastPrinted>
  <dcterms:created xsi:type="dcterms:W3CDTF">2008-08-26T06:05:02Z</dcterms:created>
  <dcterms:modified xsi:type="dcterms:W3CDTF">2020-05-19T07:38:18Z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5C58129F-E5B8-477A-9B38-B3E54BFA04C8}" pid="2">
    <vt:lpwstr>732BBEC068B16E02B3FF996FD6544A926558BF53919107C2C4187DEB7A64BB04</vt:lpwstr>
  </property>
  <property fmtid="{D5CDD505-2E9C-101B-9397-08002B2CF9AE}" pid="2" name="NSCPROP">
    <vt:lpwstr>NSCCustomProperty</vt:lpwstr>
  </property>
  <property fmtid="{D5CDD505-2E9C-101B-9397-08002B2CF9AE}" pid="3" name="NSCPROP_SA">
    <vt:lpwstr>\\66.10.103.36\Eng'g IT\00. GENERAL\01. 과제\02. 미래기술 과제\03. 배관 Auto Routing 최적화_이정규 선임\01. 메인자료\Auto Routing.pptx</vt:lpwstr>
  </property>
</Properties>
</file>