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6177" r:id="rId1"/>
    <p:sldMasterId id="2147486189" r:id="rId2"/>
  </p:sldMasterIdLst>
  <p:notesMasterIdLst>
    <p:notesMasterId r:id="rId19"/>
  </p:notesMasterIdLst>
  <p:handoutMasterIdLst>
    <p:handoutMasterId r:id="rId20"/>
  </p:handoutMasterIdLst>
  <p:sldIdLst>
    <p:sldId id="2501" r:id="rId3"/>
    <p:sldId id="2595" r:id="rId4"/>
    <p:sldId id="2602" r:id="rId5"/>
    <p:sldId id="2585" r:id="rId6"/>
    <p:sldId id="2587" r:id="rId7"/>
    <p:sldId id="2591" r:id="rId8"/>
    <p:sldId id="2592" r:id="rId9"/>
    <p:sldId id="2588" r:id="rId10"/>
    <p:sldId id="2589" r:id="rId11"/>
    <p:sldId id="2593" r:id="rId12"/>
    <p:sldId id="2594" r:id="rId13"/>
    <p:sldId id="2597" r:id="rId14"/>
    <p:sldId id="2598" r:id="rId15"/>
    <p:sldId id="2596" r:id="rId16"/>
    <p:sldId id="2599" r:id="rId17"/>
    <p:sldId id="2600" r:id="rId18"/>
  </p:sldIdLst>
  <p:sldSz cx="9906000" cy="6858000" type="A4"/>
  <p:notesSz cx="6797675" cy="99266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1pPr>
    <a:lvl2pPr marL="455694" algn="ctr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2pPr>
    <a:lvl3pPr marL="911392" algn="ctr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3pPr>
    <a:lvl4pPr marL="1367081" algn="ctr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4pPr>
    <a:lvl5pPr marL="1822777" algn="ctr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5pPr>
    <a:lvl6pPr marL="2278472" algn="l" defTabSz="911392" rtl="0" eaLnBrk="1" latinLnBrk="1" hangingPunct="1"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6pPr>
    <a:lvl7pPr marL="2734171" algn="l" defTabSz="911392" rtl="0" eaLnBrk="1" latinLnBrk="1" hangingPunct="1"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7pPr>
    <a:lvl8pPr marL="3189860" algn="l" defTabSz="911392" rtl="0" eaLnBrk="1" latinLnBrk="1" hangingPunct="1"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8pPr>
    <a:lvl9pPr marL="3645555" algn="l" defTabSz="911392" rtl="0" eaLnBrk="1" latinLnBrk="1" hangingPunct="1"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5">
          <p15:clr>
            <a:srgbClr val="A4A3A4"/>
          </p15:clr>
        </p15:guide>
        <p15:guide id="2" pos="3115">
          <p15:clr>
            <a:srgbClr val="A4A3A4"/>
          </p15:clr>
        </p15:guide>
        <p15:guide id="3" orient="horz" pos="2639">
          <p15:clr>
            <a:srgbClr val="A4A3A4"/>
          </p15:clr>
        </p15:guide>
        <p15:guide id="4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1" userDrawn="1">
          <p15:clr>
            <a:srgbClr val="A4A3A4"/>
          </p15:clr>
        </p15:guide>
        <p15:guide id="2" pos="2140" userDrawn="1">
          <p15:clr>
            <a:srgbClr val="A4A3A4"/>
          </p15:clr>
        </p15:guide>
        <p15:guide id="3" orient="horz" pos="31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6C2E3"/>
    <a:srgbClr val="000000"/>
    <a:srgbClr val="B88C00"/>
    <a:srgbClr val="C80000"/>
    <a:srgbClr val="A10501"/>
    <a:srgbClr val="E5F9C1"/>
    <a:srgbClr val="DDE3D5"/>
    <a:srgbClr val="81F828"/>
    <a:srgbClr val="ACF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1" autoAdjust="0"/>
    <p:restoredTop sz="87472" autoAdjust="0"/>
  </p:normalViewPr>
  <p:slideViewPr>
    <p:cSldViewPr snapToGrid="0" snapToObjects="1" showGuides="1">
      <p:cViewPr varScale="1">
        <p:scale>
          <a:sx n="114" d="100"/>
          <a:sy n="114" d="100"/>
        </p:scale>
        <p:origin x="1362" y="108"/>
      </p:cViewPr>
      <p:guideLst>
        <p:guide orient="horz" pos="655"/>
        <p:guide pos="3115"/>
        <p:guide orient="horz" pos="2639"/>
        <p:guide pos="3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6" d="100"/>
          <a:sy n="76" d="100"/>
        </p:scale>
        <p:origin x="-3330" y="-84"/>
      </p:cViewPr>
      <p:guideLst>
        <p:guide orient="horz" pos="3111"/>
        <p:guide pos="2140"/>
        <p:guide orient="horz"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wmf"/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8" y="7"/>
            <a:ext cx="294639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0" tIns="46055" rIns="92110" bIns="46055" numCol="1" anchor="t" anchorCtr="0" compatLnSpc="1">
            <a:prstTxWarp prst="textNoShape">
              <a:avLst/>
            </a:prstTxWarp>
          </a:bodyPr>
          <a:lstStyle>
            <a:lvl1pPr algn="l" latinLnBrk="1">
              <a:defRPr kumimoji="1" sz="1200" b="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85" y="7"/>
            <a:ext cx="294639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0" tIns="46055" rIns="92110" bIns="46055" numCol="1" anchor="t" anchorCtr="0" compatLnSpc="1">
            <a:prstTxWarp prst="textNoShape">
              <a:avLst/>
            </a:prstTxWarp>
          </a:bodyPr>
          <a:lstStyle>
            <a:lvl1pPr algn="r" latinLnBrk="1">
              <a:defRPr kumimoji="1" sz="1200" b="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8" y="9430329"/>
            <a:ext cx="294639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0" tIns="46055" rIns="92110" bIns="46055" numCol="1" anchor="b" anchorCtr="0" compatLnSpc="1">
            <a:prstTxWarp prst="textNoShape">
              <a:avLst/>
            </a:prstTxWarp>
          </a:bodyPr>
          <a:lstStyle>
            <a:lvl1pPr algn="l" latinLnBrk="1">
              <a:defRPr kumimoji="1" sz="1200" b="0"/>
            </a:lvl1pPr>
          </a:lstStyle>
          <a:p>
            <a:pPr>
              <a:defRPr/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38933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8" y="7"/>
            <a:ext cx="294639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0" tIns="46055" rIns="92110" bIns="46055" numCol="1" anchor="t" anchorCtr="0" compatLnSpc="1">
            <a:prstTxWarp prst="textNoShape">
              <a:avLst/>
            </a:prstTxWarp>
          </a:bodyPr>
          <a:lstStyle>
            <a:lvl1pPr algn="l" latinLnBrk="1">
              <a:defRPr kumimoji="1" sz="1200" b="0"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85" y="7"/>
            <a:ext cx="294639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0" tIns="46055" rIns="92110" bIns="46055" numCol="1" anchor="t" anchorCtr="0" compatLnSpc="1">
            <a:prstTxWarp prst="textNoShape">
              <a:avLst/>
            </a:prstTxWarp>
          </a:bodyPr>
          <a:lstStyle>
            <a:lvl1pPr algn="r" latinLnBrk="1">
              <a:defRPr kumimoji="1" sz="1200" b="0"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4538"/>
            <a:ext cx="53784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83" y="4714391"/>
            <a:ext cx="498475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0" tIns="46055" rIns="92110" bIns="460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noProof="0"/>
              <a:t>마스터 문자열 유형 편집</a:t>
            </a:r>
          </a:p>
          <a:p>
            <a:pPr lvl="1"/>
            <a:r>
              <a:rPr lang="ko-KR" altLang="ko-KR" noProof="0"/>
              <a:t>둘째 수준</a:t>
            </a:r>
          </a:p>
          <a:p>
            <a:pPr lvl="2"/>
            <a:r>
              <a:rPr lang="ko-KR" altLang="ko-KR" noProof="0"/>
              <a:t>셋째 수준</a:t>
            </a:r>
          </a:p>
          <a:p>
            <a:pPr lvl="3"/>
            <a:r>
              <a:rPr lang="ko-KR" altLang="ko-KR" noProof="0"/>
              <a:t>넷째 수준</a:t>
            </a:r>
          </a:p>
          <a:p>
            <a:pPr lvl="4"/>
            <a:r>
              <a:rPr lang="ko-KR" altLang="ko-KR" noProof="0"/>
              <a:t>다섯째 수준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8" y="9430329"/>
            <a:ext cx="294639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0" tIns="46055" rIns="92110" bIns="46055" numCol="1" anchor="b" anchorCtr="0" compatLnSpc="1">
            <a:prstTxWarp prst="textNoShape">
              <a:avLst/>
            </a:prstTxWarp>
          </a:bodyPr>
          <a:lstStyle>
            <a:lvl1pPr algn="l" latinLnBrk="1">
              <a:defRPr kumimoji="1" sz="1200" b="0"/>
            </a:lvl1pPr>
          </a:lstStyle>
          <a:p>
            <a:pPr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9109933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1pPr>
    <a:lvl2pPr marL="455694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2pPr>
    <a:lvl3pPr marL="911392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3pPr>
    <a:lvl4pPr marL="1367081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4pPr>
    <a:lvl5pPr marL="1822777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5pPr>
    <a:lvl6pPr marL="2278472" algn="l" defTabSz="91139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171" algn="l" defTabSz="91139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9860" algn="l" defTabSz="91139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5555" algn="l" defTabSz="91139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414639"/>
            <a:ext cx="8420100" cy="430572"/>
          </a:xfrm>
          <a:prstGeom prst="rect">
            <a:avLst/>
          </a:prstGeom>
        </p:spPr>
        <p:txBody>
          <a:bodyPr/>
          <a:lstStyle>
            <a:lvl1pPr algn="ctr">
              <a:lnSpc>
                <a:spcPct val="110000"/>
              </a:lnSpc>
              <a:spcAft>
                <a:spcPct val="20000"/>
              </a:spcAft>
              <a:defRPr sz="2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28"/>
            <a:ext cx="6934200" cy="44596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직사각형 3"/>
          <p:cNvSpPr/>
          <p:nvPr userDrawn="1"/>
        </p:nvSpPr>
        <p:spPr bwMode="auto">
          <a:xfrm>
            <a:off x="0" y="6597351"/>
            <a:ext cx="9906000" cy="26064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42239" tIns="0" rIns="42239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ko-KR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                                                                                              『 </a:t>
            </a:r>
            <a:r>
              <a:rPr lang="ko-KR" altLang="en-US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안전이 경영의 제 </a:t>
            </a:r>
            <a:r>
              <a:rPr lang="en-US" altLang="ko-KR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 </a:t>
            </a:r>
            <a:r>
              <a:rPr lang="ko-KR" altLang="en-US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원칙이다 </a:t>
            </a:r>
            <a:r>
              <a:rPr lang="en-US" altLang="ko-KR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』</a:t>
            </a:r>
            <a:endParaRPr lang="ko-KR" altLang="en-US" sz="1100" b="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5542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8938" y="511190"/>
            <a:ext cx="9120187" cy="599849"/>
          </a:xfrm>
          <a:prstGeom prst="rect">
            <a:avLst/>
          </a:prstGeom>
        </p:spPr>
        <p:txBody>
          <a:bodyPr/>
          <a:lstStyle>
            <a:lvl1pPr>
              <a:defRPr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135516" y="950920"/>
            <a:ext cx="5378395" cy="1831271"/>
          </a:xfrm>
        </p:spPr>
        <p:txBody>
          <a:bodyPr vert="eaVert"/>
          <a:lstStyle>
            <a:lvl1pPr>
              <a:defRPr>
                <a:latin typeface="HY견고딕" pitchFamily="18" charset="-127"/>
                <a:ea typeface="HY견고딕" pitchFamily="18" charset="-127"/>
              </a:defRPr>
            </a:lvl1pPr>
            <a:lvl2pPr>
              <a:defRPr>
                <a:latin typeface="HY견고딕" pitchFamily="18" charset="-127"/>
                <a:ea typeface="HY견고딕" pitchFamily="18" charset="-127"/>
              </a:defRPr>
            </a:lvl2pPr>
            <a:lvl3pPr>
              <a:defRPr>
                <a:latin typeface="HY견고딕" pitchFamily="18" charset="-127"/>
                <a:ea typeface="HY견고딕" pitchFamily="18" charset="-127"/>
              </a:defRPr>
            </a:lvl3pPr>
            <a:lvl4pPr>
              <a:defRPr>
                <a:latin typeface="HY견고딕" pitchFamily="18" charset="-127"/>
                <a:ea typeface="HY견고딕" pitchFamily="18" charset="-127"/>
              </a:defRPr>
            </a:lvl4pPr>
            <a:lvl5pPr>
              <a:defRPr>
                <a:latin typeface="HY견고딕" pitchFamily="18" charset="-127"/>
                <a:ea typeface="HY견고딕" pitchFamily="18" charset="-127"/>
              </a:defRPr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0161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82567" y="511185"/>
            <a:ext cx="2031325" cy="225107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625220" y="511185"/>
            <a:ext cx="4455066" cy="2251075"/>
          </a:xfrm>
        </p:spPr>
        <p:txBody>
          <a:bodyPr vert="eaVert"/>
          <a:lstStyle>
            <a:lvl1pPr>
              <a:defRPr>
                <a:latin typeface="HY견고딕" pitchFamily="18" charset="-127"/>
                <a:ea typeface="HY견고딕" pitchFamily="18" charset="-127"/>
              </a:defRPr>
            </a:lvl1pPr>
            <a:lvl2pPr>
              <a:defRPr>
                <a:latin typeface="HY견고딕" pitchFamily="18" charset="-127"/>
                <a:ea typeface="HY견고딕" pitchFamily="18" charset="-127"/>
              </a:defRPr>
            </a:lvl2pPr>
            <a:lvl3pPr>
              <a:defRPr>
                <a:latin typeface="HY견고딕" pitchFamily="18" charset="-127"/>
                <a:ea typeface="HY견고딕" pitchFamily="18" charset="-127"/>
              </a:defRPr>
            </a:lvl3pPr>
            <a:lvl4pPr>
              <a:defRPr>
                <a:latin typeface="HY견고딕" pitchFamily="18" charset="-127"/>
                <a:ea typeface="HY견고딕" pitchFamily="18" charset="-127"/>
              </a:defRPr>
            </a:lvl4pPr>
            <a:lvl5pPr>
              <a:defRPr>
                <a:latin typeface="HY견고딕" pitchFamily="18" charset="-127"/>
                <a:ea typeface="HY견고딕" pitchFamily="18" charset="-127"/>
              </a:defRPr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153952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0532" y="1440234"/>
            <a:ext cx="9123363" cy="2723508"/>
          </a:xfrm>
        </p:spPr>
        <p:txBody>
          <a:bodyPr/>
          <a:lstStyle>
            <a:lvl1pPr>
              <a:defRPr sz="3300">
                <a:latin typeface="HY견고딕" pitchFamily="18" charset="-127"/>
                <a:ea typeface="HY견고딕" pitchFamily="18" charset="-127"/>
              </a:defRPr>
            </a:lvl1pPr>
            <a:lvl2pPr>
              <a:defRPr sz="2300">
                <a:latin typeface="HY견고딕" pitchFamily="18" charset="-127"/>
                <a:ea typeface="HY견고딕" pitchFamily="18" charset="-127"/>
              </a:defRPr>
            </a:lvl2pPr>
            <a:lvl3pPr>
              <a:defRPr sz="2300">
                <a:latin typeface="HY견고딕" pitchFamily="18" charset="-127"/>
                <a:ea typeface="HY견고딕" pitchFamily="18" charset="-127"/>
              </a:defRPr>
            </a:lvl3pPr>
            <a:lvl4pPr>
              <a:defRPr sz="2300">
                <a:latin typeface="HY견고딕" pitchFamily="18" charset="-127"/>
                <a:ea typeface="HY견고딕" pitchFamily="18" charset="-127"/>
              </a:defRPr>
            </a:lvl4pPr>
            <a:lvl5pPr>
              <a:defRPr sz="2300">
                <a:latin typeface="HY견고딕" pitchFamily="18" charset="-127"/>
                <a:ea typeface="HY견고딕" pitchFamily="18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직사각형 3"/>
          <p:cNvSpPr/>
          <p:nvPr userDrawn="1"/>
        </p:nvSpPr>
        <p:spPr bwMode="auto">
          <a:xfrm>
            <a:off x="0" y="6597351"/>
            <a:ext cx="9906000" cy="26064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42239" tIns="0" rIns="42239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ko-KR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                                                                                              『 </a:t>
            </a:r>
            <a:r>
              <a:rPr lang="ko-KR" altLang="en-US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안전이 경영의 제 </a:t>
            </a:r>
            <a:r>
              <a:rPr lang="en-US" altLang="ko-KR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 </a:t>
            </a:r>
            <a:r>
              <a:rPr lang="ko-KR" altLang="en-US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원칙이다 </a:t>
            </a:r>
            <a:r>
              <a:rPr lang="en-US" altLang="ko-KR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』</a:t>
            </a:r>
            <a:endParaRPr lang="ko-KR" altLang="en-US" sz="1100" b="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8515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638" y="4406929"/>
            <a:ext cx="8420100" cy="707571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638" y="4007136"/>
            <a:ext cx="8420100" cy="39979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694" indent="0">
              <a:buNone/>
              <a:defRPr sz="1800"/>
            </a:lvl2pPr>
            <a:lvl3pPr marL="911392" indent="0">
              <a:buNone/>
              <a:defRPr sz="1600"/>
            </a:lvl3pPr>
            <a:lvl4pPr marL="1367081" indent="0">
              <a:buNone/>
              <a:defRPr sz="1400"/>
            </a:lvl4pPr>
            <a:lvl5pPr marL="1822777" indent="0">
              <a:buNone/>
              <a:defRPr sz="1400"/>
            </a:lvl5pPr>
            <a:lvl6pPr marL="2278472" indent="0">
              <a:buNone/>
              <a:defRPr sz="1400"/>
            </a:lvl6pPr>
            <a:lvl7pPr marL="2734171" indent="0">
              <a:buNone/>
              <a:defRPr sz="1400"/>
            </a:lvl7pPr>
            <a:lvl8pPr marL="3189860" indent="0">
              <a:buNone/>
              <a:defRPr sz="1400"/>
            </a:lvl8pPr>
            <a:lvl9pPr marL="3645555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708333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8938" y="511194"/>
            <a:ext cx="9120187" cy="599849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90525" y="950934"/>
            <a:ext cx="4484688" cy="2777368"/>
          </a:xfrm>
        </p:spPr>
        <p:txBody>
          <a:bodyPr/>
          <a:lstStyle>
            <a:lvl1pPr>
              <a:defRPr sz="2800">
                <a:latin typeface="HY견고딕" pitchFamily="18" charset="-127"/>
                <a:ea typeface="HY견고딕" pitchFamily="18" charset="-127"/>
              </a:defRPr>
            </a:lvl1pPr>
            <a:lvl2pPr>
              <a:defRPr sz="2300">
                <a:latin typeface="HY견고딕" pitchFamily="18" charset="-127"/>
                <a:ea typeface="HY견고딕" pitchFamily="18" charset="-127"/>
              </a:defRPr>
            </a:lvl2pPr>
            <a:lvl3pPr>
              <a:defRPr sz="2000">
                <a:latin typeface="HY견고딕" pitchFamily="18" charset="-127"/>
                <a:ea typeface="HY견고딕" pitchFamily="18" charset="-127"/>
              </a:defRPr>
            </a:lvl3pPr>
            <a:lvl4pPr>
              <a:defRPr sz="1800">
                <a:latin typeface="HY견고딕" pitchFamily="18" charset="-127"/>
                <a:ea typeface="HY견고딕" pitchFamily="18" charset="-127"/>
              </a:defRPr>
            </a:lvl4pPr>
            <a:lvl5pPr>
              <a:defRPr sz="1800">
                <a:latin typeface="HY견고딕" pitchFamily="18" charset="-127"/>
                <a:ea typeface="HY견고딕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7658" y="950934"/>
            <a:ext cx="4486275" cy="2777368"/>
          </a:xfrm>
        </p:spPr>
        <p:txBody>
          <a:bodyPr/>
          <a:lstStyle>
            <a:lvl1pPr>
              <a:defRPr sz="2800">
                <a:latin typeface="HY견고딕" pitchFamily="18" charset="-127"/>
                <a:ea typeface="HY견고딕" pitchFamily="18" charset="-127"/>
              </a:defRPr>
            </a:lvl1pPr>
            <a:lvl2pPr>
              <a:defRPr sz="2300">
                <a:latin typeface="HY견고딕" pitchFamily="18" charset="-127"/>
                <a:ea typeface="HY견고딕" pitchFamily="18" charset="-127"/>
              </a:defRPr>
            </a:lvl2pPr>
            <a:lvl3pPr>
              <a:defRPr sz="2000">
                <a:latin typeface="HY견고딕" pitchFamily="18" charset="-127"/>
                <a:ea typeface="HY견고딕" pitchFamily="18" charset="-127"/>
              </a:defRPr>
            </a:lvl3pPr>
            <a:lvl4pPr>
              <a:defRPr sz="1800">
                <a:latin typeface="HY견고딕" pitchFamily="18" charset="-127"/>
                <a:ea typeface="HY견고딕" pitchFamily="18" charset="-127"/>
              </a:defRPr>
            </a:lvl4pPr>
            <a:lvl5pPr>
              <a:defRPr sz="1800">
                <a:latin typeface="HY견고딕" pitchFamily="18" charset="-127"/>
                <a:ea typeface="HY견고딕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89931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81"/>
            <a:ext cx="8915400" cy="599849"/>
          </a:xfrm>
          <a:prstGeom prst="rect">
            <a:avLst/>
          </a:prstGeom>
        </p:spPr>
        <p:txBody>
          <a:bodyPr/>
          <a:lstStyle>
            <a:lvl1pPr>
              <a:defRPr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375003"/>
            <a:ext cx="4376738" cy="799904"/>
          </a:xfrm>
        </p:spPr>
        <p:txBody>
          <a:bodyPr anchor="b"/>
          <a:lstStyle>
            <a:lvl1pPr marL="0" indent="0">
              <a:buNone/>
              <a:defRPr sz="2300" b="1">
                <a:latin typeface="HY견고딕" pitchFamily="18" charset="-127"/>
                <a:ea typeface="HY견고딕" pitchFamily="18" charset="-127"/>
              </a:defRPr>
            </a:lvl1pPr>
            <a:lvl2pPr marL="455694" indent="0">
              <a:buNone/>
              <a:defRPr sz="2000" b="1"/>
            </a:lvl2pPr>
            <a:lvl3pPr marL="911392" indent="0">
              <a:buNone/>
              <a:defRPr sz="1800" b="1"/>
            </a:lvl3pPr>
            <a:lvl4pPr marL="1367081" indent="0">
              <a:buNone/>
              <a:defRPr sz="1600" b="1"/>
            </a:lvl4pPr>
            <a:lvl5pPr marL="1822777" indent="0">
              <a:buNone/>
              <a:defRPr sz="1600" b="1"/>
            </a:lvl5pPr>
            <a:lvl6pPr marL="2278472" indent="0">
              <a:buNone/>
              <a:defRPr sz="1600" b="1"/>
            </a:lvl6pPr>
            <a:lvl7pPr marL="2734171" indent="0">
              <a:buNone/>
              <a:defRPr sz="1600" b="1"/>
            </a:lvl7pPr>
            <a:lvl8pPr marL="3189860" indent="0">
              <a:buNone/>
              <a:defRPr sz="1600" b="1"/>
            </a:lvl8pPr>
            <a:lvl9pPr marL="3645555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98"/>
            <a:ext cx="4376738" cy="2415731"/>
          </a:xfrm>
        </p:spPr>
        <p:txBody>
          <a:bodyPr/>
          <a:lstStyle>
            <a:lvl1pPr>
              <a:defRPr sz="2300">
                <a:latin typeface="HY견고딕" pitchFamily="18" charset="-127"/>
                <a:ea typeface="HY견고딕" pitchFamily="18" charset="-127"/>
              </a:defRPr>
            </a:lvl1pPr>
            <a:lvl2pPr>
              <a:defRPr sz="2000">
                <a:latin typeface="HY견고딕" pitchFamily="18" charset="-127"/>
                <a:ea typeface="HY견고딕" pitchFamily="18" charset="-127"/>
              </a:defRPr>
            </a:lvl2pPr>
            <a:lvl3pPr>
              <a:defRPr sz="1800">
                <a:latin typeface="HY견고딕" pitchFamily="18" charset="-127"/>
                <a:ea typeface="HY견고딕" pitchFamily="18" charset="-127"/>
              </a:defRPr>
            </a:lvl3pPr>
            <a:lvl4pPr>
              <a:defRPr sz="1600">
                <a:latin typeface="HY견고딕" pitchFamily="18" charset="-127"/>
                <a:ea typeface="HY견고딕" pitchFamily="18" charset="-127"/>
              </a:defRPr>
            </a:lvl4pPr>
            <a:lvl5pPr>
              <a:defRPr sz="1600">
                <a:latin typeface="HY견고딕" pitchFamily="18" charset="-127"/>
                <a:ea typeface="HY견고딕" pitchFamily="18" charset="-12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415" y="1375003"/>
            <a:ext cx="4378325" cy="799904"/>
          </a:xfrm>
        </p:spPr>
        <p:txBody>
          <a:bodyPr anchor="b"/>
          <a:lstStyle>
            <a:lvl1pPr marL="0" indent="0">
              <a:buNone/>
              <a:defRPr sz="2300" b="1">
                <a:latin typeface="HY견고딕" pitchFamily="18" charset="-127"/>
                <a:ea typeface="HY견고딕" pitchFamily="18" charset="-127"/>
              </a:defRPr>
            </a:lvl1pPr>
            <a:lvl2pPr marL="455694" indent="0">
              <a:buNone/>
              <a:defRPr sz="2000" b="1"/>
            </a:lvl2pPr>
            <a:lvl3pPr marL="911392" indent="0">
              <a:buNone/>
              <a:defRPr sz="1800" b="1"/>
            </a:lvl3pPr>
            <a:lvl4pPr marL="1367081" indent="0">
              <a:buNone/>
              <a:defRPr sz="1600" b="1"/>
            </a:lvl4pPr>
            <a:lvl5pPr marL="1822777" indent="0">
              <a:buNone/>
              <a:defRPr sz="1600" b="1"/>
            </a:lvl5pPr>
            <a:lvl6pPr marL="2278472" indent="0">
              <a:buNone/>
              <a:defRPr sz="1600" b="1"/>
            </a:lvl6pPr>
            <a:lvl7pPr marL="2734171" indent="0">
              <a:buNone/>
              <a:defRPr sz="1600" b="1"/>
            </a:lvl7pPr>
            <a:lvl8pPr marL="3189860" indent="0">
              <a:buNone/>
              <a:defRPr sz="1600" b="1"/>
            </a:lvl8pPr>
            <a:lvl9pPr marL="3645555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415" y="2174898"/>
            <a:ext cx="4378325" cy="2415731"/>
          </a:xfrm>
        </p:spPr>
        <p:txBody>
          <a:bodyPr/>
          <a:lstStyle>
            <a:lvl1pPr>
              <a:defRPr sz="2300">
                <a:latin typeface="HY견고딕" pitchFamily="18" charset="-127"/>
                <a:ea typeface="HY견고딕" pitchFamily="18" charset="-127"/>
              </a:defRPr>
            </a:lvl1pPr>
            <a:lvl2pPr>
              <a:defRPr sz="2000">
                <a:latin typeface="HY견고딕" pitchFamily="18" charset="-127"/>
                <a:ea typeface="HY견고딕" pitchFamily="18" charset="-127"/>
              </a:defRPr>
            </a:lvl2pPr>
            <a:lvl3pPr>
              <a:defRPr sz="1800">
                <a:latin typeface="HY견고딕" pitchFamily="18" charset="-127"/>
                <a:ea typeface="HY견고딕" pitchFamily="18" charset="-127"/>
              </a:defRPr>
            </a:lvl3pPr>
            <a:lvl4pPr>
              <a:defRPr sz="1600">
                <a:latin typeface="HY견고딕" pitchFamily="18" charset="-127"/>
                <a:ea typeface="HY견고딕" pitchFamily="18" charset="-127"/>
              </a:defRPr>
            </a:lvl4pPr>
            <a:lvl5pPr>
              <a:defRPr sz="1600">
                <a:latin typeface="HY견고딕" pitchFamily="18" charset="-127"/>
                <a:ea typeface="HY견고딕" pitchFamily="18" charset="-12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521624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8938" y="511194"/>
            <a:ext cx="9120187" cy="599849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72254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" r="25264" b="1839"/>
          <a:stretch>
            <a:fillRect/>
          </a:stretch>
        </p:blipFill>
        <p:spPr bwMode="auto">
          <a:xfrm>
            <a:off x="0" y="0"/>
            <a:ext cx="66122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 userDrawn="1"/>
        </p:nvSpPr>
        <p:spPr bwMode="auto">
          <a:xfrm>
            <a:off x="4822296" y="0"/>
            <a:ext cx="5083704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204234" indent="-102116" algn="l" defTabSz="1069449">
              <a:buFont typeface="Arial" pitchFamily="34" charset="0"/>
              <a:buChar char="•"/>
            </a:pPr>
            <a:endParaRPr lang="ko-KR" altLang="en-US" sz="1600" dirty="0">
              <a:solidFill>
                <a:srgbClr val="000066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 l="572" t="9932" r="936" b="88413"/>
          <a:stretch>
            <a:fillRect/>
          </a:stretch>
        </p:blipFill>
        <p:spPr bwMode="auto">
          <a:xfrm>
            <a:off x="0" y="0"/>
            <a:ext cx="9906000" cy="13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949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8" y="1035336"/>
            <a:ext cx="3259138" cy="39979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3499" y="273065"/>
            <a:ext cx="5537201" cy="3177478"/>
          </a:xfrm>
        </p:spPr>
        <p:txBody>
          <a:bodyPr/>
          <a:lstStyle>
            <a:lvl1pPr>
              <a:defRPr sz="3200">
                <a:latin typeface="HY견고딕" pitchFamily="18" charset="-127"/>
                <a:ea typeface="HY견고딕" pitchFamily="18" charset="-127"/>
              </a:defRPr>
            </a:lvl1pPr>
            <a:lvl2pPr>
              <a:defRPr sz="2800">
                <a:latin typeface="HY견고딕" pitchFamily="18" charset="-127"/>
                <a:ea typeface="HY견고딕" pitchFamily="18" charset="-127"/>
              </a:defRPr>
            </a:lvl2pPr>
            <a:lvl3pPr>
              <a:defRPr sz="2300">
                <a:latin typeface="HY견고딕" pitchFamily="18" charset="-127"/>
                <a:ea typeface="HY견고딕" pitchFamily="18" charset="-127"/>
              </a:defRPr>
            </a:lvl3pPr>
            <a:lvl4pPr>
              <a:defRPr sz="2000">
                <a:latin typeface="HY견고딕" pitchFamily="18" charset="-127"/>
                <a:ea typeface="HY견고딕" pitchFamily="18" charset="-127"/>
              </a:defRPr>
            </a:lvl4pPr>
            <a:lvl5pPr>
              <a:defRPr sz="2000">
                <a:latin typeface="HY견고딕" pitchFamily="18" charset="-127"/>
                <a:ea typeface="HY견고딕" pitchFamily="18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8" y="1435150"/>
            <a:ext cx="3259138" cy="307462"/>
          </a:xfrm>
        </p:spPr>
        <p:txBody>
          <a:bodyPr/>
          <a:lstStyle>
            <a:lvl1pPr marL="0" indent="0">
              <a:buNone/>
              <a:defRPr sz="1400"/>
            </a:lvl1pPr>
            <a:lvl2pPr marL="455694" indent="0">
              <a:buNone/>
              <a:defRPr sz="1200"/>
            </a:lvl2pPr>
            <a:lvl3pPr marL="911392" indent="0">
              <a:buNone/>
              <a:defRPr sz="1100"/>
            </a:lvl3pPr>
            <a:lvl4pPr marL="1367081" indent="0">
              <a:buNone/>
              <a:defRPr sz="900"/>
            </a:lvl4pPr>
            <a:lvl5pPr marL="1822777" indent="0">
              <a:buNone/>
              <a:defRPr sz="900"/>
            </a:lvl5pPr>
            <a:lvl6pPr marL="2278472" indent="0">
              <a:buNone/>
              <a:defRPr sz="900"/>
            </a:lvl6pPr>
            <a:lvl7pPr marL="2734171" indent="0">
              <a:buNone/>
              <a:defRPr sz="900"/>
            </a:lvl7pPr>
            <a:lvl8pPr marL="3189860" indent="0">
              <a:buNone/>
              <a:defRPr sz="900"/>
            </a:lvl8pPr>
            <a:lvl9pPr marL="3645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627117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513" y="4967572"/>
            <a:ext cx="5943600" cy="39979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513" y="612802"/>
            <a:ext cx="5943600" cy="584460"/>
          </a:xfrm>
        </p:spPr>
        <p:txBody>
          <a:bodyPr/>
          <a:lstStyle>
            <a:lvl1pPr marL="0" indent="0">
              <a:buNone/>
              <a:defRPr sz="3200"/>
            </a:lvl1pPr>
            <a:lvl2pPr marL="455694" indent="0">
              <a:buNone/>
              <a:defRPr sz="2800"/>
            </a:lvl2pPr>
            <a:lvl3pPr marL="911392" indent="0">
              <a:buNone/>
              <a:defRPr sz="2300"/>
            </a:lvl3pPr>
            <a:lvl4pPr marL="1367081" indent="0">
              <a:buNone/>
              <a:defRPr sz="2000"/>
            </a:lvl4pPr>
            <a:lvl5pPr marL="1822777" indent="0">
              <a:buNone/>
              <a:defRPr sz="2000"/>
            </a:lvl5pPr>
            <a:lvl6pPr marL="2278472" indent="0">
              <a:buNone/>
              <a:defRPr sz="2000"/>
            </a:lvl6pPr>
            <a:lvl7pPr marL="2734171" indent="0">
              <a:buNone/>
              <a:defRPr sz="2000"/>
            </a:lvl7pPr>
            <a:lvl8pPr marL="3189860" indent="0">
              <a:buNone/>
              <a:defRPr sz="2000"/>
            </a:lvl8pPr>
            <a:lvl9pPr marL="3645555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513" y="5367390"/>
            <a:ext cx="5943600" cy="307462"/>
          </a:xfrm>
        </p:spPr>
        <p:txBody>
          <a:bodyPr/>
          <a:lstStyle>
            <a:lvl1pPr marL="0" indent="0">
              <a:buNone/>
              <a:defRPr sz="1400"/>
            </a:lvl1pPr>
            <a:lvl2pPr marL="455694" indent="0">
              <a:buNone/>
              <a:defRPr sz="1200"/>
            </a:lvl2pPr>
            <a:lvl3pPr marL="911392" indent="0">
              <a:buNone/>
              <a:defRPr sz="1100"/>
            </a:lvl3pPr>
            <a:lvl4pPr marL="1367081" indent="0">
              <a:buNone/>
              <a:defRPr sz="900"/>
            </a:lvl4pPr>
            <a:lvl5pPr marL="1822777" indent="0">
              <a:buNone/>
              <a:defRPr sz="900"/>
            </a:lvl5pPr>
            <a:lvl6pPr marL="2278472" indent="0">
              <a:buNone/>
              <a:defRPr sz="900"/>
            </a:lvl6pPr>
            <a:lvl7pPr marL="2734171" indent="0">
              <a:buNone/>
              <a:defRPr sz="900"/>
            </a:lvl7pPr>
            <a:lvl8pPr marL="3189860" indent="0">
              <a:buNone/>
              <a:defRPr sz="900"/>
            </a:lvl8pPr>
            <a:lvl9pPr marL="3645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19604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samsungengineering.co.kr/kor/main.jsp" TargetMode="External"/><Relationship Id="rId1" Type="http://schemas.openxmlformats.org/officeDocument/2006/relationships/theme" Target="../theme/theme2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 cstate="print"/>
          <a:srcRect l="572" r="936" b="14049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00 업무\01 VI\00 Visual guidelines\01 VI 가이드라인\00_2012-2013 CI-BI정립\04 최종\SECL VI System Guidlines_최종\CI모음집\로고파일\영문조합\PNG\영문로고타입_2.png"/>
          <p:cNvPicPr preferRelativeResize="0"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59493" y="662392"/>
            <a:ext cx="1794000" cy="144000"/>
          </a:xfrm>
          <a:prstGeom prst="rect">
            <a:avLst/>
          </a:prstGeom>
          <a:noFill/>
        </p:spPr>
      </p:pic>
      <p:sp>
        <p:nvSpPr>
          <p:cNvPr id="1028" name="Rectangle 105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0532" y="1582115"/>
            <a:ext cx="9123363" cy="150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564" rIns="0" bIns="4556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dirty="0"/>
              <a:t>마스터 문자열 유형 편집</a:t>
            </a:r>
            <a:endParaRPr lang="en-US" altLang="ko-KR" dirty="0"/>
          </a:p>
          <a:p>
            <a:pPr lvl="1"/>
            <a:r>
              <a:rPr lang="ko-KR" altLang="en-US" dirty="0"/>
              <a:t>제목</a:t>
            </a:r>
            <a:endParaRPr lang="en-US" altLang="ko-KR" dirty="0"/>
          </a:p>
          <a:p>
            <a:pPr lvl="1"/>
            <a:r>
              <a:rPr lang="ko-KR" altLang="en-US" dirty="0"/>
              <a:t>제목</a:t>
            </a:r>
          </a:p>
        </p:txBody>
      </p:sp>
      <p:sp>
        <p:nvSpPr>
          <p:cNvPr id="10" name="Rectangle 1051"/>
          <p:cNvSpPr>
            <a:spLocks noGrp="1" noChangeArrowheads="1"/>
          </p:cNvSpPr>
          <p:nvPr>
            <p:ph type="title"/>
          </p:nvPr>
        </p:nvSpPr>
        <p:spPr bwMode="auto">
          <a:xfrm>
            <a:off x="388938" y="167342"/>
            <a:ext cx="7271702" cy="59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564" rIns="0" bIns="4556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dirty="0"/>
              <a:t>마스터 제목</a:t>
            </a:r>
          </a:p>
        </p:txBody>
      </p:sp>
      <p:sp>
        <p:nvSpPr>
          <p:cNvPr id="6" name="직사각형 5"/>
          <p:cNvSpPr/>
          <p:nvPr userDrawn="1"/>
        </p:nvSpPr>
        <p:spPr bwMode="auto">
          <a:xfrm>
            <a:off x="0" y="6597351"/>
            <a:ext cx="9906000" cy="26064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42239" tIns="0" rIns="42239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ko-KR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                                                                                              『 </a:t>
            </a:r>
            <a:r>
              <a:rPr lang="ko-KR" altLang="en-US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안전이 경영의 제 </a:t>
            </a:r>
            <a:r>
              <a:rPr lang="en-US" altLang="ko-KR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 </a:t>
            </a:r>
            <a:r>
              <a:rPr lang="ko-KR" altLang="en-US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원칙이다 </a:t>
            </a:r>
            <a:r>
              <a:rPr lang="en-US" altLang="ko-KR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』</a:t>
            </a:r>
            <a:endParaRPr lang="ko-KR" altLang="en-US" sz="1100" b="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971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8" r:id="rId1"/>
    <p:sldLayoutId id="2147486179" r:id="rId2"/>
    <p:sldLayoutId id="2147486180" r:id="rId3"/>
    <p:sldLayoutId id="2147486181" r:id="rId4"/>
    <p:sldLayoutId id="2147486182" r:id="rId5"/>
    <p:sldLayoutId id="2147486183" r:id="rId6"/>
    <p:sldLayoutId id="2147486184" r:id="rId7"/>
    <p:sldLayoutId id="2147486185" r:id="rId8"/>
    <p:sldLayoutId id="2147486186" r:id="rId9"/>
    <p:sldLayoutId id="2147486187" r:id="rId10"/>
    <p:sldLayoutId id="21474861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HY견고딕" pitchFamily="18" charset="-127"/>
          <a:ea typeface="HY견고딕" pitchFamily="18" charset="-127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tx2"/>
          </a:solidFill>
          <a:latin typeface="삼성고딕 M" pitchFamily="2" charset="-127"/>
          <a:ea typeface="삼성고딕 M" pitchFamily="2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tx2"/>
          </a:solidFill>
          <a:latin typeface="삼성고딕 M" pitchFamily="2" charset="-127"/>
          <a:ea typeface="삼성고딕 M" pitchFamily="2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tx2"/>
          </a:solidFill>
          <a:latin typeface="삼성고딕 M" pitchFamily="2" charset="-127"/>
          <a:ea typeface="삼성고딕 M" pitchFamily="2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tx2"/>
          </a:solidFill>
          <a:latin typeface="삼성고딕 M" pitchFamily="2" charset="-127"/>
          <a:ea typeface="삼성고딕 M" pitchFamily="2" charset="-127"/>
        </a:defRPr>
      </a:lvl5pPr>
      <a:lvl6pPr marL="455694" algn="l" rtl="0" fontAlgn="base">
        <a:spcBef>
          <a:spcPct val="0"/>
        </a:spcBef>
        <a:spcAft>
          <a:spcPct val="0"/>
        </a:spcAft>
        <a:defRPr sz="1200" b="1">
          <a:solidFill>
            <a:schemeClr val="tx2"/>
          </a:solidFill>
          <a:latin typeface="Lucida Sans Unicode" pitchFamily="34" charset="0"/>
          <a:ea typeface="HY견명조" pitchFamily="18" charset="-127"/>
        </a:defRPr>
      </a:lvl6pPr>
      <a:lvl7pPr marL="911392" algn="l" rtl="0" fontAlgn="base">
        <a:spcBef>
          <a:spcPct val="0"/>
        </a:spcBef>
        <a:spcAft>
          <a:spcPct val="0"/>
        </a:spcAft>
        <a:defRPr sz="1200" b="1">
          <a:solidFill>
            <a:schemeClr val="tx2"/>
          </a:solidFill>
          <a:latin typeface="Lucida Sans Unicode" pitchFamily="34" charset="0"/>
          <a:ea typeface="HY견명조" pitchFamily="18" charset="-127"/>
        </a:defRPr>
      </a:lvl7pPr>
      <a:lvl8pPr marL="1367081" algn="l" rtl="0" fontAlgn="base">
        <a:spcBef>
          <a:spcPct val="0"/>
        </a:spcBef>
        <a:spcAft>
          <a:spcPct val="0"/>
        </a:spcAft>
        <a:defRPr sz="1200" b="1">
          <a:solidFill>
            <a:schemeClr val="tx2"/>
          </a:solidFill>
          <a:latin typeface="Lucida Sans Unicode" pitchFamily="34" charset="0"/>
          <a:ea typeface="HY견명조" pitchFamily="18" charset="-127"/>
        </a:defRPr>
      </a:lvl8pPr>
      <a:lvl9pPr marL="1822777" algn="l" rtl="0" fontAlgn="base">
        <a:spcBef>
          <a:spcPct val="0"/>
        </a:spcBef>
        <a:spcAft>
          <a:spcPct val="0"/>
        </a:spcAft>
        <a:defRPr sz="1200" b="1">
          <a:solidFill>
            <a:schemeClr val="tx2"/>
          </a:solidFill>
          <a:latin typeface="Lucida Sans Unicode" pitchFamily="34" charset="0"/>
          <a:ea typeface="HY견명조" pitchFamily="18" charset="-127"/>
        </a:defRPr>
      </a:lvl9pPr>
    </p:titleStyle>
    <p:bodyStyle>
      <a:lvl1pPr marL="341769" indent="-341769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defRPr sz="2300">
          <a:solidFill>
            <a:schemeClr val="tx1"/>
          </a:solidFill>
          <a:latin typeface="HY견고딕" pitchFamily="18" charset="-127"/>
          <a:ea typeface="HY견고딕" pitchFamily="18" charset="-127"/>
          <a:cs typeface="+mn-cs"/>
        </a:defRPr>
      </a:lvl1pPr>
      <a:lvl2pPr marL="276895" indent="-275314" algn="l" rtl="0" eaLnBrk="0" fontAlgn="base" latinLnBrk="1" hangingPunct="0">
        <a:spcBef>
          <a:spcPct val="50000"/>
        </a:spcBef>
        <a:spcAft>
          <a:spcPct val="0"/>
        </a:spcAft>
        <a:buClr>
          <a:schemeClr val="tx1"/>
        </a:buClr>
        <a:buSzPct val="120000"/>
        <a:buFont typeface="Wingdings" pitchFamily="2" charset="2"/>
        <a:buChar char="§"/>
        <a:defRPr sz="2300">
          <a:solidFill>
            <a:schemeClr val="tx1"/>
          </a:solidFill>
          <a:latin typeface="HY견고딕" pitchFamily="18" charset="-127"/>
          <a:ea typeface="HY견고딕" pitchFamily="18" charset="-127"/>
        </a:defRPr>
      </a:lvl2pPr>
      <a:lvl3pPr marL="558544" indent="-280066" algn="l" rtl="0" eaLnBrk="0" fontAlgn="base" latinLnBrk="1" hangingPunct="0">
        <a:spcBef>
          <a:spcPct val="50000"/>
        </a:spcBef>
        <a:spcAft>
          <a:spcPct val="0"/>
        </a:spcAft>
        <a:buClr>
          <a:schemeClr val="tx1"/>
        </a:buClr>
        <a:buFont typeface="Arial" charset="0"/>
        <a:buChar char="−"/>
        <a:defRPr sz="3300">
          <a:solidFill>
            <a:schemeClr val="tx1"/>
          </a:solidFill>
          <a:latin typeface="+mn-lt"/>
          <a:ea typeface="+mn-ea"/>
        </a:defRPr>
      </a:lvl3pPr>
      <a:lvl4pPr marL="772146" indent="-212025" algn="l" rtl="0" eaLnBrk="0" fontAlgn="base" latinLnBrk="1" hangingPunct="0">
        <a:spcBef>
          <a:spcPct val="50000"/>
        </a:spcBef>
        <a:spcAft>
          <a:spcPct val="0"/>
        </a:spcAft>
        <a:buClr>
          <a:schemeClr val="tx1"/>
        </a:buClr>
        <a:buChar char="•"/>
        <a:defRPr sz="3300">
          <a:solidFill>
            <a:schemeClr val="tx1"/>
          </a:solidFill>
          <a:latin typeface="+mn-lt"/>
          <a:ea typeface="+mn-ea"/>
        </a:defRPr>
      </a:lvl4pPr>
      <a:lvl5pPr marL="944612" indent="-170877" algn="l" rtl="0" eaLnBrk="0" fontAlgn="base" latinLnBrk="1" hangingPunct="0">
        <a:spcBef>
          <a:spcPct val="50000"/>
        </a:spcBef>
        <a:spcAft>
          <a:spcPct val="0"/>
        </a:spcAft>
        <a:buClr>
          <a:schemeClr val="tx1"/>
        </a:buClr>
        <a:buFont typeface="Lucida Sans Unicode" pitchFamily="34" charset="0"/>
        <a:buChar char="∙"/>
        <a:defRPr sz="1400">
          <a:solidFill>
            <a:schemeClr val="tx1"/>
          </a:solidFill>
          <a:latin typeface="+mn-lt"/>
          <a:ea typeface="+mn-ea"/>
        </a:defRPr>
      </a:lvl5pPr>
      <a:lvl6pPr marL="1400311" indent="-170877" algn="l" rtl="0" fontAlgn="base" latinLnBrk="1">
        <a:spcBef>
          <a:spcPct val="50000"/>
        </a:spcBef>
        <a:spcAft>
          <a:spcPct val="0"/>
        </a:spcAft>
        <a:buClr>
          <a:schemeClr val="tx1"/>
        </a:buClr>
        <a:buFont typeface="Lucida Sans Unicode" pitchFamily="34" charset="0"/>
        <a:buChar char="∙"/>
        <a:defRPr sz="1400">
          <a:solidFill>
            <a:schemeClr val="tx1"/>
          </a:solidFill>
          <a:latin typeface="+mn-lt"/>
          <a:ea typeface="+mn-ea"/>
        </a:defRPr>
      </a:lvl6pPr>
      <a:lvl7pPr marL="1856007" indent="-170877" algn="l" rtl="0" fontAlgn="base" latinLnBrk="1">
        <a:spcBef>
          <a:spcPct val="50000"/>
        </a:spcBef>
        <a:spcAft>
          <a:spcPct val="0"/>
        </a:spcAft>
        <a:buClr>
          <a:schemeClr val="tx1"/>
        </a:buClr>
        <a:buFont typeface="Lucida Sans Unicode" pitchFamily="34" charset="0"/>
        <a:buChar char="∙"/>
        <a:defRPr sz="1400">
          <a:solidFill>
            <a:schemeClr val="tx1"/>
          </a:solidFill>
          <a:latin typeface="+mn-lt"/>
          <a:ea typeface="+mn-ea"/>
        </a:defRPr>
      </a:lvl7pPr>
      <a:lvl8pPr marL="2311688" indent="-170877" algn="l" rtl="0" fontAlgn="base" latinLnBrk="1">
        <a:spcBef>
          <a:spcPct val="50000"/>
        </a:spcBef>
        <a:spcAft>
          <a:spcPct val="0"/>
        </a:spcAft>
        <a:buClr>
          <a:schemeClr val="tx1"/>
        </a:buClr>
        <a:buFont typeface="Lucida Sans Unicode" pitchFamily="34" charset="0"/>
        <a:buChar char="∙"/>
        <a:defRPr sz="1400">
          <a:solidFill>
            <a:schemeClr val="tx1"/>
          </a:solidFill>
          <a:latin typeface="+mn-lt"/>
          <a:ea typeface="+mn-ea"/>
        </a:defRPr>
      </a:lvl8pPr>
      <a:lvl9pPr marL="2767392" indent="-170877" algn="l" rtl="0" fontAlgn="base" latinLnBrk="1">
        <a:spcBef>
          <a:spcPct val="50000"/>
        </a:spcBef>
        <a:spcAft>
          <a:spcPct val="0"/>
        </a:spcAft>
        <a:buClr>
          <a:schemeClr val="tx1"/>
        </a:buClr>
        <a:buFont typeface="Lucida Sans Unicode" pitchFamily="34" charset="0"/>
        <a:buChar char="∙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94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92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81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777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472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171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860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555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6"/>
          <p:cNvSpPr/>
          <p:nvPr/>
        </p:nvSpPr>
        <p:spPr>
          <a:xfrm>
            <a:off x="394724" y="695377"/>
            <a:ext cx="9108000" cy="3651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120" tIns="43560" rIns="87120" bIns="4356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600" b="0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슬라이드 번호 개체 틀 5"/>
          <p:cNvSpPr txBox="1">
            <a:spLocks/>
          </p:cNvSpPr>
          <p:nvPr/>
        </p:nvSpPr>
        <p:spPr>
          <a:xfrm>
            <a:off x="4737101" y="6564316"/>
            <a:ext cx="431800" cy="187325"/>
          </a:xfrm>
          <a:prstGeom prst="rect">
            <a:avLst/>
          </a:prstGeom>
        </p:spPr>
        <p:txBody>
          <a:bodyPr lIns="91272" tIns="45634" rIns="91272" bIns="45634" anchor="ctr"/>
          <a:lstStyle/>
          <a:p>
            <a:pPr>
              <a:defRPr/>
            </a:pPr>
            <a:fld id="{7ACC3DE6-4485-4FDD-AFF5-FB34669E12C0}" type="slidenum">
              <a:rPr lang="ko-KR" altLang="en-US" sz="1100" b="0">
                <a:solidFill>
                  <a:srgbClr val="039BE7"/>
                </a:solidFill>
                <a:latin typeface="맑은 고딕" pitchFamily="50" charset="-127"/>
                <a:ea typeface="맑은 고딕" pitchFamily="50" charset="-127"/>
              </a:rPr>
              <a:pPr>
                <a:defRPr/>
              </a:pPr>
              <a:t>‹#›</a:t>
            </a:fld>
            <a:endParaRPr lang="en-US" altLang="ko-KR" sz="1100" b="0">
              <a:solidFill>
                <a:srgbClr val="039BE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" name="Picture 2" descr="삼성엔지니어링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96" y="6543677"/>
            <a:ext cx="13589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 descr="흑-speed u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2780" y="6453336"/>
            <a:ext cx="808162" cy="24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44872"/>
      </p:ext>
    </p:extLst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Arial" pitchFamily="34" charset="0"/>
          <a:ea typeface="맑은 고딕" pitchFamily="50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Arial" pitchFamily="34" charset="0"/>
          <a:ea typeface="맑은 고딕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Arial" pitchFamily="34" charset="0"/>
          <a:ea typeface="맑은 고딕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Arial" pitchFamily="34" charset="0"/>
          <a:ea typeface="맑은 고딕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Arial" pitchFamily="34" charset="0"/>
          <a:ea typeface="맑은 고딕" pitchFamily="50" charset="-127"/>
        </a:defRPr>
      </a:lvl5pPr>
      <a:lvl6pPr marL="456368" algn="l" rtl="0" fontAlgn="base" latinLnBrk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HY헤드라인M" pitchFamily="18" charset="-127"/>
          <a:ea typeface="HY헤드라인M" pitchFamily="18" charset="-127"/>
        </a:defRPr>
      </a:lvl6pPr>
      <a:lvl7pPr marL="912739" algn="l" rtl="0" fontAlgn="base" latinLnBrk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HY헤드라인M" pitchFamily="18" charset="-127"/>
          <a:ea typeface="HY헤드라인M" pitchFamily="18" charset="-127"/>
        </a:defRPr>
      </a:lvl7pPr>
      <a:lvl8pPr marL="1369104" algn="l" rtl="0" fontAlgn="base" latinLnBrk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HY헤드라인M" pitchFamily="18" charset="-127"/>
          <a:ea typeface="HY헤드라인M" pitchFamily="18" charset="-127"/>
        </a:defRPr>
      </a:lvl8pPr>
      <a:lvl9pPr marL="1825476" algn="l" rtl="0" fontAlgn="base" latinLnBrk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HY헤드라인M" pitchFamily="18" charset="-127"/>
          <a:ea typeface="HY헤드라인M" pitchFamily="18" charset="-127"/>
        </a:defRPr>
      </a:lvl9pPr>
    </p:titleStyle>
    <p:bodyStyle>
      <a:lvl1pPr marL="342275" indent="-34227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+mn-lt"/>
          <a:ea typeface="맑은 고딕" pitchFamily="50" charset="-127"/>
          <a:cs typeface="+mn-cs"/>
        </a:defRPr>
      </a:lvl1pPr>
      <a:lvl2pPr marL="741598" indent="-28522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2507" indent="-22817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300">
          <a:solidFill>
            <a:schemeClr val="tx1"/>
          </a:solidFill>
          <a:latin typeface="+mn-lt"/>
          <a:ea typeface="+mn-ea"/>
        </a:defRPr>
      </a:lvl3pPr>
      <a:lvl4pPr marL="1597288" indent="-228179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</a:defRPr>
      </a:lvl4pPr>
      <a:lvl5pPr marL="2053662" indent="-228179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0028" indent="-228179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66395" indent="-228179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2765" indent="-228179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79134" indent="-228179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68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39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04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76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43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17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580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48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2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package" Target="../embeddings/Microsoft_Excel_Macro-Enabled_Worksheet.xlsm"/><Relationship Id="rId7" Type="http://schemas.openxmlformats.org/officeDocument/2006/relationships/package" Target="../embeddings/Microsoft_Excel_Macro-Enabled_Worksheet3.xlsm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wmf"/><Relationship Id="rId5" Type="http://schemas.openxmlformats.org/officeDocument/2006/relationships/package" Target="../embeddings/Microsoft_Excel_Macro-Enabled_Worksheet2.xlsm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5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wmf"/><Relationship Id="rId20" Type="http://schemas.openxmlformats.org/officeDocument/2006/relationships/image" Target="../media/image16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7.pn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1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9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3"/>
          <p:cNvSpPr/>
          <p:nvPr/>
        </p:nvSpPr>
        <p:spPr>
          <a:xfrm>
            <a:off x="471487" y="1215129"/>
            <a:ext cx="8963026" cy="1920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2" tIns="0" rIns="91272" bIns="0" rtlCol="0" anchor="ctr"/>
          <a:lstStyle/>
          <a:p>
            <a:pPr>
              <a:lnSpc>
                <a:spcPct val="150000"/>
              </a:lnSpc>
              <a:defRPr/>
            </a:pPr>
            <a:r>
              <a:rPr lang="en-US" altLang="ko-KR" sz="4000" b="0" dirty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PAP </a:t>
            </a:r>
            <a:r>
              <a:rPr lang="ko-KR" altLang="en-US" sz="4000" b="0" dirty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기능 정의 </a:t>
            </a:r>
            <a:r>
              <a:rPr lang="en-US" altLang="ko-KR" sz="4000" b="0" dirty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(7</a:t>
            </a:r>
            <a:r>
              <a:rPr lang="ko-KR" altLang="en-US" sz="4000" b="0" dirty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차</a:t>
            </a:r>
            <a:r>
              <a:rPr lang="en-US" altLang="ko-KR" sz="4000" b="0" dirty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2000" b="0" dirty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Equipment DB / UI /</a:t>
            </a:r>
            <a:r>
              <a:rPr lang="ko-KR" altLang="en-US" sz="2000" b="0" dirty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데이터 연동</a:t>
            </a:r>
            <a:endParaRPr lang="en-US" altLang="ko-KR" sz="2000" b="0" dirty="0">
              <a:solidFill>
                <a:srgbClr val="002060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10" name="부제목 2"/>
          <p:cNvSpPr>
            <a:spLocks noGrp="1"/>
          </p:cNvSpPr>
          <p:nvPr>
            <p:ph type="subTitle" idx="1"/>
          </p:nvPr>
        </p:nvSpPr>
        <p:spPr>
          <a:xfrm>
            <a:off x="1485900" y="4473977"/>
            <a:ext cx="6934200" cy="899931"/>
          </a:xfrm>
        </p:spPr>
        <p:txBody>
          <a:bodyPr/>
          <a:lstStyle/>
          <a:p>
            <a:r>
              <a:rPr lang="ko-KR" altLang="en-US" sz="2100" spc="-117" dirty="0" err="1">
                <a:solidFill>
                  <a:schemeClr val="accent1">
                    <a:lumMod val="50000"/>
                  </a:schemeClr>
                </a:solidFill>
              </a:rPr>
              <a:t>공정설계팀</a:t>
            </a:r>
            <a:r>
              <a:rPr lang="en-US" altLang="ko-KR" sz="2100" spc="-117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ko-KR" altLang="en-US" sz="2100" spc="-117" dirty="0">
                <a:solidFill>
                  <a:schemeClr val="accent1">
                    <a:lumMod val="50000"/>
                  </a:schemeClr>
                </a:solidFill>
              </a:rPr>
              <a:t>화공기술센터</a:t>
            </a:r>
            <a:endParaRPr lang="en-US" altLang="ko-KR" sz="2100" spc="-117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ko-KR" sz="2100" spc="-117" dirty="0">
                <a:solidFill>
                  <a:schemeClr val="accent1">
                    <a:lumMod val="50000"/>
                  </a:schemeClr>
                </a:solidFill>
              </a:rPr>
              <a:t>2020.09.</a:t>
            </a:r>
            <a:r>
              <a:rPr lang="en-US" altLang="ko-KR" sz="2100" spc="-117" dirty="0">
                <a:solidFill>
                  <a:srgbClr val="FF0000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30274158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9" y="1165123"/>
            <a:ext cx="5951307" cy="36389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1.3. EQ Data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용 비정형 데이터 처리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6061586" y="1165123"/>
            <a:ext cx="3728365" cy="427809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373062" lvl="0" indent="-285750" algn="l">
              <a:buFontTx/>
              <a:buChar char="-"/>
            </a:pP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UI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좌측에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tool bar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로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equipment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그림 가능하도록 기능 추가</a:t>
            </a: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373062" lvl="0" indent="-285750" algn="l">
              <a:buFontTx/>
              <a:buChar char="-"/>
            </a:pP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373062" lvl="0" indent="-285750" algn="l">
              <a:buFontTx/>
              <a:buChar char="-"/>
            </a:pP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PAP </a:t>
            </a:r>
            <a:r>
              <a:rPr lang="en-US" altLang="ko-KR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eq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DB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및 </a:t>
            </a:r>
            <a:r>
              <a:rPr lang="ko-KR" altLang="en-US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작화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모듈의 아래 그림 그대로 가져오기</a:t>
            </a: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   1) drum, reactor, tank, column</a:t>
            </a:r>
          </a:p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   2) instrument tag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에서 글씨없이 </a:t>
            </a:r>
            <a:r>
              <a:rPr lang="ko-KR" altLang="en-US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풍선모양만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가져옴</a:t>
            </a: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373062" lvl="0" indent="-285750" algn="l">
              <a:buFontTx/>
              <a:buChar char="-"/>
            </a:pP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아래 사항은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user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가 위의 그림에 추가하여 표현가능하도록 구성</a:t>
            </a: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   1) text box</a:t>
            </a:r>
          </a:p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   2)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작대기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양방향 화살표 등 지시선</a:t>
            </a: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- 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이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UI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에서 완성된 그림은 모두 </a:t>
            </a:r>
            <a:r>
              <a:rPr lang="ko-KR" altLang="en-US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기기별로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별도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DB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로 저장</a:t>
            </a: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109558" y="973394"/>
            <a:ext cx="9757989" cy="5250426"/>
          </a:xfrm>
          <a:prstGeom prst="rect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61103" y="4998023"/>
            <a:ext cx="3443859" cy="107721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373062" lvl="0" indent="-285750" algn="l">
              <a:buFontTx/>
              <a:buChar char="-"/>
            </a:pP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UI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우측에 그림 그리는 칸 외에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DB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에서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dimension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정보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오른쪽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attributes)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를 띄워서 </a:t>
            </a:r>
            <a:r>
              <a:rPr lang="en-US" altLang="ko-KR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drag&amp;drop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되도록 구현</a:t>
            </a: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523306"/>
              </p:ext>
            </p:extLst>
          </p:nvPr>
        </p:nvGraphicFramePr>
        <p:xfrm>
          <a:off x="3719384" y="4715031"/>
          <a:ext cx="2006600" cy="1466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6600">
                  <a:extLst>
                    <a:ext uri="{9D8B030D-6E8A-4147-A177-3AD203B41FA5}">
                      <a16:colId xmlns:a16="http://schemas.microsoft.com/office/drawing/2014/main" val="675006809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DimensionID1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643698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DimensionID2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775713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DimensionID3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441544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DimensionTT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069407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DimensionTT1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823811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DimensionTT2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508192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DimensionTT3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917817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 bwMode="auto">
          <a:xfrm>
            <a:off x="7283773" y="191989"/>
            <a:ext cx="2458664" cy="343226"/>
          </a:xfrm>
          <a:prstGeom prst="rect">
            <a:avLst/>
          </a:prstGeom>
          <a:solidFill>
            <a:srgbClr val="FF9900"/>
          </a:solidFill>
          <a:ln w="6350">
            <a:noFill/>
            <a:miter lim="800000"/>
            <a:headEnd/>
            <a:tailEnd/>
          </a:ln>
        </p:spPr>
        <p:txBody>
          <a:bodyPr wrap="square" lIns="0" tIns="53561" rIns="0" bIns="53561" rtlCol="0" anchor="ctr">
            <a:noAutofit/>
          </a:bodyPr>
          <a:lstStyle/>
          <a:p>
            <a:pPr latinLnBrk="1">
              <a:spcBef>
                <a:spcPts val="0"/>
              </a:spcBef>
              <a:spcAft>
                <a:spcPts val="1056"/>
              </a:spcAft>
            </a:pPr>
            <a:r>
              <a:rPr kumimoji="1" lang="ko-KR" altLang="en-US" sz="16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별도 </a:t>
            </a:r>
            <a:r>
              <a:rPr kumimoji="1" lang="en-US" altLang="ko-KR" sz="16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drawing system</a:t>
            </a:r>
            <a:endParaRPr kumimoji="1" lang="ko-KR" altLang="en-US" sz="16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직사각형 2"/>
          <p:cNvSpPr/>
          <p:nvPr/>
        </p:nvSpPr>
        <p:spPr bwMode="auto">
          <a:xfrm>
            <a:off x="1532239" y="1886465"/>
            <a:ext cx="2362426" cy="26799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기기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작화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공간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ko-K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ko-K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ko-K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4030593" y="1872439"/>
            <a:ext cx="1834748" cy="19961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작화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라이브러리 목록</a:t>
            </a:r>
            <a:endParaRPr kumimoji="0" lang="en-US" altLang="ko-K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컴포넌트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ko-K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노즐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부트</a:t>
            </a:r>
            <a:endParaRPr kumimoji="0" lang="en-US" altLang="ko-K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딥파이프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Demister</a:t>
            </a: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Weir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등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2471723" y="2727588"/>
            <a:ext cx="545070" cy="1070920"/>
            <a:chOff x="3163330" y="2537253"/>
            <a:chExt cx="545070" cy="1070920"/>
          </a:xfrm>
        </p:grpSpPr>
        <p:sp>
          <p:nvSpPr>
            <p:cNvPr id="6" name="타원 5"/>
            <p:cNvSpPr/>
            <p:nvPr/>
          </p:nvSpPr>
          <p:spPr bwMode="auto">
            <a:xfrm>
              <a:off x="3163330" y="2537253"/>
              <a:ext cx="544889" cy="19770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  <p:sp>
          <p:nvSpPr>
            <p:cNvPr id="15" name="타원 14"/>
            <p:cNvSpPr/>
            <p:nvPr/>
          </p:nvSpPr>
          <p:spPr bwMode="auto">
            <a:xfrm>
              <a:off x="3163511" y="3410464"/>
              <a:ext cx="544889" cy="19770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  <p:sp>
          <p:nvSpPr>
            <p:cNvPr id="5" name="직사각형 4"/>
            <p:cNvSpPr/>
            <p:nvPr/>
          </p:nvSpPr>
          <p:spPr bwMode="auto">
            <a:xfrm>
              <a:off x="3163330" y="2652555"/>
              <a:ext cx="544889" cy="8402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3025402" y="3099184"/>
            <a:ext cx="566666" cy="238898"/>
            <a:chOff x="3016793" y="2727588"/>
            <a:chExt cx="566666" cy="238898"/>
          </a:xfrm>
        </p:grpSpPr>
        <p:cxnSp>
          <p:nvCxnSpPr>
            <p:cNvPr id="17" name="직선 연결선 16"/>
            <p:cNvCxnSpPr/>
            <p:nvPr/>
          </p:nvCxnSpPr>
          <p:spPr bwMode="auto">
            <a:xfrm>
              <a:off x="3016793" y="2850264"/>
              <a:ext cx="311293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직선 연결선 18"/>
            <p:cNvCxnSpPr/>
            <p:nvPr/>
          </p:nvCxnSpPr>
          <p:spPr bwMode="auto">
            <a:xfrm>
              <a:off x="3188043" y="2759619"/>
              <a:ext cx="0" cy="18952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타원 19"/>
            <p:cNvSpPr/>
            <p:nvPr/>
          </p:nvSpPr>
          <p:spPr bwMode="auto">
            <a:xfrm>
              <a:off x="3344561" y="2727588"/>
              <a:ext cx="238898" cy="23889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 rot="16200000">
            <a:off x="2283696" y="2374339"/>
            <a:ext cx="566666" cy="238898"/>
            <a:chOff x="3016793" y="2727588"/>
            <a:chExt cx="566666" cy="238898"/>
          </a:xfrm>
        </p:grpSpPr>
        <p:cxnSp>
          <p:nvCxnSpPr>
            <p:cNvPr id="23" name="직선 연결선 22"/>
            <p:cNvCxnSpPr/>
            <p:nvPr/>
          </p:nvCxnSpPr>
          <p:spPr bwMode="auto">
            <a:xfrm>
              <a:off x="3016793" y="2850264"/>
              <a:ext cx="311293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직선 연결선 23"/>
            <p:cNvCxnSpPr/>
            <p:nvPr/>
          </p:nvCxnSpPr>
          <p:spPr bwMode="auto">
            <a:xfrm>
              <a:off x="3188043" y="2759619"/>
              <a:ext cx="0" cy="18952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타원 24"/>
            <p:cNvSpPr/>
            <p:nvPr/>
          </p:nvSpPr>
          <p:spPr bwMode="auto">
            <a:xfrm>
              <a:off x="3344561" y="2727588"/>
              <a:ext cx="238898" cy="23889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 rot="16200000">
            <a:off x="2258638" y="2696224"/>
            <a:ext cx="1277413" cy="238898"/>
            <a:chOff x="2306046" y="2727588"/>
            <a:chExt cx="1277413" cy="238898"/>
          </a:xfrm>
        </p:grpSpPr>
        <p:cxnSp>
          <p:nvCxnSpPr>
            <p:cNvPr id="27" name="직선 연결선 26"/>
            <p:cNvCxnSpPr/>
            <p:nvPr/>
          </p:nvCxnSpPr>
          <p:spPr bwMode="auto">
            <a:xfrm rot="5400000" flipV="1">
              <a:off x="2817066" y="2339246"/>
              <a:ext cx="0" cy="1022039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직선 연결선 27"/>
            <p:cNvCxnSpPr/>
            <p:nvPr/>
          </p:nvCxnSpPr>
          <p:spPr bwMode="auto">
            <a:xfrm>
              <a:off x="3188043" y="2759619"/>
              <a:ext cx="0" cy="18952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타원 28"/>
            <p:cNvSpPr/>
            <p:nvPr/>
          </p:nvSpPr>
          <p:spPr bwMode="auto">
            <a:xfrm>
              <a:off x="3344561" y="2727588"/>
              <a:ext cx="238898" cy="23889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</p:grpSp>
      <p:sp>
        <p:nvSpPr>
          <p:cNvPr id="31" name="직사각형 30"/>
          <p:cNvSpPr/>
          <p:nvPr/>
        </p:nvSpPr>
        <p:spPr bwMode="auto">
          <a:xfrm>
            <a:off x="2479611" y="2957384"/>
            <a:ext cx="537001" cy="84135"/>
          </a:xfrm>
          <a:prstGeom prst="rect">
            <a:avLst/>
          </a:prstGeom>
          <a:pattFill prst="openDmnd">
            <a:fgClr>
              <a:srgbClr val="92D050"/>
            </a:fgClr>
            <a:bgClr>
              <a:schemeClr val="bg1"/>
            </a:bgClr>
          </a:patt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grpSp>
        <p:nvGrpSpPr>
          <p:cNvPr id="32" name="그룹 31"/>
          <p:cNvGrpSpPr/>
          <p:nvPr/>
        </p:nvGrpSpPr>
        <p:grpSpPr>
          <a:xfrm rot="10800000">
            <a:off x="1896820" y="3294476"/>
            <a:ext cx="566666" cy="238898"/>
            <a:chOff x="3016793" y="2727588"/>
            <a:chExt cx="566666" cy="238898"/>
          </a:xfrm>
        </p:grpSpPr>
        <p:cxnSp>
          <p:nvCxnSpPr>
            <p:cNvPr id="33" name="직선 연결선 32"/>
            <p:cNvCxnSpPr/>
            <p:nvPr/>
          </p:nvCxnSpPr>
          <p:spPr bwMode="auto">
            <a:xfrm>
              <a:off x="3016793" y="2850264"/>
              <a:ext cx="311293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직선 연결선 33"/>
            <p:cNvCxnSpPr/>
            <p:nvPr/>
          </p:nvCxnSpPr>
          <p:spPr bwMode="auto">
            <a:xfrm>
              <a:off x="3188043" y="2759619"/>
              <a:ext cx="0" cy="18952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타원 34"/>
            <p:cNvSpPr/>
            <p:nvPr/>
          </p:nvSpPr>
          <p:spPr bwMode="auto">
            <a:xfrm>
              <a:off x="3344561" y="2727588"/>
              <a:ext cx="238898" cy="23889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</p:grpSp>
      <p:cxnSp>
        <p:nvCxnSpPr>
          <p:cNvPr id="37" name="직선 연결선 36"/>
          <p:cNvCxnSpPr/>
          <p:nvPr/>
        </p:nvCxnSpPr>
        <p:spPr bwMode="auto">
          <a:xfrm>
            <a:off x="2462933" y="3320742"/>
            <a:ext cx="193106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직선 연결선 38"/>
          <p:cNvCxnSpPr/>
          <p:nvPr/>
        </p:nvCxnSpPr>
        <p:spPr bwMode="auto">
          <a:xfrm>
            <a:off x="2656039" y="3320742"/>
            <a:ext cx="0" cy="180602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0" name="그룹 39"/>
          <p:cNvGrpSpPr/>
          <p:nvPr/>
        </p:nvGrpSpPr>
        <p:grpSpPr>
          <a:xfrm rot="5400000">
            <a:off x="2372706" y="3955049"/>
            <a:ext cx="566666" cy="238898"/>
            <a:chOff x="3016793" y="2727588"/>
            <a:chExt cx="566666" cy="238898"/>
          </a:xfrm>
        </p:grpSpPr>
        <p:cxnSp>
          <p:nvCxnSpPr>
            <p:cNvPr id="41" name="직선 연결선 40"/>
            <p:cNvCxnSpPr/>
            <p:nvPr/>
          </p:nvCxnSpPr>
          <p:spPr bwMode="auto">
            <a:xfrm>
              <a:off x="3016793" y="2850264"/>
              <a:ext cx="311293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직선 연결선 41"/>
            <p:cNvCxnSpPr/>
            <p:nvPr/>
          </p:nvCxnSpPr>
          <p:spPr bwMode="auto">
            <a:xfrm>
              <a:off x="3188043" y="2759619"/>
              <a:ext cx="0" cy="18952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타원 42"/>
            <p:cNvSpPr/>
            <p:nvPr/>
          </p:nvSpPr>
          <p:spPr bwMode="auto">
            <a:xfrm>
              <a:off x="3344561" y="2727588"/>
              <a:ext cx="238898" cy="23889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</p:grpSp>
      <p:sp>
        <p:nvSpPr>
          <p:cNvPr id="44" name="원호 43"/>
          <p:cNvSpPr/>
          <p:nvPr/>
        </p:nvSpPr>
        <p:spPr bwMode="auto">
          <a:xfrm rot="10800000">
            <a:off x="2863842" y="3609584"/>
            <a:ext cx="355049" cy="355049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5" name="그룹 44"/>
          <p:cNvGrpSpPr/>
          <p:nvPr/>
        </p:nvGrpSpPr>
        <p:grpSpPr>
          <a:xfrm>
            <a:off x="3041366" y="3836515"/>
            <a:ext cx="566666" cy="238898"/>
            <a:chOff x="3016793" y="2727588"/>
            <a:chExt cx="566666" cy="238898"/>
          </a:xfrm>
        </p:grpSpPr>
        <p:cxnSp>
          <p:nvCxnSpPr>
            <p:cNvPr id="46" name="직선 연결선 45"/>
            <p:cNvCxnSpPr/>
            <p:nvPr/>
          </p:nvCxnSpPr>
          <p:spPr bwMode="auto">
            <a:xfrm>
              <a:off x="3016793" y="2850264"/>
              <a:ext cx="311293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직선 연결선 46"/>
            <p:cNvCxnSpPr/>
            <p:nvPr/>
          </p:nvCxnSpPr>
          <p:spPr bwMode="auto">
            <a:xfrm>
              <a:off x="3188043" y="2759619"/>
              <a:ext cx="0" cy="18952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타원 47"/>
            <p:cNvSpPr/>
            <p:nvPr/>
          </p:nvSpPr>
          <p:spPr bwMode="auto">
            <a:xfrm>
              <a:off x="3344561" y="2727588"/>
              <a:ext cx="238898" cy="23889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</p:grpSp>
      <p:sp>
        <p:nvSpPr>
          <p:cNvPr id="50" name="직사각형 49"/>
          <p:cNvSpPr/>
          <p:nvPr/>
        </p:nvSpPr>
        <p:spPr bwMode="auto">
          <a:xfrm>
            <a:off x="4030593" y="4017125"/>
            <a:ext cx="1834748" cy="5795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텍스트 박스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지시선 등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52" name="직선 연결선 51"/>
          <p:cNvCxnSpPr/>
          <p:nvPr/>
        </p:nvCxnSpPr>
        <p:spPr bwMode="auto">
          <a:xfrm flipH="1">
            <a:off x="1655805" y="2842890"/>
            <a:ext cx="791775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직선 연결선 52"/>
          <p:cNvCxnSpPr/>
          <p:nvPr/>
        </p:nvCxnSpPr>
        <p:spPr bwMode="auto">
          <a:xfrm flipH="1">
            <a:off x="1655805" y="3683150"/>
            <a:ext cx="791775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직선 화살표 연결선 54"/>
          <p:cNvCxnSpPr/>
          <p:nvPr/>
        </p:nvCxnSpPr>
        <p:spPr bwMode="auto">
          <a:xfrm>
            <a:off x="1787611" y="2849632"/>
            <a:ext cx="0" cy="84026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90430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2.1. PFD – P&amp;ID mapping (Process Line)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41" y="1367248"/>
            <a:ext cx="4435063" cy="209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35" y="1468918"/>
            <a:ext cx="2144366" cy="129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425826" y="3593266"/>
            <a:ext cx="4562726" cy="107721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&lt;PFD&gt;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PAP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의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작화로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완성 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기기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tag no /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연결정보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순서정보 있음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Stream no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자동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assign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기능 있음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304821" y="3596044"/>
            <a:ext cx="4562726" cy="107721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&lt;P&amp;ID&gt;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SPPID drafting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으로 완성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SPPID auto breaker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구동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PSN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구동으로 연결정보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순서정보 추출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8" name="직선 연결선 7"/>
          <p:cNvCxnSpPr/>
          <p:nvPr/>
        </p:nvCxnSpPr>
        <p:spPr bwMode="auto">
          <a:xfrm>
            <a:off x="268448" y="4957894"/>
            <a:ext cx="9378934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직사각형 8"/>
          <p:cNvSpPr/>
          <p:nvPr/>
        </p:nvSpPr>
        <p:spPr>
          <a:xfrm>
            <a:off x="1602298" y="5044561"/>
            <a:ext cx="7063530" cy="10772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Tag no /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순서 정보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아이템 타입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/ Tee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위치 기반하여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Line DB related stream no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에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stream no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자동완성</a:t>
            </a:r>
            <a:endParaRPr lang="en-US" altLang="ko-KR" sz="1600" spc="-3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그 후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Update Line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기능 가능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(HMB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의 물성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조건 연계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0850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29263" y="1138391"/>
            <a:ext cx="9665525" cy="501675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&lt;PAP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작화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정보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Components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및 </a:t>
            </a:r>
            <a:r>
              <a:rPr lang="en-US" altLang="ko-KR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Point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테이블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&gt;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출발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도착지는 모두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Pressurized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아이템의 범위임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(column vessel tank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순의 우선순위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출발점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~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도착지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topology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구성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PAP_topology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로 배열 명명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이 중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tee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가 없는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topology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를 우선순위로 하며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다른 테이블들과의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참조값은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spc="-30" dirty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Name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임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(tag no)</a:t>
            </a:r>
          </a:p>
          <a:p>
            <a:pPr marL="87312" lvl="0" algn="l"/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&lt;PSN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정보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600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psn_SPPIDPipeSystemNetwork</a:t>
            </a:r>
            <a:r>
              <a:rPr lang="en-US" altLang="ko-KR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테이블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&gt;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z="1600" spc="-30" dirty="0" err="1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From_Data</a:t>
            </a:r>
            <a:r>
              <a:rPr lang="en-US" altLang="ko-KR" sz="1600" spc="-30" dirty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및 </a:t>
            </a:r>
            <a:r>
              <a:rPr lang="en-US" altLang="ko-KR" sz="1600" spc="-30" dirty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To_                                                      \m                                                    Data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항목에서 이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참조값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1600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Components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en-US" altLang="ko-KR" sz="1600" spc="-30" dirty="0" err="1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Name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과 동일한 출발지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목적지를 정렬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z="1600" spc="-30" dirty="0" err="1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TopologySet_OID_Key</a:t>
            </a:r>
            <a:r>
              <a:rPr lang="en-US" altLang="ko-KR" sz="1600" spc="-30" dirty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항목에서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개 이상의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Line no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가 얻어짐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또한 여러 개의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PSN set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이 얻어짐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OID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별로 여러 개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set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저장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 PSN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정보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600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psn_SPPIDPathItem</a:t>
            </a:r>
            <a:r>
              <a:rPr lang="en-US" altLang="ko-KR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테이블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&gt;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이 테이블의 </a:t>
            </a:r>
            <a:r>
              <a:rPr lang="en-US" altLang="ko-KR" sz="1600" spc="-30" dirty="0" err="1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TopologySet_OID</a:t>
            </a:r>
            <a:r>
              <a:rPr lang="en-US" altLang="ko-KR" sz="1600" spc="-30" dirty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항목에서 </a:t>
            </a:r>
            <a:r>
              <a:rPr lang="en-US" altLang="ko-KR" sz="1600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psn_SPPIDPipeSystemNetwork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en-US" altLang="ko-KR" sz="1600" spc="-30" dirty="0" err="1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TopologySet_OID_Key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와 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 동일한 항목 선택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z="1600" spc="-30" dirty="0" err="1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SequenceData_OID</a:t>
            </a:r>
            <a:r>
              <a:rPr lang="en-US" altLang="ko-KR" sz="1600" spc="-30" dirty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항목에서 가장 오른쪽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언더바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다음 번호 오름차순 정렬 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상기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여러개의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Line No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순서대로 정렬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최종적으로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PSN set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별로 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Piperun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만 선별이 가능함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2.2. Logic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147535" y="442853"/>
            <a:ext cx="3355341" cy="33855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ko-KR" altLang="en-US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테이블이름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600" spc="-30" dirty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속성이름</a:t>
            </a:r>
            <a:endParaRPr lang="en-US" altLang="ko-KR" sz="1600" spc="-30" dirty="0">
              <a:solidFill>
                <a:srgbClr val="92D05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883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29263" y="1173833"/>
            <a:ext cx="9665525" cy="3785652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&lt;Mapping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및 데이터 갱신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&gt;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앞 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PAP_topology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배열내의 중간 아이템이 출현하기 전까지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en-US" altLang="ko-KR" sz="1600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Components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en-US" altLang="ko-KR" sz="1600" spc="-30" dirty="0" err="1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HMB_condition_StreamNumber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  <a:sym typeface="Wingdings" panose="05000000000000000000" pitchFamily="2" charset="2"/>
              </a:rPr>
              <a:t> </a:t>
            </a:r>
            <a:r>
              <a:rPr lang="en-US" altLang="ko-KR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Line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en-US" altLang="ko-KR" sz="1600" spc="-30" dirty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RelatedStreamNo1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에 씀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중간 아이템 판단근거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= Tag no / Measured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값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아이템 타입 순서대로 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PAP_topology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와 </a:t>
            </a:r>
            <a:r>
              <a:rPr lang="en-US" altLang="ko-KR" sz="1600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psn_PathItem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en-US" altLang="ko-KR" sz="1600" spc="-30" dirty="0" err="1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Type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과의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일치여부를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판변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종결점은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PAP_topology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에서 마지막 아이템이 나오기 전까지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위 여러 개의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PSN set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이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있는경우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반복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이때 이미 </a:t>
            </a:r>
            <a:r>
              <a:rPr lang="en-US" altLang="ko-KR" sz="1600" spc="-30" dirty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RelatedStreamNo1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값이 있으면 데이터 갱신 제외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반복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&gt; 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PAP_topology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대상으로 모두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매핑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데이터 갱신 완료되면 종료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&lt;Tee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처리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&gt;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상기 반복이 완료된 이후에는 출발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도착점 중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개가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tee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인 아이템만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남게됨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Tee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가 시작점인 경우 흐름의 역방향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/ Tee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가 도착점인 경우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정방향으로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PAP_topology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를 구성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이후 과정은 동일 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2.2. Logic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147535" y="442853"/>
            <a:ext cx="3355341" cy="33855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ko-KR" altLang="en-US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테이블이름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600" spc="-30" dirty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속성이름</a:t>
            </a:r>
            <a:endParaRPr lang="en-US" altLang="ko-KR" sz="1600" spc="-30" dirty="0">
              <a:solidFill>
                <a:srgbClr val="92D05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1327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3. Import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29263" y="1173833"/>
            <a:ext cx="9665525" cy="2062103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&lt;Import PSN&gt;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첨부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PSN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엑셀파일을 그대로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import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함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. DB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구조 동일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&lt;Import BEDD&gt;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현재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BEDD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구조 그대로 데이터만 입력하는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UI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구성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&lt;Site Condition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입력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&gt;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현재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Configuration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테이블에 아래 항목 추가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&amp; Configuration UI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에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Value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값을 입력 받는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UI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추가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894960"/>
              </p:ext>
            </p:extLst>
          </p:nvPr>
        </p:nvGraphicFramePr>
        <p:xfrm>
          <a:off x="5591432" y="144978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name="워크시트" showAsIcon="1" r:id="rId3" imgW="914400" imgH="771480" progId="Excel.Sheet.12">
                  <p:embed/>
                </p:oleObj>
              </mc:Choice>
              <mc:Fallback>
                <p:oleObj name="워크시트" showAsIcon="1" r:id="rId3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91432" y="144978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13871"/>
              </p:ext>
            </p:extLst>
          </p:nvPr>
        </p:nvGraphicFramePr>
        <p:xfrm>
          <a:off x="6516916" y="144978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name="워크시트" showAsIcon="1" r:id="rId5" imgW="914400" imgH="771480" progId="Excel.Sheet.12">
                  <p:embed/>
                </p:oleObj>
              </mc:Choice>
              <mc:Fallback>
                <p:oleObj name="워크시트" showAsIcon="1" r:id="rId5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16916" y="144978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043132"/>
              </p:ext>
            </p:extLst>
          </p:nvPr>
        </p:nvGraphicFramePr>
        <p:xfrm>
          <a:off x="350880" y="3236698"/>
          <a:ext cx="5572125" cy="23470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4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9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1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19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56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49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07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Section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Key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Value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Action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From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To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DataSource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Check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Site Condition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UnitsOfMeasurement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Site Condition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BaromaticPressure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Site Condition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DryBulbTemperature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Site Condition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WetBulbTemperature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Site Condition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AmbientMinTemperature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Site Condition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AmbientMaxTemperature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Site Condition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RelativeHumidity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Site Condition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HumidityMax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Site Condition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HumidityMin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Site Condition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NoiseLevel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Site Condition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SolarRadiationforFlareDesign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Site Condition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TrimTemperature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Site Condition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EquipmentDesignTemperature_Solar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</a:rPr>
                        <a:t>　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676" marR="4676" marT="4676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8868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3. Import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29263" y="1173833"/>
            <a:ext cx="9665525" cy="584775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&lt;Import 3D Model (Fitting)&gt;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첨부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엑셀 파일 중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import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함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ExportDB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시트만 적용이며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, DB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구조 고안 필요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단순 행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열 전환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?)</a:t>
            </a:r>
          </a:p>
        </p:txBody>
      </p:sp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421716"/>
              </p:ext>
            </p:extLst>
          </p:nvPr>
        </p:nvGraphicFramePr>
        <p:xfrm>
          <a:off x="601663" y="1887538"/>
          <a:ext cx="447675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Macro-Enabled Worksheet" showAsIcon="1" r:id="rId3" imgW="448200" imgH="907200" progId="Excel.SheetMacroEnabled.12">
                  <p:embed/>
                </p:oleObj>
              </mc:Choice>
              <mc:Fallback>
                <p:oleObj name="Macro-Enabled Worksheet" showAsIcon="1" r:id="rId3" imgW="448200" imgH="907200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1663" y="1887538"/>
                        <a:ext cx="447675" cy="906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직선 화살표 연결선 8"/>
          <p:cNvCxnSpPr/>
          <p:nvPr/>
        </p:nvCxnSpPr>
        <p:spPr bwMode="auto">
          <a:xfrm>
            <a:off x="1507524" y="2207741"/>
            <a:ext cx="2141838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직사각형 9"/>
          <p:cNvSpPr/>
          <p:nvPr/>
        </p:nvSpPr>
        <p:spPr>
          <a:xfrm>
            <a:off x="3649361" y="2038464"/>
            <a:ext cx="6054811" cy="33855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라인별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아이템별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값 저장 필요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,,,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DB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구조 구상 필요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55790" y="2738079"/>
            <a:ext cx="3575952" cy="584775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&lt;Import 3D Model (Elevation)&gt;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첨부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엑셀 파일 중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import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함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. 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202022" y="4476263"/>
            <a:ext cx="9665525" cy="584775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&lt;HYTOS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Converter&gt;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PAP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에 포함된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HYTOS converter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파일을 아래 파일이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excel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로 실행되게 반영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13" name="개체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7172138"/>
              </p:ext>
            </p:extLst>
          </p:nvPr>
        </p:nvGraphicFramePr>
        <p:xfrm>
          <a:off x="368643" y="528147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name="매크로 사용 워크시트" showAsIcon="1" r:id="rId5" imgW="914400" imgH="771480" progId="Excel.SheetMacroEnabled.12">
                  <p:embed/>
                </p:oleObj>
              </mc:Choice>
              <mc:Fallback>
                <p:oleObj name="매크로 사용 워크시트" showAsIcon="1" r:id="rId5" imgW="914400" imgH="771480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8643" y="528147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2132591"/>
              </p:ext>
            </p:extLst>
          </p:nvPr>
        </p:nvGraphicFramePr>
        <p:xfrm>
          <a:off x="741363" y="3476625"/>
          <a:ext cx="447675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8" name="Macro-Enabled Worksheet" showAsIcon="1" r:id="rId7" imgW="448200" imgH="907200" progId="Excel.SheetMacroEnabled.12">
                  <p:embed/>
                </p:oleObj>
              </mc:Choice>
              <mc:Fallback>
                <p:oleObj name="Macro-Enabled Worksheet" showAsIcon="1" r:id="rId7" imgW="448200" imgH="907200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1363" y="3476625"/>
                        <a:ext cx="447675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직선 화살표 연결선 13"/>
          <p:cNvCxnSpPr/>
          <p:nvPr/>
        </p:nvCxnSpPr>
        <p:spPr bwMode="auto">
          <a:xfrm>
            <a:off x="1606379" y="3772930"/>
            <a:ext cx="1087394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0093"/>
              </p:ext>
            </p:extLst>
          </p:nvPr>
        </p:nvGraphicFramePr>
        <p:xfrm>
          <a:off x="2992395" y="3450007"/>
          <a:ext cx="660400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2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51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Item</a:t>
                      </a:r>
                    </a:p>
                    <a:p>
                      <a:pPr latinLnBrk="1"/>
                      <a:r>
                        <a:rPr lang="en-US" altLang="ko-KR" sz="1000" b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Name</a:t>
                      </a:r>
                      <a:endParaRPr lang="ko-KR" altLang="en-US" sz="10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SmartPlant</a:t>
                      </a:r>
                      <a:r>
                        <a:rPr lang="en-US" altLang="ko-KR" sz="1000" b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 3D</a:t>
                      </a:r>
                    </a:p>
                    <a:p>
                      <a:pPr latinLnBrk="1"/>
                      <a:r>
                        <a:rPr lang="en-US" altLang="ko-KR" sz="1000" b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Name</a:t>
                      </a:r>
                      <a:endParaRPr lang="ko-KR" altLang="en-US" sz="10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SmartPlant</a:t>
                      </a:r>
                      <a:r>
                        <a:rPr lang="en-US" altLang="ko-KR" sz="1000" b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 3D</a:t>
                      </a:r>
                    </a:p>
                    <a:p>
                      <a:pPr latinLnBrk="1"/>
                      <a:r>
                        <a:rPr lang="en-US" altLang="ko-KR" sz="1000" b="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Location_E</a:t>
                      </a:r>
                      <a:endParaRPr lang="ko-KR" altLang="en-US" sz="10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SmartPlant</a:t>
                      </a:r>
                      <a:r>
                        <a:rPr lang="en-US" altLang="ko-KR" sz="1000" b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 3D</a:t>
                      </a:r>
                    </a:p>
                    <a:p>
                      <a:pPr latinLnBrk="1"/>
                      <a:r>
                        <a:rPr lang="en-US" altLang="ko-KR" sz="1000" b="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Location_N</a:t>
                      </a:r>
                      <a:endParaRPr lang="ko-KR" altLang="en-US" sz="10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SmartPlant</a:t>
                      </a:r>
                      <a:r>
                        <a:rPr lang="en-US" altLang="ko-KR" sz="1000" b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 3D</a:t>
                      </a:r>
                    </a:p>
                    <a:p>
                      <a:pPr latinLnBrk="1"/>
                      <a:r>
                        <a:rPr lang="en-US" altLang="ko-KR" sz="1000" b="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Location_EL</a:t>
                      </a:r>
                      <a:endParaRPr lang="ko-KR" altLang="en-US" sz="10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3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그대로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그대로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“E”</a:t>
                      </a:r>
                      <a:r>
                        <a:rPr lang="en-US" altLang="ko-KR" sz="1000" b="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 </a:t>
                      </a:r>
                      <a:r>
                        <a:rPr lang="ko-KR" altLang="en-US" sz="1000" b="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항목만 </a:t>
                      </a:r>
                      <a:endParaRPr lang="en-US" altLang="ko-KR" sz="1000" b="0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 Unicode MS" panose="020B0604020202020204" pitchFamily="50" charset="-127"/>
                      </a:endParaRPr>
                    </a:p>
                    <a:p>
                      <a:pPr latinLnBrk="1"/>
                      <a:r>
                        <a:rPr lang="ko-KR" altLang="en-US" sz="1000" b="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공백과 뒤에 </a:t>
                      </a:r>
                      <a:r>
                        <a:rPr lang="ko-KR" altLang="en-US" sz="1000" b="0" baseline="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단위없이</a:t>
                      </a:r>
                      <a:r>
                        <a:rPr lang="ko-KR" altLang="en-US" sz="1000" b="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 숫자만</a:t>
                      </a:r>
                      <a:endParaRPr lang="ko-KR" altLang="en-US" sz="10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“N”</a:t>
                      </a:r>
                      <a:r>
                        <a:rPr lang="en-US" altLang="ko-KR" sz="1000" b="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 </a:t>
                      </a:r>
                      <a:r>
                        <a:rPr lang="ko-KR" altLang="en-US" sz="1000" b="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항목만 </a:t>
                      </a:r>
                      <a:endParaRPr lang="en-US" altLang="ko-KR" sz="1000" b="0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 Unicode MS" panose="020B0604020202020204" pitchFamily="50" charset="-127"/>
                      </a:endParaRPr>
                    </a:p>
                    <a:p>
                      <a:pPr latinLnBrk="1"/>
                      <a:r>
                        <a:rPr lang="ko-KR" altLang="en-US" sz="1000" b="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공백과 뒤에 </a:t>
                      </a:r>
                      <a:r>
                        <a:rPr lang="ko-KR" altLang="en-US" sz="1000" b="0" baseline="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단위없이</a:t>
                      </a:r>
                      <a:r>
                        <a:rPr lang="ko-KR" altLang="en-US" sz="1000" b="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 숫자만</a:t>
                      </a:r>
                      <a:endParaRPr lang="ko-KR" altLang="en-US" sz="10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 Unicode MS" panose="020B0604020202020204" pitchFamily="50" charset="-127"/>
                      </a:endParaRPr>
                    </a:p>
                    <a:p>
                      <a:pPr latinLnBrk="1"/>
                      <a:endParaRPr lang="ko-KR" altLang="en-US" sz="10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“EL”</a:t>
                      </a:r>
                      <a:r>
                        <a:rPr lang="en-US" altLang="ko-KR" sz="1000" b="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 </a:t>
                      </a:r>
                      <a:r>
                        <a:rPr lang="ko-KR" altLang="en-US" sz="1000" b="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항목만 </a:t>
                      </a:r>
                      <a:endParaRPr lang="en-US" altLang="ko-KR" sz="1000" b="0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 Unicode MS" panose="020B0604020202020204" pitchFamily="50" charset="-127"/>
                      </a:endParaRPr>
                    </a:p>
                    <a:p>
                      <a:pPr latinLnBrk="1"/>
                      <a:r>
                        <a:rPr lang="ko-KR" altLang="en-US" sz="1000" b="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공백과 뒤에 </a:t>
                      </a:r>
                      <a:r>
                        <a:rPr lang="ko-KR" altLang="en-US" sz="1000" b="0" baseline="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단위없이</a:t>
                      </a:r>
                      <a:r>
                        <a:rPr lang="ko-KR" altLang="en-US" sz="1000" b="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 Unicode MS" panose="020B0604020202020204" pitchFamily="50" charset="-127"/>
                        </a:rPr>
                        <a:t> 숫자만</a:t>
                      </a:r>
                      <a:endParaRPr lang="ko-KR" altLang="en-US" sz="10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직사각형 18"/>
          <p:cNvSpPr/>
          <p:nvPr/>
        </p:nvSpPr>
        <p:spPr>
          <a:xfrm>
            <a:off x="3182287" y="3102904"/>
            <a:ext cx="1809843" cy="33855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 DB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구조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835267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 Stream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데이터 연동기능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63239" y="1092875"/>
            <a:ext cx="6155181" cy="584775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PAP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작화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상에서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Update EQ data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가칭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를 누르면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eq_nozzle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테이블에 특정 심볼들 대상으로 데이터를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write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함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1746422" y="2907957"/>
            <a:ext cx="980302" cy="15651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특정 심볼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Drum</a:t>
            </a: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ko-KR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Tank</a:t>
            </a: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Filter</a:t>
            </a: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7" name="직선 화살표 연결선 6"/>
          <p:cNvCxnSpPr/>
          <p:nvPr/>
        </p:nvCxnSpPr>
        <p:spPr bwMode="auto">
          <a:xfrm>
            <a:off x="444843" y="3179805"/>
            <a:ext cx="1301579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직선 화살표 연결선 7"/>
          <p:cNvCxnSpPr/>
          <p:nvPr/>
        </p:nvCxnSpPr>
        <p:spPr bwMode="auto">
          <a:xfrm>
            <a:off x="444843" y="3418703"/>
            <a:ext cx="1301579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직선 화살표 연결선 8"/>
          <p:cNvCxnSpPr/>
          <p:nvPr/>
        </p:nvCxnSpPr>
        <p:spPr bwMode="auto">
          <a:xfrm>
            <a:off x="444842" y="3945924"/>
            <a:ext cx="1301579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직선 화살표 연결선 9"/>
          <p:cNvCxnSpPr/>
          <p:nvPr/>
        </p:nvCxnSpPr>
        <p:spPr bwMode="auto">
          <a:xfrm>
            <a:off x="2726724" y="3113903"/>
            <a:ext cx="1301579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직선 화살표 연결선 10"/>
          <p:cNvCxnSpPr/>
          <p:nvPr/>
        </p:nvCxnSpPr>
        <p:spPr bwMode="auto">
          <a:xfrm>
            <a:off x="2726724" y="3435179"/>
            <a:ext cx="1301579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직선 화살표 연결선 11"/>
          <p:cNvCxnSpPr/>
          <p:nvPr/>
        </p:nvCxnSpPr>
        <p:spPr bwMode="auto">
          <a:xfrm>
            <a:off x="2726723" y="4316627"/>
            <a:ext cx="1301579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직선 화살표 연결선 12"/>
          <p:cNvCxnSpPr/>
          <p:nvPr/>
        </p:nvCxnSpPr>
        <p:spPr bwMode="auto">
          <a:xfrm>
            <a:off x="2236573" y="4481384"/>
            <a:ext cx="0" cy="774357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직선 화살표 연결선 14"/>
          <p:cNvCxnSpPr/>
          <p:nvPr/>
        </p:nvCxnSpPr>
        <p:spPr bwMode="auto">
          <a:xfrm flipV="1">
            <a:off x="2236573" y="2273643"/>
            <a:ext cx="0" cy="642551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18" name="개체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882236"/>
              </p:ext>
            </p:extLst>
          </p:nvPr>
        </p:nvGraphicFramePr>
        <p:xfrm>
          <a:off x="5618163" y="3348038"/>
          <a:ext cx="447675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Worksheet" showAsIcon="1" r:id="rId3" imgW="448200" imgH="907200" progId="Excel.Sheet.12">
                  <p:embed/>
                </p:oleObj>
              </mc:Choice>
              <mc:Fallback>
                <p:oleObj name="Worksheet" showAsIcon="1" r:id="rId3" imgW="448200" imgH="907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18163" y="3348038"/>
                        <a:ext cx="447675" cy="906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타원 18"/>
          <p:cNvSpPr/>
          <p:nvPr/>
        </p:nvSpPr>
        <p:spPr bwMode="auto">
          <a:xfrm>
            <a:off x="1532238" y="3039762"/>
            <a:ext cx="329513" cy="2553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sp>
        <p:nvSpPr>
          <p:cNvPr id="20" name="타원 19"/>
          <p:cNvSpPr/>
          <p:nvPr/>
        </p:nvSpPr>
        <p:spPr bwMode="auto">
          <a:xfrm>
            <a:off x="1524001" y="3286897"/>
            <a:ext cx="329513" cy="2553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1524001" y="3814120"/>
            <a:ext cx="329513" cy="2553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sp>
        <p:nvSpPr>
          <p:cNvPr id="22" name="타원 21"/>
          <p:cNvSpPr/>
          <p:nvPr/>
        </p:nvSpPr>
        <p:spPr bwMode="auto">
          <a:xfrm>
            <a:off x="2071816" y="4349579"/>
            <a:ext cx="329513" cy="2553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sp>
        <p:nvSpPr>
          <p:cNvPr id="23" name="타원 22"/>
          <p:cNvSpPr/>
          <p:nvPr/>
        </p:nvSpPr>
        <p:spPr bwMode="auto">
          <a:xfrm>
            <a:off x="2559908" y="4188940"/>
            <a:ext cx="329513" cy="2553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sp>
        <p:nvSpPr>
          <p:cNvPr id="24" name="타원 23"/>
          <p:cNvSpPr/>
          <p:nvPr/>
        </p:nvSpPr>
        <p:spPr bwMode="auto">
          <a:xfrm>
            <a:off x="2616542" y="3319850"/>
            <a:ext cx="329513" cy="2553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sp>
        <p:nvSpPr>
          <p:cNvPr id="25" name="타원 24"/>
          <p:cNvSpPr/>
          <p:nvPr/>
        </p:nvSpPr>
        <p:spPr bwMode="auto">
          <a:xfrm>
            <a:off x="2611395" y="2968304"/>
            <a:ext cx="329513" cy="2553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sp>
        <p:nvSpPr>
          <p:cNvPr id="26" name="타원 25"/>
          <p:cNvSpPr/>
          <p:nvPr/>
        </p:nvSpPr>
        <p:spPr bwMode="auto">
          <a:xfrm>
            <a:off x="2071815" y="2772032"/>
            <a:ext cx="329513" cy="2553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5550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90532" y="1440234"/>
            <a:ext cx="9123363" cy="3646837"/>
          </a:xfrm>
        </p:spPr>
        <p:txBody>
          <a:bodyPr/>
          <a:lstStyle/>
          <a:p>
            <a:pPr marL="0" indent="0"/>
            <a:r>
              <a:rPr lang="en-US" altLang="ko-KR" dirty="0"/>
              <a:t>0. Template.db </a:t>
            </a:r>
            <a:r>
              <a:rPr lang="ko-KR" altLang="en-US" dirty="0"/>
              <a:t>파일 반영 </a:t>
            </a:r>
            <a:endParaRPr lang="en-US" altLang="ko-KR" dirty="0"/>
          </a:p>
          <a:p>
            <a:pPr marL="514350" indent="-514350">
              <a:buAutoNum type="arabicPeriod"/>
            </a:pPr>
            <a:r>
              <a:rPr lang="en-US" altLang="ko-KR" dirty="0"/>
              <a:t>EQ DB </a:t>
            </a:r>
            <a:r>
              <a:rPr lang="ko-KR" altLang="en-US" dirty="0"/>
              <a:t>테이블</a:t>
            </a:r>
            <a:endParaRPr lang="en-US" altLang="ko-KR" dirty="0"/>
          </a:p>
          <a:p>
            <a:pPr marL="514350" indent="-514350">
              <a:buAutoNum type="arabicPeriod"/>
            </a:pPr>
            <a:r>
              <a:rPr lang="en-US" altLang="ko-KR" dirty="0"/>
              <a:t>PFD-SPPID </a:t>
            </a:r>
            <a:r>
              <a:rPr lang="ko-KR" altLang="en-US" dirty="0" err="1"/>
              <a:t>매핑</a:t>
            </a:r>
            <a:endParaRPr lang="en-US" altLang="ko-KR" dirty="0"/>
          </a:p>
          <a:p>
            <a:pPr marL="514350" indent="-514350">
              <a:buAutoNum type="arabicPeriod"/>
            </a:pPr>
            <a:r>
              <a:rPr lang="ko-KR" altLang="en-US" dirty="0"/>
              <a:t>기타 </a:t>
            </a:r>
            <a:r>
              <a:rPr lang="en-US" altLang="ko-KR" dirty="0"/>
              <a:t>attribute table </a:t>
            </a:r>
            <a:r>
              <a:rPr lang="ko-KR" altLang="en-US" dirty="0"/>
              <a:t>및 </a:t>
            </a:r>
            <a:r>
              <a:rPr lang="en-US" altLang="ko-KR" dirty="0"/>
              <a:t>Import </a:t>
            </a:r>
            <a:r>
              <a:rPr lang="ko-KR" altLang="en-US" dirty="0"/>
              <a:t>들</a:t>
            </a:r>
            <a:endParaRPr lang="en-US" altLang="ko-KR" dirty="0"/>
          </a:p>
          <a:p>
            <a:pPr marL="514350" indent="-514350">
              <a:buAutoNum type="arabicPeriod"/>
            </a:pPr>
            <a:r>
              <a:rPr lang="ko-KR" altLang="en-US" dirty="0"/>
              <a:t>기타 </a:t>
            </a:r>
            <a:r>
              <a:rPr lang="en-US" altLang="ko-KR" dirty="0"/>
              <a:t>Update </a:t>
            </a:r>
            <a:r>
              <a:rPr lang="ko-KR" altLang="en-US" dirty="0"/>
              <a:t>들</a:t>
            </a:r>
            <a:endParaRPr lang="en-US" altLang="ko-KR" dirty="0"/>
          </a:p>
        </p:txBody>
      </p:sp>
      <p:sp>
        <p:nvSpPr>
          <p:cNvPr id="3" name="직사각형 2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목차</a:t>
            </a:r>
          </a:p>
        </p:txBody>
      </p:sp>
    </p:spTree>
    <p:extLst>
      <p:ext uri="{BB962C8B-B14F-4D97-AF65-F5344CB8AC3E}">
        <p14:creationId xmlns:p14="http://schemas.microsoft.com/office/powerpoint/2010/main" val="3025919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0. Template.db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파일에 반영 사항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95163" y="970534"/>
            <a:ext cx="9443120" cy="1815882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373062" lvl="0" indent="-285750" algn="l">
              <a:buFontTx/>
              <a:buChar char="-"/>
            </a:pPr>
            <a:r>
              <a:rPr lang="en-US" altLang="ko-KR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HMB_composition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테이블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COMP70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까지 확장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–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완료</a:t>
            </a:r>
            <a:endParaRPr lang="en-US" altLang="ko-KR" sz="1600" spc="-3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373062" lvl="0" indent="-285750" algn="l">
              <a:buFontTx/>
              <a:buChar char="-"/>
            </a:pP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373062" lvl="0" indent="-285750" algn="l">
              <a:buFontTx/>
              <a:buChar char="-"/>
            </a:pP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Dictionary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테이블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행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1754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개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373062" lvl="0" indent="-285750" algn="l">
              <a:buFontTx/>
              <a:buChar char="-"/>
            </a:pP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Material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테이블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행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32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개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373062" lvl="0" indent="-285750" algn="l">
              <a:buFontTx/>
              <a:buChar char="-"/>
            </a:pPr>
            <a:r>
              <a:rPr lang="en-US" altLang="ko-KR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eq_dwg_note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테이블</a:t>
            </a: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373062" lvl="0" indent="-285750" algn="l">
              <a:buFontTx/>
              <a:buChar char="-"/>
            </a:pPr>
            <a:r>
              <a:rPr lang="en-US" altLang="ko-KR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psn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관련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개 테이블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뒤에 설명 있음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373062" lvl="0" indent="-285750" algn="l">
              <a:buFontTx/>
              <a:buChar char="-"/>
            </a:pP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3740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1.1. EQ DB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테이블 생성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95163" y="970534"/>
            <a:ext cx="9443120" cy="33855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[EQ]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테이블의 전체 구조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총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단 구성 연동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en-US" altLang="ko-KR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eq_common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이하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개는 동등한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level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17" y="1309088"/>
            <a:ext cx="5549355" cy="2924190"/>
          </a:xfrm>
          <a:prstGeom prst="rect">
            <a:avLst/>
          </a:prstGeom>
        </p:spPr>
      </p:pic>
      <p:graphicFrame>
        <p:nvGraphicFramePr>
          <p:cNvPr id="140" name="개체 1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343783"/>
              </p:ext>
            </p:extLst>
          </p:nvPr>
        </p:nvGraphicFramePr>
        <p:xfrm>
          <a:off x="524810" y="527056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워크시트" showAsIcon="1" r:id="rId4" imgW="914400" imgH="771480" progId="Excel.Sheet.12">
                  <p:embed/>
                </p:oleObj>
              </mc:Choice>
              <mc:Fallback>
                <p:oleObj name="워크시트" showAsIcon="1" r:id="rId4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4810" y="527056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" name="직사각형 140"/>
          <p:cNvSpPr/>
          <p:nvPr/>
        </p:nvSpPr>
        <p:spPr>
          <a:xfrm>
            <a:off x="295409" y="5908925"/>
            <a:ext cx="5664025" cy="584775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노란색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수정필요 및 신규 추가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title </a:t>
            </a:r>
          </a:p>
          <a:p>
            <a:pPr marL="87312" lvl="0" algn="l"/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녹색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eq_common_UID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라는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FK (delete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도 같이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sp>
        <p:nvSpPr>
          <p:cNvPr id="142" name="직사각형 141"/>
          <p:cNvSpPr/>
          <p:nvPr/>
        </p:nvSpPr>
        <p:spPr>
          <a:xfrm>
            <a:off x="175942" y="4725996"/>
            <a:ext cx="9443120" cy="33855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[EQ]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테이블의 상세 구조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59060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1.2. EQ Data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용 </a:t>
            </a:r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UI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생성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49246" y="989070"/>
            <a:ext cx="3709953" cy="1323439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- PAP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의 상단 메뉴에 </a:t>
            </a: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data input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이라는 신규 부분 생성</a:t>
            </a: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05" y="1800572"/>
            <a:ext cx="3449894" cy="67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타원 9"/>
          <p:cNvSpPr/>
          <p:nvPr/>
        </p:nvSpPr>
        <p:spPr bwMode="auto">
          <a:xfrm>
            <a:off x="317694" y="1878020"/>
            <a:ext cx="1485939" cy="2310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cxnSp>
        <p:nvCxnSpPr>
          <p:cNvPr id="11" name="직선 화살표 연결선 10"/>
          <p:cNvCxnSpPr/>
          <p:nvPr/>
        </p:nvCxnSpPr>
        <p:spPr bwMode="auto">
          <a:xfrm flipH="1" flipV="1">
            <a:off x="922788" y="1558511"/>
            <a:ext cx="137875" cy="319509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직사각형 13"/>
          <p:cNvSpPr/>
          <p:nvPr/>
        </p:nvSpPr>
        <p:spPr>
          <a:xfrm>
            <a:off x="201410" y="2687787"/>
            <a:ext cx="3709953" cy="1569660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하위 메뉴 목록은 </a:t>
            </a: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아래와 같이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개로 구성</a:t>
            </a: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[preliminary </a:t>
            </a:r>
            <a:r>
              <a:rPr lang="en-US" altLang="ko-KR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eq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data input]</a:t>
            </a:r>
          </a:p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[calculation sheet]</a:t>
            </a:r>
          </a:p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[export </a:t>
            </a:r>
            <a:r>
              <a:rPr lang="en-US" altLang="ko-KR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eq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data sheet]</a:t>
            </a:r>
          </a:p>
        </p:txBody>
      </p:sp>
      <p:cxnSp>
        <p:nvCxnSpPr>
          <p:cNvPr id="15" name="직선 화살표 연결선 14"/>
          <p:cNvCxnSpPr/>
          <p:nvPr/>
        </p:nvCxnSpPr>
        <p:spPr bwMode="auto">
          <a:xfrm>
            <a:off x="2474752" y="3768916"/>
            <a:ext cx="1669409" cy="496920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타원 24"/>
          <p:cNvSpPr/>
          <p:nvPr/>
        </p:nvSpPr>
        <p:spPr bwMode="auto">
          <a:xfrm>
            <a:off x="300916" y="3393316"/>
            <a:ext cx="2714383" cy="375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3064407" y="3862534"/>
            <a:ext cx="6240595" cy="83099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이 중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이거 </a:t>
            </a:r>
            <a:r>
              <a:rPr lang="ko-KR" altLang="en-US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실행시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현재의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UI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에서 좌측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Item list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에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en-US" altLang="ko-KR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itemtag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’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목록도 보이게 해서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user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더블클릭을 통해 </a:t>
            </a:r>
            <a:r>
              <a:rPr lang="ko-KR" altLang="en-US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다음장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‘Data Compare’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팝업 띄우기</a:t>
            </a: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 bwMode="auto">
          <a:xfrm>
            <a:off x="3263317" y="4957894"/>
            <a:ext cx="4655890" cy="141773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sp>
        <p:nvSpPr>
          <p:cNvPr id="34" name="직사각형 33"/>
          <p:cNvSpPr/>
          <p:nvPr/>
        </p:nvSpPr>
        <p:spPr bwMode="auto">
          <a:xfrm>
            <a:off x="3440417" y="5654181"/>
            <a:ext cx="3832837" cy="5872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dirty="0"/>
              <a:t>모든 </a:t>
            </a:r>
            <a:r>
              <a:rPr lang="en-US" altLang="ko-KR" dirty="0" err="1"/>
              <a:t>eq</a:t>
            </a:r>
            <a:r>
              <a:rPr lang="en-US" altLang="ko-KR" dirty="0"/>
              <a:t> </a:t>
            </a:r>
            <a:r>
              <a:rPr lang="ko-KR" altLang="en-US" dirty="0"/>
              <a:t>들의 </a:t>
            </a:r>
            <a:r>
              <a:rPr lang="en-US" altLang="ko-KR" dirty="0" err="1"/>
              <a:t>itemtag</a:t>
            </a:r>
            <a:r>
              <a:rPr lang="en-US" altLang="ko-KR" dirty="0"/>
              <a:t> </a:t>
            </a:r>
            <a:r>
              <a:rPr lang="ko-KR" altLang="en-US" dirty="0"/>
              <a:t>들의 </a:t>
            </a:r>
            <a:r>
              <a: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rPr>
              <a:t>목록</a:t>
            </a:r>
          </a:p>
        </p:txBody>
      </p:sp>
      <p:sp>
        <p:nvSpPr>
          <p:cNvPr id="35" name="직사각형 34"/>
          <p:cNvSpPr/>
          <p:nvPr/>
        </p:nvSpPr>
        <p:spPr bwMode="auto">
          <a:xfrm>
            <a:off x="3440418" y="5234732"/>
            <a:ext cx="4050950" cy="35233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rPr>
              <a:t>아이템을 </a:t>
            </a:r>
            <a:r>
              <a:rPr kumimoji="0" lang="ko-KR" alt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rPr>
              <a:t>찾기위한</a:t>
            </a:r>
            <a:r>
              <a: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rPr>
              <a:t> 간단한 </a:t>
            </a:r>
            <a:r>
              <a:rPr kumimoji="0" lang="ko-KR" alt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rPr>
              <a:t>검색창</a:t>
            </a:r>
            <a:r>
              <a: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rPr>
              <a:t> </a:t>
            </a:r>
            <a:r>
              <a:rPr kumimoji="0" lang="en-US" altLang="ko-K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rPr>
              <a:t>(</a:t>
            </a:r>
            <a:r>
              <a:rPr kumimoji="0" lang="ko-KR" alt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rPr>
              <a:t>필터링</a:t>
            </a:r>
            <a:r>
              <a:rPr kumimoji="0" lang="en-US" altLang="ko-K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rPr>
              <a:t>)</a:t>
            </a: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cxnSp>
        <p:nvCxnSpPr>
          <p:cNvPr id="36" name="직선 화살표 연결선 35"/>
          <p:cNvCxnSpPr/>
          <p:nvPr/>
        </p:nvCxnSpPr>
        <p:spPr bwMode="auto">
          <a:xfrm>
            <a:off x="7084502" y="5835817"/>
            <a:ext cx="2244055" cy="0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직사각형 30"/>
          <p:cNvSpPr/>
          <p:nvPr/>
        </p:nvSpPr>
        <p:spPr>
          <a:xfrm>
            <a:off x="7814344" y="5431601"/>
            <a:ext cx="19492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7312" lvl="0" algn="l"/>
            <a:r>
              <a:rPr lang="en-US" altLang="ko-KR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개 아이템 선택 후</a:t>
            </a:r>
            <a:r>
              <a:rPr lang="en-US" altLang="ko-KR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,,,,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8349235" y="5844206"/>
            <a:ext cx="7444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7312" lvl="0" algn="l"/>
            <a:r>
              <a:rPr lang="en-US" altLang="ko-KR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뒷장</a:t>
            </a:r>
            <a:r>
              <a:rPr lang="en-US" altLang="ko-KR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sp>
        <p:nvSpPr>
          <p:cNvPr id="21" name="직사각형 20"/>
          <p:cNvSpPr/>
          <p:nvPr/>
        </p:nvSpPr>
        <p:spPr bwMode="auto">
          <a:xfrm>
            <a:off x="3507529" y="4941116"/>
            <a:ext cx="977667" cy="3523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dirty="0"/>
              <a:t>&lt;UI&gt;</a:t>
            </a: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9978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 bwMode="auto">
          <a:xfrm>
            <a:off x="2544519" y="1073756"/>
            <a:ext cx="7220732" cy="184557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cxnSp>
        <p:nvCxnSpPr>
          <p:cNvPr id="7" name="직선 화살표 연결선 6"/>
          <p:cNvCxnSpPr/>
          <p:nvPr/>
        </p:nvCxnSpPr>
        <p:spPr bwMode="auto">
          <a:xfrm>
            <a:off x="188751" y="1846490"/>
            <a:ext cx="970962" cy="1743998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직사각형 7"/>
          <p:cNvSpPr/>
          <p:nvPr/>
        </p:nvSpPr>
        <p:spPr>
          <a:xfrm>
            <a:off x="176670" y="1887497"/>
            <a:ext cx="194925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7312" lvl="0" algn="l"/>
            <a:r>
              <a:rPr lang="en-US" altLang="ko-KR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개 아이템 선택 후</a:t>
            </a:r>
            <a:r>
              <a:rPr lang="en-US" altLang="ko-KR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,,,,</a:t>
            </a:r>
          </a:p>
          <a:p>
            <a:pPr marL="87312" lvl="0" algn="l"/>
            <a:r>
              <a:rPr lang="en-US" altLang="ko-KR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 View</a:t>
            </a:r>
            <a:r>
              <a:rPr lang="ko-KR" altLang="en-US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를 생성시킴</a:t>
            </a:r>
            <a:endParaRPr lang="en-US" altLang="ko-KR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algn="l"/>
            <a:r>
              <a:rPr lang="en-US" altLang="ko-KR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   (</a:t>
            </a:r>
            <a:r>
              <a:rPr lang="ko-KR" altLang="en-US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예</a:t>
            </a:r>
            <a:r>
              <a:rPr lang="en-US" altLang="ko-KR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V-100)</a:t>
            </a:r>
          </a:p>
        </p:txBody>
      </p:sp>
      <p:sp>
        <p:nvSpPr>
          <p:cNvPr id="10" name="직사각형 9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1.2. EQ Data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용 </a:t>
            </a:r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UI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생성</a:t>
            </a: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537305"/>
              </p:ext>
            </p:extLst>
          </p:nvPr>
        </p:nvGraphicFramePr>
        <p:xfrm>
          <a:off x="2745858" y="1280854"/>
          <a:ext cx="6926913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9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9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9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9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96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96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96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Tag 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Name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err="1"/>
                        <a:t>Attr</a:t>
                      </a:r>
                      <a:r>
                        <a:rPr lang="en-US" altLang="ko-KR" sz="800" dirty="0"/>
                        <a:t> 1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139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err="1"/>
                        <a:t>Attr</a:t>
                      </a:r>
                      <a:r>
                        <a:rPr lang="en-US" altLang="ko-KR" sz="800" dirty="0"/>
                        <a:t> 2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err="1"/>
                        <a:t>Attr</a:t>
                      </a:r>
                      <a:r>
                        <a:rPr lang="en-US" altLang="ko-KR" sz="800" baseline="0" dirty="0"/>
                        <a:t> 3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err="1"/>
                        <a:t>Attr</a:t>
                      </a:r>
                      <a:r>
                        <a:rPr lang="en-US" altLang="ko-KR" sz="800" dirty="0"/>
                        <a:t> 4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err="1"/>
                        <a:t>Attr</a:t>
                      </a:r>
                      <a:r>
                        <a:rPr lang="en-US" altLang="ko-KR" sz="800" dirty="0"/>
                        <a:t> 5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Rev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Data</a:t>
                      </a:r>
                      <a:r>
                        <a:rPr lang="en-US" altLang="ko-KR" sz="800" baseline="0" dirty="0"/>
                        <a:t> Source</a:t>
                      </a:r>
                      <a:endParaRPr lang="ko-KR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V-100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XX Drum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11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22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1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AA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A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FEED</a:t>
                      </a:r>
                      <a:r>
                        <a:rPr lang="en-US" altLang="ko-KR" sz="800" baseline="0" dirty="0"/>
                        <a:t> DS</a:t>
                      </a:r>
                      <a:endParaRPr lang="ko-KR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V-100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XX Drum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11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22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33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AA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A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PFD spec</a:t>
                      </a:r>
                      <a:endParaRPr lang="ko-KR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V-100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11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21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33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AA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A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P&amp;ID</a:t>
                      </a:r>
                      <a:r>
                        <a:rPr lang="en-US" altLang="ko-KR" sz="800" baseline="0" dirty="0"/>
                        <a:t> spec</a:t>
                      </a:r>
                      <a:endParaRPr lang="ko-KR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V-100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11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22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33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AA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A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EQ</a:t>
                      </a:r>
                      <a:r>
                        <a:rPr lang="en-US" altLang="ko-KR" sz="800" baseline="0" dirty="0"/>
                        <a:t> list</a:t>
                      </a:r>
                      <a:endParaRPr lang="ko-KR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직사각형 11"/>
          <p:cNvSpPr/>
          <p:nvPr/>
        </p:nvSpPr>
        <p:spPr bwMode="auto">
          <a:xfrm>
            <a:off x="343084" y="3774498"/>
            <a:ext cx="6023781" cy="15876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531444" y="3764946"/>
            <a:ext cx="5366017" cy="3523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dirty="0"/>
              <a:t>&lt;UI&gt; : </a:t>
            </a:r>
            <a:r>
              <a:rPr lang="ko-KR" altLang="en-US" dirty="0"/>
              <a:t>값이 </a:t>
            </a:r>
            <a:r>
              <a:rPr lang="ko-KR" altLang="en-US" dirty="0" err="1"/>
              <a:t>다른것들만</a:t>
            </a:r>
            <a:r>
              <a:rPr lang="ko-KR" altLang="en-US" dirty="0"/>
              <a:t> </a:t>
            </a:r>
            <a:r>
              <a:rPr lang="en-US" altLang="ko-KR" dirty="0"/>
              <a:t>View</a:t>
            </a:r>
            <a:r>
              <a:rPr lang="ko-KR" altLang="en-US" dirty="0"/>
              <a:t>를 생성 </a:t>
            </a:r>
            <a:r>
              <a:rPr lang="en-US" altLang="ko-KR" dirty="0"/>
              <a:t>&amp; </a:t>
            </a:r>
            <a:r>
              <a:rPr lang="ko-KR" altLang="en-US" dirty="0"/>
              <a:t>선택 값을 받음</a:t>
            </a: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sp>
        <p:nvSpPr>
          <p:cNvPr id="20" name="직사각형 19"/>
          <p:cNvSpPr/>
          <p:nvPr/>
        </p:nvSpPr>
        <p:spPr bwMode="auto">
          <a:xfrm>
            <a:off x="2678743" y="1024081"/>
            <a:ext cx="6994028" cy="3523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dirty="0"/>
              <a:t>&lt;DB&gt; : </a:t>
            </a:r>
            <a:r>
              <a:rPr lang="ko-KR" altLang="en-US" dirty="0"/>
              <a:t>현 상태에서는 </a:t>
            </a:r>
            <a:r>
              <a:rPr lang="en-US" altLang="ko-KR" dirty="0"/>
              <a:t>Data source </a:t>
            </a:r>
            <a:r>
              <a:rPr lang="ko-KR" altLang="en-US" dirty="0"/>
              <a:t>가 다른 것들이 많음 </a:t>
            </a:r>
            <a:r>
              <a:rPr lang="en-US" altLang="ko-KR" dirty="0"/>
              <a:t>/ Rev </a:t>
            </a:r>
            <a:r>
              <a:rPr lang="ko-KR" altLang="en-US" dirty="0"/>
              <a:t>은 거의 </a:t>
            </a:r>
            <a:r>
              <a:rPr lang="en-US" altLang="ko-KR" dirty="0"/>
              <a:t>A</a:t>
            </a:r>
            <a:r>
              <a:rPr lang="ko-KR" altLang="en-US" dirty="0"/>
              <a:t>만 있음 </a:t>
            </a: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702501"/>
              </p:ext>
            </p:extLst>
          </p:nvPr>
        </p:nvGraphicFramePr>
        <p:xfrm>
          <a:off x="599818" y="4141875"/>
          <a:ext cx="4634912" cy="1015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2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2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166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Tag 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Data Source 1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Data Source 2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139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/>
                        <a:t>Data Source 3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Data Source 4</a:t>
                      </a:r>
                      <a:endParaRPr lang="ko-KR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FEED</a:t>
                      </a:r>
                      <a:r>
                        <a:rPr lang="en-US" altLang="ko-KR" sz="800" baseline="0" dirty="0"/>
                        <a:t> DS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PFD Spec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P&amp;ID Spec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EQ List</a:t>
                      </a:r>
                      <a:endParaRPr lang="ko-KR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err="1"/>
                        <a:t>Attr</a:t>
                      </a:r>
                      <a:r>
                        <a:rPr lang="en-US" altLang="ko-KR" sz="800" dirty="0"/>
                        <a:t> 2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22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22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21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22</a:t>
                      </a:r>
                      <a:endParaRPr lang="ko-KR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err="1"/>
                        <a:t>Attr</a:t>
                      </a:r>
                      <a:r>
                        <a:rPr lang="en-US" altLang="ko-KR" sz="800" dirty="0"/>
                        <a:t> 4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1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</a:t>
                      </a:r>
                      <a:endParaRPr lang="ko-KR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" name="굽은 화살표 26"/>
          <p:cNvSpPr/>
          <p:nvPr/>
        </p:nvSpPr>
        <p:spPr bwMode="auto">
          <a:xfrm rot="10800000">
            <a:off x="6799509" y="3140940"/>
            <a:ext cx="1249960" cy="1334227"/>
          </a:xfrm>
          <a:prstGeom prst="ben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484690" y="4350359"/>
            <a:ext cx="32637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2" lvl="0" algn="l"/>
            <a:endParaRPr lang="en-US" altLang="ko-KR" spc="-3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Attr</a:t>
            </a:r>
            <a:r>
              <a:rPr lang="en-US" altLang="ko-KR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1 </a:t>
            </a:r>
            <a:r>
              <a:rPr lang="ko-KR" altLang="en-US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은 </a:t>
            </a:r>
            <a:r>
              <a:rPr lang="en-US" altLang="ko-KR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개 값이 모두 동일하므로 </a:t>
            </a:r>
            <a:endParaRPr lang="en-US" altLang="ko-KR" spc="-3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UI</a:t>
            </a:r>
            <a:r>
              <a:rPr lang="ko-KR" altLang="en-US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에 </a:t>
            </a:r>
            <a:r>
              <a:rPr lang="ko-KR" altLang="en-US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안나옴</a:t>
            </a:r>
            <a:endParaRPr lang="en-US" altLang="ko-KR" spc="-3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Attr</a:t>
            </a:r>
            <a:r>
              <a:rPr lang="en-US" altLang="ko-KR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2</a:t>
            </a:r>
            <a:r>
              <a:rPr lang="ko-KR" altLang="en-US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는 </a:t>
            </a:r>
            <a:r>
              <a:rPr lang="en-US" altLang="ko-KR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개가 다르므로 </a:t>
            </a:r>
            <a:r>
              <a:rPr lang="en-US" altLang="ko-KR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UI</a:t>
            </a:r>
            <a:r>
              <a:rPr lang="ko-KR" altLang="en-US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에 나옴</a:t>
            </a:r>
            <a:endParaRPr lang="en-US" altLang="ko-KR" spc="-3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Attr</a:t>
            </a:r>
            <a:r>
              <a:rPr lang="en-US" altLang="ko-KR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3</a:t>
            </a:r>
            <a:r>
              <a:rPr lang="ko-KR" altLang="en-US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은 </a:t>
            </a:r>
            <a:r>
              <a:rPr lang="en-US" altLang="ko-KR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blank </a:t>
            </a:r>
            <a:r>
              <a:rPr lang="ko-KR" altLang="en-US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값빼고</a:t>
            </a:r>
            <a:r>
              <a:rPr lang="ko-KR" altLang="en-US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나머지가 동일하므로 </a:t>
            </a:r>
            <a:r>
              <a:rPr lang="en-US" altLang="ko-KR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UI</a:t>
            </a:r>
            <a:r>
              <a:rPr lang="ko-KR" altLang="en-US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에 </a:t>
            </a:r>
            <a:r>
              <a:rPr lang="ko-KR" altLang="en-US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안나옴</a:t>
            </a:r>
            <a:endParaRPr lang="en-US" altLang="ko-KR" spc="-3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Attr</a:t>
            </a:r>
            <a:r>
              <a:rPr lang="en-US" altLang="ko-KR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4 </a:t>
            </a:r>
            <a:r>
              <a:rPr lang="ko-KR" altLang="en-US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는 </a:t>
            </a:r>
            <a:r>
              <a:rPr lang="en-US" altLang="ko-KR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blank </a:t>
            </a:r>
            <a:r>
              <a:rPr lang="ko-KR" altLang="en-US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값빼고</a:t>
            </a:r>
            <a:r>
              <a:rPr lang="ko-KR" altLang="en-US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나머지가 다르므로 </a:t>
            </a:r>
            <a:r>
              <a:rPr lang="en-US" altLang="ko-KR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UI</a:t>
            </a:r>
            <a:r>
              <a:rPr lang="ko-KR" altLang="en-US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에 나옴</a:t>
            </a:r>
            <a:endParaRPr lang="en-US" altLang="ko-KR" spc="-3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970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1.2. EQ Data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용 </a:t>
            </a:r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UI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생성</a:t>
            </a:r>
          </a:p>
        </p:txBody>
      </p:sp>
      <p:sp>
        <p:nvSpPr>
          <p:cNvPr id="12" name="직사각형 11"/>
          <p:cNvSpPr/>
          <p:nvPr/>
        </p:nvSpPr>
        <p:spPr bwMode="auto">
          <a:xfrm>
            <a:off x="343084" y="3774498"/>
            <a:ext cx="6023781" cy="212296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531444" y="3764946"/>
            <a:ext cx="5366017" cy="3523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dirty="0"/>
              <a:t>&lt;UI&gt; : </a:t>
            </a:r>
            <a:r>
              <a:rPr lang="ko-KR" altLang="en-US" dirty="0"/>
              <a:t>값이 </a:t>
            </a:r>
            <a:r>
              <a:rPr lang="ko-KR" altLang="en-US" dirty="0" err="1"/>
              <a:t>다른것들만</a:t>
            </a:r>
            <a:r>
              <a:rPr lang="ko-KR" altLang="en-US" dirty="0"/>
              <a:t> </a:t>
            </a:r>
            <a:r>
              <a:rPr lang="en-US" altLang="ko-KR" dirty="0"/>
              <a:t>View</a:t>
            </a:r>
            <a:r>
              <a:rPr lang="ko-KR" altLang="en-US" dirty="0"/>
              <a:t>를 생성 </a:t>
            </a:r>
            <a:r>
              <a:rPr lang="en-US" altLang="ko-KR" dirty="0"/>
              <a:t>&amp; </a:t>
            </a:r>
            <a:r>
              <a:rPr lang="ko-KR" altLang="en-US" dirty="0"/>
              <a:t>선택 값을 받음</a:t>
            </a: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01615"/>
              </p:ext>
            </p:extLst>
          </p:nvPr>
        </p:nvGraphicFramePr>
        <p:xfrm>
          <a:off x="599818" y="4141875"/>
          <a:ext cx="4634912" cy="1015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2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2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166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Tag 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Data Source 1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Data Source 2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139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/>
                        <a:t>Data Source 3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Data Source 4</a:t>
                      </a:r>
                      <a:endParaRPr lang="ko-KR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FEED</a:t>
                      </a:r>
                      <a:r>
                        <a:rPr lang="en-US" altLang="ko-KR" sz="800" baseline="0" dirty="0"/>
                        <a:t> DS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PFD Spec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P&amp;ID Spec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EQ List</a:t>
                      </a:r>
                      <a:endParaRPr lang="ko-KR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err="1"/>
                        <a:t>Attr</a:t>
                      </a:r>
                      <a:r>
                        <a:rPr lang="en-US" altLang="ko-KR" sz="800" dirty="0"/>
                        <a:t> 2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22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22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21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22</a:t>
                      </a:r>
                      <a:endParaRPr lang="ko-KR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err="1"/>
                        <a:t>Attr</a:t>
                      </a:r>
                      <a:r>
                        <a:rPr lang="en-US" altLang="ko-KR" sz="800" dirty="0"/>
                        <a:t> 4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1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</a:t>
                      </a:r>
                      <a:endParaRPr lang="ko-KR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2</a:t>
                      </a:r>
                      <a:endParaRPr lang="ko-KR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3214453" y="4568330"/>
            <a:ext cx="587144" cy="339230"/>
          </a:xfrm>
          <a:prstGeom prst="rect">
            <a:avLst/>
          </a:prstGeom>
          <a:solidFill>
            <a:srgbClr val="FFFF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sp>
        <p:nvSpPr>
          <p:cNvPr id="14" name="직사각형 13"/>
          <p:cNvSpPr/>
          <p:nvPr/>
        </p:nvSpPr>
        <p:spPr bwMode="auto">
          <a:xfrm>
            <a:off x="1192706" y="4863780"/>
            <a:ext cx="594150" cy="339230"/>
          </a:xfrm>
          <a:prstGeom prst="rect">
            <a:avLst/>
          </a:prstGeom>
          <a:solidFill>
            <a:srgbClr val="FFFF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cxnSp>
        <p:nvCxnSpPr>
          <p:cNvPr id="16" name="직선 화살표 연결선 15"/>
          <p:cNvCxnSpPr/>
          <p:nvPr/>
        </p:nvCxnSpPr>
        <p:spPr bwMode="auto">
          <a:xfrm>
            <a:off x="3658334" y="2340528"/>
            <a:ext cx="286524" cy="2138737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직사각형 16"/>
          <p:cNvSpPr/>
          <p:nvPr/>
        </p:nvSpPr>
        <p:spPr>
          <a:xfrm>
            <a:off x="2500420" y="1895860"/>
            <a:ext cx="26965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7312" lvl="0" algn="l"/>
            <a:r>
              <a:rPr lang="en-US" altLang="ko-KR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User </a:t>
            </a:r>
            <a:r>
              <a:rPr lang="ko-KR" altLang="en-US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가 값을 </a:t>
            </a:r>
            <a:r>
              <a:rPr lang="en-US" altLang="ko-KR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click </a:t>
            </a:r>
            <a:r>
              <a:rPr lang="ko-KR" altLang="en-US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으로 선택함</a:t>
            </a:r>
            <a:endParaRPr lang="en-US" altLang="ko-KR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9" name="직선 화살표 연결선 18"/>
          <p:cNvCxnSpPr/>
          <p:nvPr/>
        </p:nvCxnSpPr>
        <p:spPr bwMode="auto">
          <a:xfrm flipH="1">
            <a:off x="1786855" y="2211622"/>
            <a:ext cx="1427597" cy="2526323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 bwMode="auto">
          <a:xfrm>
            <a:off x="5570290" y="4907560"/>
            <a:ext cx="679508" cy="2954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noFill/>
            <a:miter lim="800000"/>
            <a:headEnd/>
            <a:tailEnd/>
          </a:ln>
        </p:spPr>
        <p:txBody>
          <a:bodyPr wrap="square" lIns="0" tIns="53561" rIns="0" bIns="53561" rtlCol="0" anchor="ctr">
            <a:noAutofit/>
          </a:bodyPr>
          <a:lstStyle/>
          <a:p>
            <a:pPr latinLnBrk="1">
              <a:spcBef>
                <a:spcPts val="0"/>
              </a:spcBef>
              <a:spcAft>
                <a:spcPts val="1056"/>
              </a:spcAft>
            </a:pPr>
            <a:r>
              <a:rPr kumimoji="1" lang="en-US" altLang="ko-KR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OK</a:t>
            </a:r>
            <a:endParaRPr kumimoji="1" lang="ko-KR" altLang="en-US" sz="1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896251" y="4266109"/>
            <a:ext cx="239905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7312" lvl="0" algn="l"/>
            <a:r>
              <a:rPr lang="ko-KR" altLang="en-US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그리고 확정을 하면</a:t>
            </a:r>
            <a:r>
              <a:rPr lang="en-US" altLang="ko-KR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,,,</a:t>
            </a:r>
          </a:p>
          <a:p>
            <a:pPr marL="87312" lvl="0" algn="l"/>
            <a:r>
              <a:rPr lang="en-US" altLang="ko-KR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User</a:t>
            </a:r>
            <a:r>
              <a:rPr lang="ko-KR" altLang="en-US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가 선택한 값 기준으로</a:t>
            </a:r>
            <a:endParaRPr lang="en-US" altLang="ko-KR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ko-KR" altLang="en-US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다음장의 </a:t>
            </a:r>
            <a:r>
              <a:rPr lang="en-US" altLang="ko-KR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UI</a:t>
            </a:r>
            <a:r>
              <a:rPr lang="ko-KR" altLang="en-US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가 뜸</a:t>
            </a:r>
            <a:endParaRPr lang="en-US" altLang="ko-KR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3" name="직선 화살표 연결선 22"/>
          <p:cNvCxnSpPr/>
          <p:nvPr/>
        </p:nvCxnSpPr>
        <p:spPr bwMode="auto">
          <a:xfrm>
            <a:off x="6484690" y="5055285"/>
            <a:ext cx="3080792" cy="220935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직사각형 28"/>
          <p:cNvSpPr/>
          <p:nvPr/>
        </p:nvSpPr>
        <p:spPr>
          <a:xfrm>
            <a:off x="2753931" y="5335346"/>
            <a:ext cx="23727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7312" lvl="0" algn="l"/>
            <a:r>
              <a:rPr lang="en-US" altLang="ko-KR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Column </a:t>
            </a:r>
            <a:r>
              <a:rPr lang="ko-KR" altLang="en-US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선택 시 일괄 선택</a:t>
            </a:r>
            <a:endParaRPr lang="en-US" altLang="ko-KR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 bwMode="auto">
          <a:xfrm>
            <a:off x="4145631" y="4585107"/>
            <a:ext cx="594150" cy="572237"/>
          </a:xfrm>
          <a:prstGeom prst="rect">
            <a:avLst/>
          </a:prstGeom>
          <a:solidFill>
            <a:srgbClr val="FFFF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6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1.2. EQ Data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용 </a:t>
            </a:r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UI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생성</a:t>
            </a: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292051"/>
              </p:ext>
            </p:extLst>
          </p:nvPr>
        </p:nvGraphicFramePr>
        <p:xfrm>
          <a:off x="5556618" y="115026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7" name="워크시트" showAsIcon="1" r:id="rId3" imgW="914400" imgH="771480" progId="Excel.Sheet.12">
                  <p:embed/>
                </p:oleObj>
              </mc:Choice>
              <mc:Fallback>
                <p:oleObj name="워크시트" showAsIcon="1" r:id="rId3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6618" y="115026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직사각형 7"/>
          <p:cNvSpPr/>
          <p:nvPr/>
        </p:nvSpPr>
        <p:spPr>
          <a:xfrm>
            <a:off x="5380060" y="2586133"/>
            <a:ext cx="4409892" cy="4524315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첨부 엑셀파일을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PAP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의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UI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창에 왼쪽 예시와 같이 띄워야 함</a:t>
            </a: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이때 </a:t>
            </a:r>
            <a:r>
              <a:rPr lang="en-US" altLang="ko-KR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eq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관련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DB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들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총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개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) reading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하여 값을 뿌려줘서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UI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생성시킴 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(sheet2)</a:t>
            </a:r>
          </a:p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첨부에 주소 </a:t>
            </a:r>
            <a:r>
              <a:rPr lang="ko-KR" altLang="en-US" sz="1600" spc="-30" dirty="0" err="1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매핑되어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 있음</a:t>
            </a:r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87312" lvl="0" algn="l"/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여기서 뭔가 작업 후 </a:t>
            </a:r>
            <a:r>
              <a:rPr lang="en-US" altLang="ko-KR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“save” </a:t>
            </a:r>
            <a:r>
              <a:rPr lang="ko-KR" altLang="en-US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를 하면 </a:t>
            </a:r>
            <a:endParaRPr lang="en-US" altLang="ko-KR" sz="1600" spc="-3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ko-KR" altLang="en-US" sz="1600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매핑되어</a:t>
            </a:r>
            <a:r>
              <a:rPr lang="ko-KR" altLang="en-US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있는 주소에 </a:t>
            </a:r>
            <a:r>
              <a:rPr lang="en-US" altLang="ko-KR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insert </a:t>
            </a:r>
            <a:r>
              <a:rPr lang="ko-KR" altLang="en-US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시킴</a:t>
            </a:r>
            <a:endParaRPr lang="en-US" altLang="ko-KR" sz="1600" spc="-3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이때 </a:t>
            </a:r>
            <a:r>
              <a:rPr lang="en-US" altLang="ko-KR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data source </a:t>
            </a:r>
            <a:r>
              <a:rPr lang="ko-KR" altLang="en-US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는 </a:t>
            </a:r>
            <a:r>
              <a:rPr lang="en-US" altLang="ko-KR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en-US" altLang="ko-KR" sz="1600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StandardDS</a:t>
            </a:r>
            <a:r>
              <a:rPr lang="en-US" altLang="ko-KR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”</a:t>
            </a:r>
          </a:p>
          <a:p>
            <a:pPr marL="87312" lvl="0" algn="l"/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이때 </a:t>
            </a:r>
            <a:r>
              <a:rPr lang="en-US" altLang="ko-KR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Rev </a:t>
            </a:r>
            <a:r>
              <a:rPr lang="ko-KR" altLang="en-US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는 사용자 문자 입력</a:t>
            </a:r>
            <a:endParaRPr lang="en-US" altLang="ko-KR" sz="1600" spc="-3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또한 비정형 데이터가 있는 시트는 뒷장 방안에 따라 별도 저장</a:t>
            </a:r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09558" y="1150268"/>
            <a:ext cx="5090792" cy="5385025"/>
            <a:chOff x="3986864" y="1123698"/>
            <a:chExt cx="5768207" cy="5385025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6864" y="1123698"/>
              <a:ext cx="5768207" cy="538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6010" y="1434094"/>
              <a:ext cx="5513227" cy="474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809223"/>
              </p:ext>
            </p:extLst>
          </p:nvPr>
        </p:nvGraphicFramePr>
        <p:xfrm>
          <a:off x="6471018" y="115026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8" name="워크시트" showAsIcon="1" r:id="rId7" imgW="914400" imgH="771480" progId="Excel.Sheet.12">
                  <p:embed/>
                </p:oleObj>
              </mc:Choice>
              <mc:Fallback>
                <p:oleObj name="워크시트" showAsIcon="1" r:id="rId7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71018" y="115026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417218"/>
              </p:ext>
            </p:extLst>
          </p:nvPr>
        </p:nvGraphicFramePr>
        <p:xfrm>
          <a:off x="7344770" y="115026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9" name="워크시트" showAsIcon="1" r:id="rId9" imgW="914400" imgH="771480" progId="Excel.Sheet.12">
                  <p:embed/>
                </p:oleObj>
              </mc:Choice>
              <mc:Fallback>
                <p:oleObj name="워크시트" showAsIcon="1" r:id="rId9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44770" y="115026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762558"/>
              </p:ext>
            </p:extLst>
          </p:nvPr>
        </p:nvGraphicFramePr>
        <p:xfrm>
          <a:off x="8299818" y="115026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0" name="워크시트" showAsIcon="1" r:id="rId11" imgW="914400" imgH="771480" progId="Excel.Sheet.12">
                  <p:embed/>
                </p:oleObj>
              </mc:Choice>
              <mc:Fallback>
                <p:oleObj name="워크시트" showAsIcon="1" r:id="rId11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299818" y="115026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 bwMode="auto">
          <a:xfrm>
            <a:off x="7283773" y="191989"/>
            <a:ext cx="2458664" cy="343226"/>
          </a:xfrm>
          <a:prstGeom prst="rect">
            <a:avLst/>
          </a:prstGeom>
          <a:solidFill>
            <a:srgbClr val="FF9900"/>
          </a:solidFill>
          <a:ln w="6350">
            <a:noFill/>
            <a:miter lim="800000"/>
            <a:headEnd/>
            <a:tailEnd/>
          </a:ln>
        </p:spPr>
        <p:txBody>
          <a:bodyPr wrap="square" lIns="0" tIns="53561" rIns="0" bIns="53561" rtlCol="0" anchor="ctr">
            <a:noAutofit/>
          </a:bodyPr>
          <a:lstStyle/>
          <a:p>
            <a:pPr latinLnBrk="1">
              <a:spcBef>
                <a:spcPts val="0"/>
              </a:spcBef>
              <a:spcAft>
                <a:spcPts val="1056"/>
              </a:spcAft>
            </a:pPr>
            <a:r>
              <a:rPr kumimoji="1" lang="ko-KR" altLang="en-US" sz="16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작업 필요항목</a:t>
            </a:r>
            <a:r>
              <a:rPr kumimoji="1" lang="en-US" altLang="ko-KR" sz="16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kumimoji="1" lang="ko-KR" altLang="en-US" sz="16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주황색</a:t>
            </a: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684401"/>
              </p:ext>
            </p:extLst>
          </p:nvPr>
        </p:nvGraphicFramePr>
        <p:xfrm>
          <a:off x="5556618" y="1970873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1" name="워크시트" showAsIcon="1" r:id="rId13" imgW="914400" imgH="771480" progId="Excel.Sheet.8">
                  <p:embed/>
                </p:oleObj>
              </mc:Choice>
              <mc:Fallback>
                <p:oleObj name="워크시트" showAsIcon="1" r:id="rId13" imgW="914400" imgH="77148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6618" y="1970873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998422"/>
              </p:ext>
            </p:extLst>
          </p:nvPr>
        </p:nvGraphicFramePr>
        <p:xfrm>
          <a:off x="6471018" y="197500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2" name="워크시트" showAsIcon="1" r:id="rId15" imgW="914400" imgH="771480" progId="Excel.Sheet.8">
                  <p:embed/>
                </p:oleObj>
              </mc:Choice>
              <mc:Fallback>
                <p:oleObj name="워크시트" showAsIcon="1" r:id="rId15" imgW="914400" imgH="77148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471018" y="197500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975581"/>
              </p:ext>
            </p:extLst>
          </p:nvPr>
        </p:nvGraphicFramePr>
        <p:xfrm>
          <a:off x="7385418" y="197087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3" name="워크시트" showAsIcon="1" r:id="rId17" imgW="914400" imgH="771480" progId="Excel.Sheet.8">
                  <p:embed/>
                </p:oleObj>
              </mc:Choice>
              <mc:Fallback>
                <p:oleObj name="워크시트" showAsIcon="1" r:id="rId17" imgW="914400" imgH="77148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385418" y="197087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개체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281475"/>
              </p:ext>
            </p:extLst>
          </p:nvPr>
        </p:nvGraphicFramePr>
        <p:xfrm>
          <a:off x="8299818" y="197500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4" name="워크시트" showAsIcon="1" r:id="rId19" imgW="914400" imgH="771480" progId="Excel.Sheet.8">
                  <p:embed/>
                </p:oleObj>
              </mc:Choice>
              <mc:Fallback>
                <p:oleObj name="워크시트" showAsIcon="1" r:id="rId19" imgW="914400" imgH="77148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299818" y="197500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자유형 16"/>
          <p:cNvSpPr/>
          <p:nvPr/>
        </p:nvSpPr>
        <p:spPr bwMode="auto">
          <a:xfrm>
            <a:off x="5502876" y="1062681"/>
            <a:ext cx="3830594" cy="1515762"/>
          </a:xfrm>
          <a:custGeom>
            <a:avLst/>
            <a:gdLst>
              <a:gd name="connsiteX0" fmla="*/ 963827 w 3830594"/>
              <a:gd name="connsiteY0" fmla="*/ 0 h 1515762"/>
              <a:gd name="connsiteX1" fmla="*/ 3830594 w 3830594"/>
              <a:gd name="connsiteY1" fmla="*/ 0 h 1515762"/>
              <a:gd name="connsiteX2" fmla="*/ 3830594 w 3830594"/>
              <a:gd name="connsiteY2" fmla="*/ 1491049 h 1515762"/>
              <a:gd name="connsiteX3" fmla="*/ 2825578 w 3830594"/>
              <a:gd name="connsiteY3" fmla="*/ 1491049 h 1515762"/>
              <a:gd name="connsiteX4" fmla="*/ 2825578 w 3830594"/>
              <a:gd name="connsiteY4" fmla="*/ 840260 h 1515762"/>
              <a:gd name="connsiteX5" fmla="*/ 1837038 w 3830594"/>
              <a:gd name="connsiteY5" fmla="*/ 840260 h 1515762"/>
              <a:gd name="connsiteX6" fmla="*/ 1837038 w 3830594"/>
              <a:gd name="connsiteY6" fmla="*/ 1515762 h 1515762"/>
              <a:gd name="connsiteX7" fmla="*/ 0 w 3830594"/>
              <a:gd name="connsiteY7" fmla="*/ 1515762 h 1515762"/>
              <a:gd name="connsiteX8" fmla="*/ 0 w 3830594"/>
              <a:gd name="connsiteY8" fmla="*/ 766119 h 1515762"/>
              <a:gd name="connsiteX9" fmla="*/ 963827 w 3830594"/>
              <a:gd name="connsiteY9" fmla="*/ 766119 h 1515762"/>
              <a:gd name="connsiteX10" fmla="*/ 963827 w 3830594"/>
              <a:gd name="connsiteY10" fmla="*/ 0 h 151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30594" h="1515762">
                <a:moveTo>
                  <a:pt x="963827" y="0"/>
                </a:moveTo>
                <a:lnTo>
                  <a:pt x="3830594" y="0"/>
                </a:lnTo>
                <a:lnTo>
                  <a:pt x="3830594" y="1491049"/>
                </a:lnTo>
                <a:lnTo>
                  <a:pt x="2825578" y="1491049"/>
                </a:lnTo>
                <a:lnTo>
                  <a:pt x="2825578" y="840260"/>
                </a:lnTo>
                <a:lnTo>
                  <a:pt x="1837038" y="840260"/>
                </a:lnTo>
                <a:lnTo>
                  <a:pt x="1837038" y="1515762"/>
                </a:lnTo>
                <a:lnTo>
                  <a:pt x="0" y="1515762"/>
                </a:lnTo>
                <a:lnTo>
                  <a:pt x="0" y="766119"/>
                </a:lnTo>
                <a:lnTo>
                  <a:pt x="963827" y="766119"/>
                </a:lnTo>
                <a:lnTo>
                  <a:pt x="963827" y="0"/>
                </a:lnTo>
                <a:close/>
              </a:path>
            </a:pathLst>
          </a:custGeom>
          <a:noFill/>
          <a:ln w="349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74625" indent="-87313" algn="l">
              <a:buFont typeface="Arial" pitchFamily="34" charset="0"/>
              <a:buChar char="•"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1580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1.3. EQ Data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용 비정형 데이터 처리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79554" y="1100963"/>
            <a:ext cx="9132894" cy="2554545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검토요청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&gt;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대상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앞장 첨부 엑셀파일 중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아래 시트들은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graphic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및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long text (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비정형 데이터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가 담겨있는데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이것도 대상으로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data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저장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관리가 필요함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87312" algn="l"/>
            <a:r>
              <a:rPr lang="en-US" altLang="ko-KR" sz="1600" u="sng" spc="-30" dirty="0">
                <a:latin typeface="맑은 고딕" pitchFamily="50" charset="-127"/>
                <a:ea typeface="맑은 고딕" pitchFamily="50" charset="-127"/>
              </a:rPr>
              <a:t>Vertical </a:t>
            </a:r>
            <a:r>
              <a:rPr lang="en-US" altLang="ko-KR" sz="1600" u="sng" spc="-30" dirty="0" err="1">
                <a:latin typeface="맑은 고딕" pitchFamily="50" charset="-127"/>
                <a:ea typeface="맑은 고딕" pitchFamily="50" charset="-127"/>
              </a:rPr>
              <a:t>Dwg</a:t>
            </a:r>
            <a:r>
              <a:rPr lang="en-US" altLang="ko-KR" sz="1600" u="sng" spc="-30" dirty="0">
                <a:latin typeface="맑은 고딕" pitchFamily="50" charset="-127"/>
                <a:ea typeface="맑은 고딕" pitchFamily="50" charset="-127"/>
              </a:rPr>
              <a:t> / Horizontal </a:t>
            </a:r>
            <a:r>
              <a:rPr lang="en-US" altLang="ko-KR" sz="1600" u="sng" spc="-30" dirty="0" err="1">
                <a:latin typeface="맑은 고딕" pitchFamily="50" charset="-127"/>
                <a:ea typeface="맑은 고딕" pitchFamily="50" charset="-127"/>
              </a:rPr>
              <a:t>Dwg</a:t>
            </a:r>
            <a:r>
              <a:rPr lang="en-US" altLang="ko-KR" sz="1600" u="sng" spc="-30" dirty="0">
                <a:latin typeface="맑은 고딕" pitchFamily="50" charset="-127"/>
                <a:ea typeface="맑은 고딕" pitchFamily="50" charset="-127"/>
              </a:rPr>
              <a:t> / Notes</a:t>
            </a:r>
          </a:p>
          <a:p>
            <a:pPr marL="87312" lvl="0" algn="l"/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현재의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save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는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##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으로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매핑된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곳의 값만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update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혹은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insert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함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별도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View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공간 만들어서 엑셀 파일 자체를 특정 공간에 저장함 </a:t>
            </a:r>
            <a:r>
              <a:rPr lang="en-US" altLang="ko-KR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(Save as)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eq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DB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에는 사용자가 지정한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path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이름만 있음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다음번에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불러올때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그 공간의 파일을 불러와서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UI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에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view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생성 시킴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재 저장 시에는 다시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user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가 지정한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latest path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정보 추가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39" y="3621562"/>
            <a:ext cx="5088518" cy="2642955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 bwMode="auto">
          <a:xfrm>
            <a:off x="1804091" y="4317850"/>
            <a:ext cx="2240690" cy="19261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기기 템플릿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ko-K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현재 </a:t>
            </a:r>
            <a:r>
              <a:rPr kumimoji="0" lang="en-US" altLang="ko-K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PAP </a:t>
            </a:r>
            <a:r>
              <a: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프로그램 </a:t>
            </a:r>
            <a:r>
              <a:rPr kumimoji="0" lang="ko-KR" alt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파일즈에</a:t>
            </a:r>
            <a:r>
              <a: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저장된 템플릿</a:t>
            </a:r>
            <a:r>
              <a:rPr kumimoji="0" lang="en-US" altLang="ko-K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669" y="4309614"/>
            <a:ext cx="1363276" cy="192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/>
        </p:nvSpPr>
        <p:spPr bwMode="auto">
          <a:xfrm>
            <a:off x="4142370" y="5699998"/>
            <a:ext cx="1593507" cy="5439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별도로 엑셀 파일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ko-K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View </a:t>
            </a:r>
            <a:r>
              <a:rPr kumimoji="0" lang="ko-KR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형성</a:t>
            </a:r>
          </a:p>
        </p:txBody>
      </p:sp>
    </p:spTree>
    <p:extLst>
      <p:ext uri="{BB962C8B-B14F-4D97-AF65-F5344CB8AC3E}">
        <p14:creationId xmlns:p14="http://schemas.microsoft.com/office/powerpoint/2010/main" val="3812401067"/>
      </p:ext>
    </p:extLst>
  </p:cSld>
  <p:clrMapOvr>
    <a:masterClrMapping/>
  </p:clrMapOvr>
</p:sld>
</file>

<file path=ppt/theme/theme1.xml><?xml version="1.0" encoding="utf-8"?>
<a:theme xmlns:a="http://schemas.openxmlformats.org/drawingml/2006/main" name="1_TCS template">
  <a:themeElements>
    <a:clrScheme name="TCS template 10">
      <a:dk1>
        <a:srgbClr val="000066"/>
      </a:dk1>
      <a:lt1>
        <a:srgbClr val="FFFFFF"/>
      </a:lt1>
      <a:dk2>
        <a:srgbClr val="0047AB"/>
      </a:dk2>
      <a:lt2>
        <a:srgbClr val="B2B2B2"/>
      </a:lt2>
      <a:accent1>
        <a:srgbClr val="4664C8"/>
      </a:accent1>
      <a:accent2>
        <a:srgbClr val="8EA1DE"/>
      </a:accent2>
      <a:accent3>
        <a:srgbClr val="FFFFFF"/>
      </a:accent3>
      <a:accent4>
        <a:srgbClr val="000056"/>
      </a:accent4>
      <a:accent5>
        <a:srgbClr val="B0B8E0"/>
      </a:accent5>
      <a:accent6>
        <a:srgbClr val="8091C9"/>
      </a:accent6>
      <a:hlink>
        <a:srgbClr val="CCCCFF"/>
      </a:hlink>
      <a:folHlink>
        <a:srgbClr val="EAEAEA"/>
      </a:folHlink>
    </a:clrScheme>
    <a:fontScheme name="TCS template">
      <a:majorFont>
        <a:latin typeface="Lucida Sans Unicode"/>
        <a:ea typeface="HY견명조"/>
        <a:cs typeface=""/>
      </a:majorFont>
      <a:minorFont>
        <a:latin typeface="Lucida Sans Unicode"/>
        <a:ea typeface="HY견명조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rmAutofit fontScale="47500" lnSpcReduction="20000"/>
      </a:bodyPr>
      <a:lstStyle>
        <a:defPPr marL="174625" marR="0" indent="-87313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Char char="•"/>
          <a:tabLst/>
          <a:defRPr kumimoji="0" sz="14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HY견명조" pitchFamily="18" charset="-127"/>
          </a:defRPr>
        </a:defPPr>
      </a:lstStyle>
    </a:spDef>
    <a:ln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solidFill>
          <a:schemeClr val="tx2">
            <a:lumMod val="40000"/>
            <a:lumOff val="60000"/>
          </a:schemeClr>
        </a:solidFill>
        <a:ln w="6350">
          <a:noFill/>
          <a:miter lim="800000"/>
          <a:headEnd/>
          <a:tailEnd/>
        </a:ln>
      </a:spPr>
      <a:bodyPr wrap="square" lIns="0" tIns="53561" rIns="0" bIns="53561" anchor="ctr">
        <a:noAutofit/>
      </a:bodyPr>
      <a:lstStyle>
        <a:defPPr latinLnBrk="1">
          <a:spcBef>
            <a:spcPts val="0"/>
          </a:spcBef>
          <a:spcAft>
            <a:spcPts val="1056"/>
          </a:spcAft>
          <a:defRPr kumimoji="1" sz="1600" b="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Y견고딕" panose="02030600000101010101" pitchFamily="18" charset="-127"/>
            <a:ea typeface="HY견고딕" panose="02030600000101010101" pitchFamily="18" charset="-127"/>
            <a:cs typeface="Arial" panose="020B0604020202020204" pitchFamily="34" charset="0"/>
            <a:sym typeface="Wingdings" panose="05000000000000000000" pitchFamily="2" charset="2"/>
          </a:defRPr>
        </a:defPPr>
      </a:lstStyle>
    </a:txDef>
  </a:objectDefaults>
  <a:extraClrSchemeLst>
    <a:extraClrScheme>
      <a:clrScheme name="TC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CS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7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56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8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0047AB"/>
        </a:accent1>
        <a:accent2>
          <a:srgbClr val="4664C8"/>
        </a:accent2>
        <a:accent3>
          <a:srgbClr val="FFFFFF"/>
        </a:accent3>
        <a:accent4>
          <a:srgbClr val="000056"/>
        </a:accent4>
        <a:accent5>
          <a:srgbClr val="AAB1D2"/>
        </a:accent5>
        <a:accent6>
          <a:srgbClr val="3F5AB5"/>
        </a:accent6>
        <a:hlink>
          <a:srgbClr val="CCCC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9">
        <a:dk1>
          <a:srgbClr val="000066"/>
        </a:dk1>
        <a:lt1>
          <a:srgbClr val="FFFFFF"/>
        </a:lt1>
        <a:dk2>
          <a:srgbClr val="000066"/>
        </a:dk2>
        <a:lt2>
          <a:srgbClr val="B2B2B2"/>
        </a:lt2>
        <a:accent1>
          <a:srgbClr val="0047AB"/>
        </a:accent1>
        <a:accent2>
          <a:srgbClr val="4664C8"/>
        </a:accent2>
        <a:accent3>
          <a:srgbClr val="FFFFFF"/>
        </a:accent3>
        <a:accent4>
          <a:srgbClr val="000056"/>
        </a:accent4>
        <a:accent5>
          <a:srgbClr val="AAB1D2"/>
        </a:accent5>
        <a:accent6>
          <a:srgbClr val="3F5AB5"/>
        </a:accent6>
        <a:hlink>
          <a:srgbClr val="CCCC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10">
        <a:dk1>
          <a:srgbClr val="000066"/>
        </a:dk1>
        <a:lt1>
          <a:srgbClr val="FFFFFF"/>
        </a:lt1>
        <a:dk2>
          <a:srgbClr val="0047AB"/>
        </a:dk2>
        <a:lt2>
          <a:srgbClr val="B2B2B2"/>
        </a:lt2>
        <a:accent1>
          <a:srgbClr val="4664C8"/>
        </a:accent1>
        <a:accent2>
          <a:srgbClr val="8EA1DE"/>
        </a:accent2>
        <a:accent3>
          <a:srgbClr val="FFFFFF"/>
        </a:accent3>
        <a:accent4>
          <a:srgbClr val="000056"/>
        </a:accent4>
        <a:accent5>
          <a:srgbClr val="B0B8E0"/>
        </a:accent5>
        <a:accent6>
          <a:srgbClr val="8091C9"/>
        </a:accent6>
        <a:hlink>
          <a:srgbClr val="CCCC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11">
        <a:dk1>
          <a:srgbClr val="000066"/>
        </a:dk1>
        <a:lt1>
          <a:srgbClr val="FFFFFF"/>
        </a:lt1>
        <a:dk2>
          <a:srgbClr val="0047AB"/>
        </a:dk2>
        <a:lt2>
          <a:srgbClr val="5F5F5F"/>
        </a:lt2>
        <a:accent1>
          <a:srgbClr val="4664C8"/>
        </a:accent1>
        <a:accent2>
          <a:srgbClr val="8EA1DE"/>
        </a:accent2>
        <a:accent3>
          <a:srgbClr val="FFFFFF"/>
        </a:accent3>
        <a:accent4>
          <a:srgbClr val="000056"/>
        </a:accent4>
        <a:accent5>
          <a:srgbClr val="B0B8E0"/>
        </a:accent5>
        <a:accent6>
          <a:srgbClr val="8091C9"/>
        </a:accent6>
        <a:hlink>
          <a:srgbClr val="CCCC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penT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Arial"/>
        <a:ea typeface="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algn="ctr">
          <a:solidFill>
            <a:schemeClr val="bg1">
              <a:lumMod val="50000"/>
            </a:schemeClr>
          </a:solidFill>
          <a:miter lim="800000"/>
          <a:headEnd/>
          <a:tailEnd/>
        </a:ln>
      </a:spPr>
      <a:bodyPr lIns="54000" tIns="46800" rIns="54000" bIns="46800" anchor="ctr"/>
      <a:lstStyle>
        <a:defPPr eaLnBrk="1" hangingPunct="1">
          <a:spcBef>
            <a:spcPct val="0"/>
          </a:spcBef>
          <a:buFont typeface="Wingdings" pitchFamily="2" charset="2"/>
          <a:buNone/>
          <a:defRPr kumimoji="0" sz="1100" b="1" smtClean="0">
            <a:latin typeface="맑은 고딕" pitchFamily="50" charset="-127"/>
            <a:ea typeface="맑은 고딕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sz="1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돋움" pitchFamily="50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TCS template</Template>
  <TotalTime>203440</TotalTime>
  <Words>1615</Words>
  <Application>Microsoft Office PowerPoint</Application>
  <PresentationFormat>A4 용지(210x297mm)</PresentationFormat>
  <Paragraphs>411</Paragraphs>
  <Slides>16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2</vt:i4>
      </vt:variant>
      <vt:variant>
        <vt:lpstr>포함된 OLE 서버</vt:lpstr>
      </vt:variant>
      <vt:variant>
        <vt:i4>4</vt:i4>
      </vt:variant>
      <vt:variant>
        <vt:lpstr>슬라이드 제목</vt:lpstr>
      </vt:variant>
      <vt:variant>
        <vt:i4>16</vt:i4>
      </vt:variant>
    </vt:vector>
  </HeadingPairs>
  <TitlesOfParts>
    <vt:vector size="29" baseType="lpstr">
      <vt:lpstr>HY견고딕</vt:lpstr>
      <vt:lpstr>HY헤드라인M</vt:lpstr>
      <vt:lpstr>맑은 고딕</vt:lpstr>
      <vt:lpstr>삼성고딕 M</vt:lpstr>
      <vt:lpstr>Arial</vt:lpstr>
      <vt:lpstr>Lucida Sans Unicode</vt:lpstr>
      <vt:lpstr>Wingdings</vt:lpstr>
      <vt:lpstr>1_TCS template</vt:lpstr>
      <vt:lpstr>1_OpenTide</vt:lpstr>
      <vt:lpstr>워크시트</vt:lpstr>
      <vt:lpstr>Microsoft Excel 매크로 사용 워크시트</vt:lpstr>
      <vt:lpstr>매크로 사용 워크시트</vt:lpstr>
      <vt:lpstr>Microsoft Excel 워크시트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 – Sub title  –   Prepared for Client Name Date</dc:title>
  <dc:creator>user</dc:creator>
  <cp:lastModifiedBy>GeunHo Song</cp:lastModifiedBy>
  <cp:revision>6324</cp:revision>
  <cp:lastPrinted>2018-08-08T02:03:27Z</cp:lastPrinted>
  <dcterms:created xsi:type="dcterms:W3CDTF">2008-08-26T06:05:02Z</dcterms:created>
  <dcterms:modified xsi:type="dcterms:W3CDTF">2020-09-17T05:52:18Z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5C58129F-E5B8-477A-9B38-B3E54BFA04C8}" pid="2">
    <vt:lpwstr>732BBEC068B16E02B3FF996FD6544A926558BF53919107C2C4187DEB7A64BB04</vt:lpwstr>
  </property>
  <property fmtid="{D5CDD505-2E9C-101B-9397-08002B2CF9AE}" pid="2" name="NSCPROP">
    <vt:lpwstr>NSCCustomProperty</vt:lpwstr>
  </property>
  <property fmtid="{D5CDD505-2E9C-101B-9397-08002B2CF9AE}" pid="3" name="NSCPROP_SA">
    <vt:lpwstr>\\66.10.103.36\Eng'g IT\00. GENERAL\01. 과제\02. 미래기술 과제\03. 배관 Auto Routing 최적화_이정규 선임\01. 메인자료\Auto Routing.pptx</vt:lpwstr>
  </property>
</Properties>
</file>