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6177" r:id="rId1"/>
    <p:sldMasterId id="2147486189" r:id="rId2"/>
  </p:sldMasterIdLst>
  <p:notesMasterIdLst>
    <p:notesMasterId r:id="rId62"/>
  </p:notesMasterIdLst>
  <p:handoutMasterIdLst>
    <p:handoutMasterId r:id="rId63"/>
  </p:handoutMasterIdLst>
  <p:sldIdLst>
    <p:sldId id="2501" r:id="rId3"/>
    <p:sldId id="2657" r:id="rId4"/>
    <p:sldId id="2659" r:id="rId5"/>
    <p:sldId id="2660" r:id="rId6"/>
    <p:sldId id="2633" r:id="rId7"/>
    <p:sldId id="2627" r:id="rId8"/>
    <p:sldId id="2626" r:id="rId9"/>
    <p:sldId id="2629" r:id="rId10"/>
    <p:sldId id="2630" r:id="rId11"/>
    <p:sldId id="2631" r:id="rId12"/>
    <p:sldId id="2632" r:id="rId13"/>
    <p:sldId id="2634" r:id="rId14"/>
    <p:sldId id="2607" r:id="rId15"/>
    <p:sldId id="2608" r:id="rId16"/>
    <p:sldId id="2609" r:id="rId17"/>
    <p:sldId id="2610" r:id="rId18"/>
    <p:sldId id="2611" r:id="rId19"/>
    <p:sldId id="2612" r:id="rId20"/>
    <p:sldId id="2613" r:id="rId21"/>
    <p:sldId id="2614" r:id="rId22"/>
    <p:sldId id="2615" r:id="rId23"/>
    <p:sldId id="2616" r:id="rId24"/>
    <p:sldId id="2617" r:id="rId25"/>
    <p:sldId id="2635" r:id="rId26"/>
    <p:sldId id="2621" r:id="rId27"/>
    <p:sldId id="2636" r:id="rId28"/>
    <p:sldId id="2638" r:id="rId29"/>
    <p:sldId id="2639" r:id="rId30"/>
    <p:sldId id="2637" r:id="rId31"/>
    <p:sldId id="2618" r:id="rId32"/>
    <p:sldId id="2619" r:id="rId33"/>
    <p:sldId id="2642" r:id="rId34"/>
    <p:sldId id="2622" r:id="rId35"/>
    <p:sldId id="2640" r:id="rId36"/>
    <p:sldId id="2643" r:id="rId37"/>
    <p:sldId id="2644" r:id="rId38"/>
    <p:sldId id="2645" r:id="rId39"/>
    <p:sldId id="2646" r:id="rId40"/>
    <p:sldId id="2647" r:id="rId41"/>
    <p:sldId id="2648" r:id="rId42"/>
    <p:sldId id="2649" r:id="rId43"/>
    <p:sldId id="2641" r:id="rId44"/>
    <p:sldId id="2623" r:id="rId45"/>
    <p:sldId id="2624" r:id="rId46"/>
    <p:sldId id="2625" r:id="rId47"/>
    <p:sldId id="2650" r:id="rId48"/>
    <p:sldId id="2651" r:id="rId49"/>
    <p:sldId id="2590" r:id="rId50"/>
    <p:sldId id="2591" r:id="rId51"/>
    <p:sldId id="2655" r:id="rId52"/>
    <p:sldId id="2656" r:id="rId53"/>
    <p:sldId id="2654" r:id="rId54"/>
    <p:sldId id="2653" r:id="rId55"/>
    <p:sldId id="2652" r:id="rId56"/>
    <p:sldId id="2598" r:id="rId57"/>
    <p:sldId id="2543" r:id="rId58"/>
    <p:sldId id="2552" r:id="rId59"/>
    <p:sldId id="2582" r:id="rId60"/>
    <p:sldId id="2583" r:id="rId61"/>
  </p:sldIdLst>
  <p:sldSz cx="9906000" cy="6858000" type="A4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1pPr>
    <a:lvl2pPr marL="455694"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2pPr>
    <a:lvl3pPr marL="911392"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3pPr>
    <a:lvl4pPr marL="1367081"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4pPr>
    <a:lvl5pPr marL="1822777" algn="ctr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5pPr>
    <a:lvl6pPr marL="2278472" algn="l" defTabSz="911392" rtl="0" eaLnBrk="1" latinLnBrk="1" hangingPunct="1"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6pPr>
    <a:lvl7pPr marL="2734171" algn="l" defTabSz="911392" rtl="0" eaLnBrk="1" latinLnBrk="1" hangingPunct="1"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7pPr>
    <a:lvl8pPr marL="3189860" algn="l" defTabSz="911392" rtl="0" eaLnBrk="1" latinLnBrk="1" hangingPunct="1"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8pPr>
    <a:lvl9pPr marL="3645555" algn="l" defTabSz="911392" rtl="0" eaLnBrk="1" latinLnBrk="1" hangingPunct="1">
      <a:defRPr sz="1400" b="1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5">
          <p15:clr>
            <a:srgbClr val="A4A3A4"/>
          </p15:clr>
        </p15:guide>
        <p15:guide id="2" pos="3115">
          <p15:clr>
            <a:srgbClr val="A4A3A4"/>
          </p15:clr>
        </p15:guide>
        <p15:guide id="3" orient="horz" pos="2639">
          <p15:clr>
            <a:srgbClr val="A4A3A4"/>
          </p15:clr>
        </p15:guide>
        <p15:guide id="4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1" userDrawn="1">
          <p15:clr>
            <a:srgbClr val="A4A3A4"/>
          </p15:clr>
        </p15:guide>
        <p15:guide id="2" pos="2140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55D"/>
    <a:srgbClr val="96AFF4"/>
    <a:srgbClr val="C5C5DC"/>
    <a:srgbClr val="676993"/>
    <a:srgbClr val="000000"/>
    <a:srgbClr val="C80000"/>
    <a:srgbClr val="B88C00"/>
    <a:srgbClr val="FF9900"/>
    <a:srgbClr val="F6C2E3"/>
    <a:srgbClr val="A10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1" autoAdjust="0"/>
    <p:restoredTop sz="87472" autoAdjust="0"/>
  </p:normalViewPr>
  <p:slideViewPr>
    <p:cSldViewPr snapToGrid="0" snapToObjects="1" showGuides="1">
      <p:cViewPr varScale="1">
        <p:scale>
          <a:sx n="116" d="100"/>
          <a:sy n="116" d="100"/>
        </p:scale>
        <p:origin x="1170" y="102"/>
      </p:cViewPr>
      <p:guideLst>
        <p:guide orient="horz" pos="655"/>
        <p:guide pos="3115"/>
        <p:guide orient="horz" pos="2639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76" d="100"/>
          <a:sy n="76" d="100"/>
        </p:scale>
        <p:origin x="-3330" y="-84"/>
      </p:cViewPr>
      <p:guideLst>
        <p:guide orient="horz" pos="3111"/>
        <p:guide pos="2140"/>
        <p:guide orient="horz"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7"/>
            <a:ext cx="294639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3" tIns="46051" rIns="92103" bIns="46051" numCol="1" anchor="t" anchorCtr="0" compatLnSpc="1">
            <a:prstTxWarp prst="textNoShape">
              <a:avLst/>
            </a:prstTxWarp>
          </a:bodyPr>
          <a:lstStyle>
            <a:lvl1pPr algn="l" latinLnBrk="1">
              <a:defRPr kumimoji="1" sz="1200" b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86" y="7"/>
            <a:ext cx="294639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3" tIns="46051" rIns="92103" bIns="46051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 b="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" y="9430329"/>
            <a:ext cx="294639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3" tIns="46051" rIns="92103" bIns="46051" numCol="1" anchor="b" anchorCtr="0" compatLnSpc="1">
            <a:prstTxWarp prst="textNoShape">
              <a:avLst/>
            </a:prstTxWarp>
          </a:bodyPr>
          <a:lstStyle>
            <a:lvl1pPr algn="l" latinLnBrk="1">
              <a:defRPr kumimoji="1" sz="1200" b="0"/>
            </a:lvl1pPr>
          </a:lstStyle>
          <a:p>
            <a:pPr>
              <a:defRPr/>
            </a:pPr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38933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7"/>
            <a:ext cx="294639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3" tIns="46051" rIns="92103" bIns="46051" numCol="1" anchor="t" anchorCtr="0" compatLnSpc="1">
            <a:prstTxWarp prst="textNoShape">
              <a:avLst/>
            </a:prstTxWarp>
          </a:bodyPr>
          <a:lstStyle>
            <a:lvl1pPr algn="l" latinLnBrk="1">
              <a:defRPr kumimoji="1" sz="1200" b="0"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86" y="7"/>
            <a:ext cx="294639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3" tIns="46051" rIns="92103" bIns="46051" numCol="1" anchor="t" anchorCtr="0" compatLnSpc="1">
            <a:prstTxWarp prst="textNoShape">
              <a:avLst/>
            </a:prstTxWarp>
          </a:bodyPr>
          <a:lstStyle>
            <a:lvl1pPr algn="r" latinLnBrk="1">
              <a:defRPr kumimoji="1" sz="1200" b="0"/>
            </a:lvl1pPr>
          </a:lstStyle>
          <a:p>
            <a:pPr>
              <a:defRPr/>
            </a:pPr>
            <a:endParaRPr lang="ko-KR" altLang="ko-KR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4538"/>
            <a:ext cx="537845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83" y="4714392"/>
            <a:ext cx="498475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3" tIns="46051" rIns="92103" bIns="460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ko-KR" noProof="0" smtClean="0"/>
              <a:t>마스터 문자열 유형 편집</a:t>
            </a:r>
          </a:p>
          <a:p>
            <a:pPr lvl="1"/>
            <a:r>
              <a:rPr lang="ko-KR" altLang="ko-KR" noProof="0" smtClean="0"/>
              <a:t>둘째 수준</a:t>
            </a:r>
          </a:p>
          <a:p>
            <a:pPr lvl="2"/>
            <a:r>
              <a:rPr lang="ko-KR" altLang="ko-KR" noProof="0" smtClean="0"/>
              <a:t>셋째 수준</a:t>
            </a:r>
          </a:p>
          <a:p>
            <a:pPr lvl="3"/>
            <a:r>
              <a:rPr lang="ko-KR" altLang="ko-KR" noProof="0" smtClean="0"/>
              <a:t>넷째 수준</a:t>
            </a:r>
          </a:p>
          <a:p>
            <a:pPr lvl="4"/>
            <a:r>
              <a:rPr lang="ko-KR" altLang="ko-KR" noProof="0" smtClean="0"/>
              <a:t>다섯째 수준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" y="9430329"/>
            <a:ext cx="294639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103" tIns="46051" rIns="92103" bIns="46051" numCol="1" anchor="b" anchorCtr="0" compatLnSpc="1">
            <a:prstTxWarp prst="textNoShape">
              <a:avLst/>
            </a:prstTxWarp>
          </a:bodyPr>
          <a:lstStyle>
            <a:lvl1pPr algn="l" latinLnBrk="1">
              <a:defRPr kumimoji="1" sz="1200" b="0"/>
            </a:lvl1pPr>
          </a:lstStyle>
          <a:p>
            <a:pPr>
              <a:defRPr/>
            </a:pPr>
            <a:endParaRPr lang="ko-KR" altLang="ko-KR"/>
          </a:p>
        </p:txBody>
      </p:sp>
    </p:spTree>
    <p:extLst>
      <p:ext uri="{BB962C8B-B14F-4D97-AF65-F5344CB8AC3E}">
        <p14:creationId xmlns:p14="http://schemas.microsoft.com/office/powerpoint/2010/main" val="39109933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1pPr>
    <a:lvl2pPr marL="455694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2pPr>
    <a:lvl3pPr marL="911392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3pPr>
    <a:lvl4pPr marL="1367081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4pPr>
    <a:lvl5pPr marL="1822777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Sans Unicode" pitchFamily="34" charset="0"/>
        <a:ea typeface="HY견명조" pitchFamily="18" charset="-127"/>
        <a:cs typeface="+mn-cs"/>
      </a:defRPr>
    </a:lvl5pPr>
    <a:lvl6pPr marL="2278472" algn="l" defTabSz="91139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4171" algn="l" defTabSz="91139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9860" algn="l" defTabSz="91139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5555" algn="l" defTabSz="911392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2950" y="2414639"/>
            <a:ext cx="8420100" cy="43057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10000"/>
              </a:lnSpc>
              <a:spcAft>
                <a:spcPct val="20000"/>
              </a:spcAft>
              <a:defRPr sz="2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4812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5900" y="3886228"/>
            <a:ext cx="6934200" cy="44596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직사각형 3"/>
          <p:cNvSpPr/>
          <p:nvPr userDrawn="1"/>
        </p:nvSpPr>
        <p:spPr bwMode="auto">
          <a:xfrm>
            <a:off x="0" y="6597351"/>
            <a:ext cx="9906000" cy="26064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2239" tIns="0" rIns="42239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                                                             『 </a:t>
            </a:r>
            <a:r>
              <a:rPr lang="ko-KR" altLang="en-US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안전이 경영의 제 </a:t>
            </a:r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</a:t>
            </a:r>
            <a:r>
              <a:rPr lang="ko-KR" altLang="en-US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원칙이다 </a:t>
            </a:r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』</a:t>
            </a:r>
            <a:endParaRPr lang="ko-KR" alt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2554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8938" y="511190"/>
            <a:ext cx="9120187" cy="599849"/>
          </a:xfrm>
          <a:prstGeom prst="rect">
            <a:avLst/>
          </a:prstGeom>
        </p:spPr>
        <p:txBody>
          <a:bodyPr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35516" y="950920"/>
            <a:ext cx="5378395" cy="1831271"/>
          </a:xfrm>
        </p:spPr>
        <p:txBody>
          <a:bodyPr vert="eaVert"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  <a:lvl2pPr>
              <a:defRPr>
                <a:latin typeface="HY견고딕" pitchFamily="18" charset="-127"/>
                <a:ea typeface="HY견고딕" pitchFamily="18" charset="-127"/>
              </a:defRPr>
            </a:lvl2pPr>
            <a:lvl3pPr>
              <a:defRPr>
                <a:latin typeface="HY견고딕" pitchFamily="18" charset="-127"/>
                <a:ea typeface="HY견고딕" pitchFamily="18" charset="-127"/>
              </a:defRPr>
            </a:lvl3pPr>
            <a:lvl4pPr>
              <a:defRPr>
                <a:latin typeface="HY견고딕" pitchFamily="18" charset="-127"/>
                <a:ea typeface="HY견고딕" pitchFamily="18" charset="-127"/>
              </a:defRPr>
            </a:lvl4pPr>
            <a:lvl5pPr>
              <a:defRPr>
                <a:latin typeface="HY견고딕" pitchFamily="18" charset="-127"/>
                <a:ea typeface="HY견고딕" pitchFamily="18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61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482567" y="511185"/>
            <a:ext cx="2031325" cy="225107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2625220" y="511185"/>
            <a:ext cx="4455066" cy="2251075"/>
          </a:xfrm>
        </p:spPr>
        <p:txBody>
          <a:bodyPr vert="eaVert"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  <a:lvl2pPr>
              <a:defRPr>
                <a:latin typeface="HY견고딕" pitchFamily="18" charset="-127"/>
                <a:ea typeface="HY견고딕" pitchFamily="18" charset="-127"/>
              </a:defRPr>
            </a:lvl2pPr>
            <a:lvl3pPr>
              <a:defRPr>
                <a:latin typeface="HY견고딕" pitchFamily="18" charset="-127"/>
                <a:ea typeface="HY견고딕" pitchFamily="18" charset="-127"/>
              </a:defRPr>
            </a:lvl3pPr>
            <a:lvl4pPr>
              <a:defRPr>
                <a:latin typeface="HY견고딕" pitchFamily="18" charset="-127"/>
                <a:ea typeface="HY견고딕" pitchFamily="18" charset="-127"/>
              </a:defRPr>
            </a:lvl4pPr>
            <a:lvl5pPr>
              <a:defRPr>
                <a:latin typeface="HY견고딕" pitchFamily="18" charset="-127"/>
                <a:ea typeface="HY견고딕" pitchFamily="18" charset="-127"/>
              </a:defRPr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952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90532" y="1440234"/>
            <a:ext cx="9123363" cy="2723508"/>
          </a:xfrm>
        </p:spPr>
        <p:txBody>
          <a:bodyPr/>
          <a:lstStyle>
            <a:lvl1pPr>
              <a:defRPr sz="3300">
                <a:latin typeface="HY견고딕" pitchFamily="18" charset="-127"/>
                <a:ea typeface="HY견고딕" pitchFamily="18" charset="-127"/>
              </a:defRPr>
            </a:lvl1pPr>
            <a:lvl2pPr>
              <a:defRPr sz="2300">
                <a:latin typeface="HY견고딕" pitchFamily="18" charset="-127"/>
                <a:ea typeface="HY견고딕" pitchFamily="18" charset="-127"/>
              </a:defRPr>
            </a:lvl2pPr>
            <a:lvl3pPr>
              <a:defRPr sz="2300">
                <a:latin typeface="HY견고딕" pitchFamily="18" charset="-127"/>
                <a:ea typeface="HY견고딕" pitchFamily="18" charset="-127"/>
              </a:defRPr>
            </a:lvl3pPr>
            <a:lvl4pPr>
              <a:defRPr sz="2300">
                <a:latin typeface="HY견고딕" pitchFamily="18" charset="-127"/>
                <a:ea typeface="HY견고딕" pitchFamily="18" charset="-127"/>
              </a:defRPr>
            </a:lvl4pPr>
            <a:lvl5pPr>
              <a:defRPr sz="2300">
                <a:latin typeface="HY견고딕" pitchFamily="18" charset="-127"/>
                <a:ea typeface="HY견고딕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직사각형 3"/>
          <p:cNvSpPr/>
          <p:nvPr userDrawn="1"/>
        </p:nvSpPr>
        <p:spPr bwMode="auto">
          <a:xfrm>
            <a:off x="0" y="6597351"/>
            <a:ext cx="9906000" cy="26064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2239" tIns="0" rIns="42239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                                                             『 </a:t>
            </a:r>
            <a:r>
              <a:rPr lang="ko-KR" altLang="en-US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안전이 경영의 제 </a:t>
            </a:r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</a:t>
            </a:r>
            <a:r>
              <a:rPr lang="ko-KR" altLang="en-US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원칙이다 </a:t>
            </a:r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』</a:t>
            </a:r>
            <a:endParaRPr lang="ko-KR" alt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2851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638" y="4406929"/>
            <a:ext cx="8420100" cy="707571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638" y="4007136"/>
            <a:ext cx="8420100" cy="39979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694" indent="0">
              <a:buNone/>
              <a:defRPr sz="1800"/>
            </a:lvl2pPr>
            <a:lvl3pPr marL="911392" indent="0">
              <a:buNone/>
              <a:defRPr sz="1600"/>
            </a:lvl3pPr>
            <a:lvl4pPr marL="1367081" indent="0">
              <a:buNone/>
              <a:defRPr sz="1400"/>
            </a:lvl4pPr>
            <a:lvl5pPr marL="1822777" indent="0">
              <a:buNone/>
              <a:defRPr sz="1400"/>
            </a:lvl5pPr>
            <a:lvl6pPr marL="2278472" indent="0">
              <a:buNone/>
              <a:defRPr sz="1400"/>
            </a:lvl6pPr>
            <a:lvl7pPr marL="2734171" indent="0">
              <a:buNone/>
              <a:defRPr sz="1400"/>
            </a:lvl7pPr>
            <a:lvl8pPr marL="3189860" indent="0">
              <a:buNone/>
              <a:defRPr sz="1400"/>
            </a:lvl8pPr>
            <a:lvl9pPr marL="3645555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708333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8938" y="511194"/>
            <a:ext cx="9120187" cy="599849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90525" y="950934"/>
            <a:ext cx="4484688" cy="2777368"/>
          </a:xfrm>
        </p:spPr>
        <p:txBody>
          <a:bodyPr/>
          <a:lstStyle>
            <a:lvl1pPr>
              <a:defRPr sz="2800">
                <a:latin typeface="HY견고딕" pitchFamily="18" charset="-127"/>
                <a:ea typeface="HY견고딕" pitchFamily="18" charset="-127"/>
              </a:defRPr>
            </a:lvl1pPr>
            <a:lvl2pPr>
              <a:defRPr sz="2300">
                <a:latin typeface="HY견고딕" pitchFamily="18" charset="-127"/>
                <a:ea typeface="HY견고딕" pitchFamily="18" charset="-127"/>
              </a:defRPr>
            </a:lvl2pPr>
            <a:lvl3pPr>
              <a:defRPr sz="2000">
                <a:latin typeface="HY견고딕" pitchFamily="18" charset="-127"/>
                <a:ea typeface="HY견고딕" pitchFamily="18" charset="-127"/>
              </a:defRPr>
            </a:lvl3pPr>
            <a:lvl4pPr>
              <a:defRPr sz="1800">
                <a:latin typeface="HY견고딕" pitchFamily="18" charset="-127"/>
                <a:ea typeface="HY견고딕" pitchFamily="18" charset="-127"/>
              </a:defRPr>
            </a:lvl4pPr>
            <a:lvl5pPr>
              <a:defRPr sz="1800">
                <a:latin typeface="HY견고딕" pitchFamily="18" charset="-127"/>
                <a:ea typeface="HY견고딕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27658" y="950934"/>
            <a:ext cx="4486275" cy="2777368"/>
          </a:xfrm>
        </p:spPr>
        <p:txBody>
          <a:bodyPr/>
          <a:lstStyle>
            <a:lvl1pPr>
              <a:defRPr sz="2800">
                <a:latin typeface="HY견고딕" pitchFamily="18" charset="-127"/>
                <a:ea typeface="HY견고딕" pitchFamily="18" charset="-127"/>
              </a:defRPr>
            </a:lvl1pPr>
            <a:lvl2pPr>
              <a:defRPr sz="2300">
                <a:latin typeface="HY견고딕" pitchFamily="18" charset="-127"/>
                <a:ea typeface="HY견고딕" pitchFamily="18" charset="-127"/>
              </a:defRPr>
            </a:lvl2pPr>
            <a:lvl3pPr>
              <a:defRPr sz="2000">
                <a:latin typeface="HY견고딕" pitchFamily="18" charset="-127"/>
                <a:ea typeface="HY견고딕" pitchFamily="18" charset="-127"/>
              </a:defRPr>
            </a:lvl3pPr>
            <a:lvl4pPr>
              <a:defRPr sz="1800">
                <a:latin typeface="HY견고딕" pitchFamily="18" charset="-127"/>
                <a:ea typeface="HY견고딕" pitchFamily="18" charset="-127"/>
              </a:defRPr>
            </a:lvl4pPr>
            <a:lvl5pPr>
              <a:defRPr sz="1800">
                <a:latin typeface="HY견고딕" pitchFamily="18" charset="-127"/>
                <a:ea typeface="HY견고딕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931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81"/>
            <a:ext cx="8915400" cy="599849"/>
          </a:xfrm>
          <a:prstGeom prst="rect">
            <a:avLst/>
          </a:prstGeom>
        </p:spPr>
        <p:txBody>
          <a:bodyPr/>
          <a:lstStyle>
            <a:lvl1pPr>
              <a:defRPr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375003"/>
            <a:ext cx="4376738" cy="799904"/>
          </a:xfrm>
        </p:spPr>
        <p:txBody>
          <a:bodyPr anchor="b"/>
          <a:lstStyle>
            <a:lvl1pPr marL="0" indent="0">
              <a:buNone/>
              <a:defRPr sz="2300" b="1">
                <a:latin typeface="HY견고딕" pitchFamily="18" charset="-127"/>
                <a:ea typeface="HY견고딕" pitchFamily="18" charset="-127"/>
              </a:defRPr>
            </a:lvl1pPr>
            <a:lvl2pPr marL="455694" indent="0">
              <a:buNone/>
              <a:defRPr sz="2000" b="1"/>
            </a:lvl2pPr>
            <a:lvl3pPr marL="911392" indent="0">
              <a:buNone/>
              <a:defRPr sz="1800" b="1"/>
            </a:lvl3pPr>
            <a:lvl4pPr marL="1367081" indent="0">
              <a:buNone/>
              <a:defRPr sz="1600" b="1"/>
            </a:lvl4pPr>
            <a:lvl5pPr marL="1822777" indent="0">
              <a:buNone/>
              <a:defRPr sz="1600" b="1"/>
            </a:lvl5pPr>
            <a:lvl6pPr marL="2278472" indent="0">
              <a:buNone/>
              <a:defRPr sz="1600" b="1"/>
            </a:lvl6pPr>
            <a:lvl7pPr marL="2734171" indent="0">
              <a:buNone/>
              <a:defRPr sz="1600" b="1"/>
            </a:lvl7pPr>
            <a:lvl8pPr marL="3189860" indent="0">
              <a:buNone/>
              <a:defRPr sz="1600" b="1"/>
            </a:lvl8pPr>
            <a:lvl9pPr marL="3645555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98"/>
            <a:ext cx="4376738" cy="2415731"/>
          </a:xfrm>
        </p:spPr>
        <p:txBody>
          <a:bodyPr/>
          <a:lstStyle>
            <a:lvl1pPr>
              <a:defRPr sz="2300">
                <a:latin typeface="HY견고딕" pitchFamily="18" charset="-127"/>
                <a:ea typeface="HY견고딕" pitchFamily="18" charset="-127"/>
              </a:defRPr>
            </a:lvl1pPr>
            <a:lvl2pPr>
              <a:defRPr sz="2000">
                <a:latin typeface="HY견고딕" pitchFamily="18" charset="-127"/>
                <a:ea typeface="HY견고딕" pitchFamily="18" charset="-127"/>
              </a:defRPr>
            </a:lvl2pPr>
            <a:lvl3pPr>
              <a:defRPr sz="1800">
                <a:latin typeface="HY견고딕" pitchFamily="18" charset="-127"/>
                <a:ea typeface="HY견고딕" pitchFamily="18" charset="-127"/>
              </a:defRPr>
            </a:lvl3pPr>
            <a:lvl4pPr>
              <a:defRPr sz="1600">
                <a:latin typeface="HY견고딕" pitchFamily="18" charset="-127"/>
                <a:ea typeface="HY견고딕" pitchFamily="18" charset="-127"/>
              </a:defRPr>
            </a:lvl4pPr>
            <a:lvl5pPr>
              <a:defRPr sz="1600">
                <a:latin typeface="HY견고딕" pitchFamily="18" charset="-127"/>
                <a:ea typeface="HY견고딕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415" y="1375003"/>
            <a:ext cx="4378325" cy="799904"/>
          </a:xfrm>
        </p:spPr>
        <p:txBody>
          <a:bodyPr anchor="b"/>
          <a:lstStyle>
            <a:lvl1pPr marL="0" indent="0">
              <a:buNone/>
              <a:defRPr sz="2300" b="1">
                <a:latin typeface="HY견고딕" pitchFamily="18" charset="-127"/>
                <a:ea typeface="HY견고딕" pitchFamily="18" charset="-127"/>
              </a:defRPr>
            </a:lvl1pPr>
            <a:lvl2pPr marL="455694" indent="0">
              <a:buNone/>
              <a:defRPr sz="2000" b="1"/>
            </a:lvl2pPr>
            <a:lvl3pPr marL="911392" indent="0">
              <a:buNone/>
              <a:defRPr sz="1800" b="1"/>
            </a:lvl3pPr>
            <a:lvl4pPr marL="1367081" indent="0">
              <a:buNone/>
              <a:defRPr sz="1600" b="1"/>
            </a:lvl4pPr>
            <a:lvl5pPr marL="1822777" indent="0">
              <a:buNone/>
              <a:defRPr sz="1600" b="1"/>
            </a:lvl5pPr>
            <a:lvl6pPr marL="2278472" indent="0">
              <a:buNone/>
              <a:defRPr sz="1600" b="1"/>
            </a:lvl6pPr>
            <a:lvl7pPr marL="2734171" indent="0">
              <a:buNone/>
              <a:defRPr sz="1600" b="1"/>
            </a:lvl7pPr>
            <a:lvl8pPr marL="3189860" indent="0">
              <a:buNone/>
              <a:defRPr sz="1600" b="1"/>
            </a:lvl8pPr>
            <a:lvl9pPr marL="3645555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415" y="2174898"/>
            <a:ext cx="4378325" cy="2415731"/>
          </a:xfrm>
        </p:spPr>
        <p:txBody>
          <a:bodyPr/>
          <a:lstStyle>
            <a:lvl1pPr>
              <a:defRPr sz="2300">
                <a:latin typeface="HY견고딕" pitchFamily="18" charset="-127"/>
                <a:ea typeface="HY견고딕" pitchFamily="18" charset="-127"/>
              </a:defRPr>
            </a:lvl1pPr>
            <a:lvl2pPr>
              <a:defRPr sz="2000">
                <a:latin typeface="HY견고딕" pitchFamily="18" charset="-127"/>
                <a:ea typeface="HY견고딕" pitchFamily="18" charset="-127"/>
              </a:defRPr>
            </a:lvl2pPr>
            <a:lvl3pPr>
              <a:defRPr sz="1800">
                <a:latin typeface="HY견고딕" pitchFamily="18" charset="-127"/>
                <a:ea typeface="HY견고딕" pitchFamily="18" charset="-127"/>
              </a:defRPr>
            </a:lvl3pPr>
            <a:lvl4pPr>
              <a:defRPr sz="1600">
                <a:latin typeface="HY견고딕" pitchFamily="18" charset="-127"/>
                <a:ea typeface="HY견고딕" pitchFamily="18" charset="-127"/>
              </a:defRPr>
            </a:lvl4pPr>
            <a:lvl5pPr>
              <a:defRPr sz="1600">
                <a:latin typeface="HY견고딕" pitchFamily="18" charset="-127"/>
                <a:ea typeface="HY견고딕" pitchFamily="18" charset="-127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1624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8938" y="511194"/>
            <a:ext cx="9120187" cy="599849"/>
          </a:xfrm>
          <a:prstGeom prst="rect">
            <a:avLst/>
          </a:prstGeo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254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" r="25264" b="1839"/>
          <a:stretch>
            <a:fillRect/>
          </a:stretch>
        </p:blipFill>
        <p:spPr bwMode="auto">
          <a:xfrm>
            <a:off x="0" y="0"/>
            <a:ext cx="66122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/>
          <p:cNvSpPr/>
          <p:nvPr userDrawn="1"/>
        </p:nvSpPr>
        <p:spPr bwMode="auto">
          <a:xfrm>
            <a:off x="4822296" y="0"/>
            <a:ext cx="5083704" cy="6858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204234" indent="-102116" algn="l" defTabSz="1069449">
              <a:buFont typeface="Arial" pitchFamily="34" charset="0"/>
              <a:buChar char="•"/>
            </a:pPr>
            <a:endParaRPr lang="ko-KR" altLang="en-US" sz="1600" dirty="0" smtClean="0">
              <a:solidFill>
                <a:srgbClr val="000066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 l="572" t="9932" r="936" b="88413"/>
          <a:stretch>
            <a:fillRect/>
          </a:stretch>
        </p:blipFill>
        <p:spPr bwMode="auto">
          <a:xfrm>
            <a:off x="0" y="0"/>
            <a:ext cx="9906000" cy="13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89492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8" y="1035336"/>
            <a:ext cx="3259138" cy="39979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3499" y="273065"/>
            <a:ext cx="5537201" cy="3177478"/>
          </a:xfrm>
        </p:spPr>
        <p:txBody>
          <a:bodyPr/>
          <a:lstStyle>
            <a:lvl1pPr>
              <a:defRPr sz="3200">
                <a:latin typeface="HY견고딕" pitchFamily="18" charset="-127"/>
                <a:ea typeface="HY견고딕" pitchFamily="18" charset="-127"/>
              </a:defRPr>
            </a:lvl1pPr>
            <a:lvl2pPr>
              <a:defRPr sz="2800">
                <a:latin typeface="HY견고딕" pitchFamily="18" charset="-127"/>
                <a:ea typeface="HY견고딕" pitchFamily="18" charset="-127"/>
              </a:defRPr>
            </a:lvl2pPr>
            <a:lvl3pPr>
              <a:defRPr sz="2300">
                <a:latin typeface="HY견고딕" pitchFamily="18" charset="-127"/>
                <a:ea typeface="HY견고딕" pitchFamily="18" charset="-127"/>
              </a:defRPr>
            </a:lvl3pPr>
            <a:lvl4pPr>
              <a:defRPr sz="2000">
                <a:latin typeface="HY견고딕" pitchFamily="18" charset="-127"/>
                <a:ea typeface="HY견고딕" pitchFamily="18" charset="-127"/>
              </a:defRPr>
            </a:lvl4pPr>
            <a:lvl5pPr>
              <a:defRPr sz="2000">
                <a:latin typeface="HY견고딕" pitchFamily="18" charset="-127"/>
                <a:ea typeface="HY견고딕" pitchFamily="18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8" y="1435150"/>
            <a:ext cx="3259138" cy="307462"/>
          </a:xfrm>
        </p:spPr>
        <p:txBody>
          <a:bodyPr/>
          <a:lstStyle>
            <a:lvl1pPr marL="0" indent="0">
              <a:buNone/>
              <a:defRPr sz="1400"/>
            </a:lvl1pPr>
            <a:lvl2pPr marL="455694" indent="0">
              <a:buNone/>
              <a:defRPr sz="1200"/>
            </a:lvl2pPr>
            <a:lvl3pPr marL="911392" indent="0">
              <a:buNone/>
              <a:defRPr sz="1100"/>
            </a:lvl3pPr>
            <a:lvl4pPr marL="1367081" indent="0">
              <a:buNone/>
              <a:defRPr sz="900"/>
            </a:lvl4pPr>
            <a:lvl5pPr marL="1822777" indent="0">
              <a:buNone/>
              <a:defRPr sz="900"/>
            </a:lvl5pPr>
            <a:lvl6pPr marL="2278472" indent="0">
              <a:buNone/>
              <a:defRPr sz="900"/>
            </a:lvl6pPr>
            <a:lvl7pPr marL="2734171" indent="0">
              <a:buNone/>
              <a:defRPr sz="900"/>
            </a:lvl7pPr>
            <a:lvl8pPr marL="3189860" indent="0">
              <a:buNone/>
              <a:defRPr sz="900"/>
            </a:lvl8pPr>
            <a:lvl9pPr marL="364555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27117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513" y="4967572"/>
            <a:ext cx="5943600" cy="39979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513" y="612802"/>
            <a:ext cx="5943600" cy="584460"/>
          </a:xfrm>
        </p:spPr>
        <p:txBody>
          <a:bodyPr/>
          <a:lstStyle>
            <a:lvl1pPr marL="0" indent="0">
              <a:buNone/>
              <a:defRPr sz="3200"/>
            </a:lvl1pPr>
            <a:lvl2pPr marL="455694" indent="0">
              <a:buNone/>
              <a:defRPr sz="2800"/>
            </a:lvl2pPr>
            <a:lvl3pPr marL="911392" indent="0">
              <a:buNone/>
              <a:defRPr sz="2300"/>
            </a:lvl3pPr>
            <a:lvl4pPr marL="1367081" indent="0">
              <a:buNone/>
              <a:defRPr sz="2000"/>
            </a:lvl4pPr>
            <a:lvl5pPr marL="1822777" indent="0">
              <a:buNone/>
              <a:defRPr sz="2000"/>
            </a:lvl5pPr>
            <a:lvl6pPr marL="2278472" indent="0">
              <a:buNone/>
              <a:defRPr sz="2000"/>
            </a:lvl6pPr>
            <a:lvl7pPr marL="2734171" indent="0">
              <a:buNone/>
              <a:defRPr sz="2000"/>
            </a:lvl7pPr>
            <a:lvl8pPr marL="3189860" indent="0">
              <a:buNone/>
              <a:defRPr sz="2000"/>
            </a:lvl8pPr>
            <a:lvl9pPr marL="3645555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513" y="5367390"/>
            <a:ext cx="5943600" cy="307462"/>
          </a:xfrm>
        </p:spPr>
        <p:txBody>
          <a:bodyPr/>
          <a:lstStyle>
            <a:lvl1pPr marL="0" indent="0">
              <a:buNone/>
              <a:defRPr sz="1400"/>
            </a:lvl1pPr>
            <a:lvl2pPr marL="455694" indent="0">
              <a:buNone/>
              <a:defRPr sz="1200"/>
            </a:lvl2pPr>
            <a:lvl3pPr marL="911392" indent="0">
              <a:buNone/>
              <a:defRPr sz="1100"/>
            </a:lvl3pPr>
            <a:lvl4pPr marL="1367081" indent="0">
              <a:buNone/>
              <a:defRPr sz="900"/>
            </a:lvl4pPr>
            <a:lvl5pPr marL="1822777" indent="0">
              <a:buNone/>
              <a:defRPr sz="900"/>
            </a:lvl5pPr>
            <a:lvl6pPr marL="2278472" indent="0">
              <a:buNone/>
              <a:defRPr sz="900"/>
            </a:lvl6pPr>
            <a:lvl7pPr marL="2734171" indent="0">
              <a:buNone/>
              <a:defRPr sz="900"/>
            </a:lvl7pPr>
            <a:lvl8pPr marL="3189860" indent="0">
              <a:buNone/>
              <a:defRPr sz="900"/>
            </a:lvl8pPr>
            <a:lvl9pPr marL="364555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19604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samsungengineering.co.kr/kor/main.jsp" TargetMode="External"/><Relationship Id="rId1" Type="http://schemas.openxmlformats.org/officeDocument/2006/relationships/theme" Target="../theme/theme2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3" cstate="print"/>
          <a:srcRect l="572" r="936" b="14049"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00 업무\01 VI\00 Visual guidelines\01 VI 가이드라인\00_2012-2013 CI-BI정립\04 최종\SECL VI System Guidlines_최종\CI모음집\로고파일\영문조합\PNG\영문로고타입_2.png"/>
          <p:cNvPicPr preferRelativeResize="0"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59493" y="662392"/>
            <a:ext cx="1794000" cy="144000"/>
          </a:xfrm>
          <a:prstGeom prst="rect">
            <a:avLst/>
          </a:prstGeom>
          <a:noFill/>
        </p:spPr>
      </p:pic>
      <p:sp>
        <p:nvSpPr>
          <p:cNvPr id="1028" name="Rectangle 105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0532" y="1582115"/>
            <a:ext cx="9123363" cy="150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564" rIns="0" bIns="4556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 smtClean="0"/>
              <a:t>마스터 문자열 유형 편집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제목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제목</a:t>
            </a:r>
          </a:p>
        </p:txBody>
      </p:sp>
      <p:sp>
        <p:nvSpPr>
          <p:cNvPr id="10" name="Rectangle 1051"/>
          <p:cNvSpPr>
            <a:spLocks noGrp="1" noChangeArrowheads="1"/>
          </p:cNvSpPr>
          <p:nvPr>
            <p:ph type="title"/>
          </p:nvPr>
        </p:nvSpPr>
        <p:spPr bwMode="auto">
          <a:xfrm>
            <a:off x="388938" y="167342"/>
            <a:ext cx="7271702" cy="59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564" rIns="0" bIns="45564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ko-KR" altLang="en-US" dirty="0" smtClean="0"/>
              <a:t>마스터 제목</a:t>
            </a:r>
          </a:p>
        </p:txBody>
      </p:sp>
      <p:sp>
        <p:nvSpPr>
          <p:cNvPr id="6" name="직사각형 5"/>
          <p:cNvSpPr/>
          <p:nvPr userDrawn="1"/>
        </p:nvSpPr>
        <p:spPr bwMode="auto">
          <a:xfrm>
            <a:off x="0" y="6597351"/>
            <a:ext cx="9906000" cy="26064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42239" tIns="0" rIns="42239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                                                                                                                                      『 </a:t>
            </a:r>
            <a:r>
              <a:rPr lang="ko-KR" altLang="en-US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안전이 경영의 제 </a:t>
            </a:r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1 </a:t>
            </a:r>
            <a:r>
              <a:rPr lang="ko-KR" altLang="en-US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원칙이다 </a:t>
            </a:r>
            <a:r>
              <a:rPr lang="en-US" altLang="ko-KR" sz="1100" b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』</a:t>
            </a:r>
            <a:endParaRPr lang="ko-KR" altLang="en-US" sz="1100" b="0" dirty="0">
              <a:solidFill>
                <a:schemeClr val="tx1">
                  <a:lumMod val="75000"/>
                  <a:lumOff val="25000"/>
                </a:schemeClr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971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78" r:id="rId1"/>
    <p:sldLayoutId id="2147486179" r:id="rId2"/>
    <p:sldLayoutId id="2147486180" r:id="rId3"/>
    <p:sldLayoutId id="2147486181" r:id="rId4"/>
    <p:sldLayoutId id="2147486182" r:id="rId5"/>
    <p:sldLayoutId id="2147486183" r:id="rId6"/>
    <p:sldLayoutId id="2147486184" r:id="rId7"/>
    <p:sldLayoutId id="2147486185" r:id="rId8"/>
    <p:sldLayoutId id="2147486186" r:id="rId9"/>
    <p:sldLayoutId id="2147486187" r:id="rId10"/>
    <p:sldLayoutId id="2147486188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 b="1">
          <a:solidFill>
            <a:schemeClr val="bg1"/>
          </a:solidFill>
          <a:latin typeface="HY견고딕" pitchFamily="18" charset="-127"/>
          <a:ea typeface="HY견고딕" pitchFamily="18" charset="-127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삼성고딕 M" pitchFamily="2" charset="-127"/>
          <a:ea typeface="삼성고딕 M" pitchFamily="2" charset="-127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삼성고딕 M" pitchFamily="2" charset="-127"/>
          <a:ea typeface="삼성고딕 M" pitchFamily="2" charset="-127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삼성고딕 M" pitchFamily="2" charset="-127"/>
          <a:ea typeface="삼성고딕 M" pitchFamily="2" charset="-127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삼성고딕 M" pitchFamily="2" charset="-127"/>
          <a:ea typeface="삼성고딕 M" pitchFamily="2" charset="-127"/>
        </a:defRPr>
      </a:lvl5pPr>
      <a:lvl6pPr marL="455694" algn="l" rtl="0" fontAlgn="base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Lucida Sans Unicode" pitchFamily="34" charset="0"/>
          <a:ea typeface="HY견명조" pitchFamily="18" charset="-127"/>
        </a:defRPr>
      </a:lvl6pPr>
      <a:lvl7pPr marL="911392" algn="l" rtl="0" fontAlgn="base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Lucida Sans Unicode" pitchFamily="34" charset="0"/>
          <a:ea typeface="HY견명조" pitchFamily="18" charset="-127"/>
        </a:defRPr>
      </a:lvl7pPr>
      <a:lvl8pPr marL="1367081" algn="l" rtl="0" fontAlgn="base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Lucida Sans Unicode" pitchFamily="34" charset="0"/>
          <a:ea typeface="HY견명조" pitchFamily="18" charset="-127"/>
        </a:defRPr>
      </a:lvl8pPr>
      <a:lvl9pPr marL="1822777" algn="l" rtl="0" fontAlgn="base">
        <a:spcBef>
          <a:spcPct val="0"/>
        </a:spcBef>
        <a:spcAft>
          <a:spcPct val="0"/>
        </a:spcAft>
        <a:defRPr sz="1200" b="1">
          <a:solidFill>
            <a:schemeClr val="tx2"/>
          </a:solidFill>
          <a:latin typeface="Lucida Sans Unicode" pitchFamily="34" charset="0"/>
          <a:ea typeface="HY견명조" pitchFamily="18" charset="-127"/>
        </a:defRPr>
      </a:lvl9pPr>
    </p:titleStyle>
    <p:bodyStyle>
      <a:lvl1pPr marL="341769" indent="-341769" algn="l" rtl="0" eaLnBrk="0" fontAlgn="base" hangingPunct="0">
        <a:spcBef>
          <a:spcPct val="50000"/>
        </a:spcBef>
        <a:spcAft>
          <a:spcPct val="0"/>
        </a:spcAft>
        <a:buClr>
          <a:schemeClr val="tx1"/>
        </a:buClr>
        <a:defRPr sz="2300">
          <a:solidFill>
            <a:schemeClr val="tx1"/>
          </a:solidFill>
          <a:latin typeface="HY견고딕" pitchFamily="18" charset="-127"/>
          <a:ea typeface="HY견고딕" pitchFamily="18" charset="-127"/>
          <a:cs typeface="+mn-cs"/>
        </a:defRPr>
      </a:lvl1pPr>
      <a:lvl2pPr marL="276895" indent="-275314" algn="l" rtl="0" eaLnBrk="0" fontAlgn="base" latinLnBrk="1" hangingPunct="0">
        <a:spcBef>
          <a:spcPct val="50000"/>
        </a:spcBef>
        <a:spcAft>
          <a:spcPct val="0"/>
        </a:spcAft>
        <a:buClr>
          <a:schemeClr val="tx1"/>
        </a:buClr>
        <a:buSzPct val="120000"/>
        <a:buFont typeface="Wingdings" pitchFamily="2" charset="2"/>
        <a:buChar char="§"/>
        <a:defRPr sz="2300">
          <a:solidFill>
            <a:schemeClr val="tx1"/>
          </a:solidFill>
          <a:latin typeface="HY견고딕" pitchFamily="18" charset="-127"/>
          <a:ea typeface="HY견고딕" pitchFamily="18" charset="-127"/>
        </a:defRPr>
      </a:lvl2pPr>
      <a:lvl3pPr marL="558544" indent="-280066" algn="l" rtl="0" eaLnBrk="0" fontAlgn="base" latinLnBrk="1" hangingPunct="0">
        <a:spcBef>
          <a:spcPct val="50000"/>
        </a:spcBef>
        <a:spcAft>
          <a:spcPct val="0"/>
        </a:spcAft>
        <a:buClr>
          <a:schemeClr val="tx1"/>
        </a:buClr>
        <a:buFont typeface="Arial" charset="0"/>
        <a:buChar char="−"/>
        <a:defRPr sz="3300">
          <a:solidFill>
            <a:schemeClr val="tx1"/>
          </a:solidFill>
          <a:latin typeface="+mn-lt"/>
          <a:ea typeface="+mn-ea"/>
        </a:defRPr>
      </a:lvl3pPr>
      <a:lvl4pPr marL="772146" indent="-212025" algn="l" rtl="0" eaLnBrk="0" fontAlgn="base" latinLnBrk="1" hangingPunct="0">
        <a:spcBef>
          <a:spcPct val="50000"/>
        </a:spcBef>
        <a:spcAft>
          <a:spcPct val="0"/>
        </a:spcAft>
        <a:buClr>
          <a:schemeClr val="tx1"/>
        </a:buClr>
        <a:buChar char="•"/>
        <a:defRPr sz="3300">
          <a:solidFill>
            <a:schemeClr val="tx1"/>
          </a:solidFill>
          <a:latin typeface="+mn-lt"/>
          <a:ea typeface="+mn-ea"/>
        </a:defRPr>
      </a:lvl4pPr>
      <a:lvl5pPr marL="944612" indent="-170877" algn="l" rtl="0" eaLnBrk="0" fontAlgn="base" latinLnBrk="1" hangingPunct="0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5pPr>
      <a:lvl6pPr marL="1400311" indent="-170877" algn="l" rtl="0" fontAlgn="base" latinLnBrk="1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6pPr>
      <a:lvl7pPr marL="1856007" indent="-170877" algn="l" rtl="0" fontAlgn="base" latinLnBrk="1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7pPr>
      <a:lvl8pPr marL="2311688" indent="-170877" algn="l" rtl="0" fontAlgn="base" latinLnBrk="1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8pPr>
      <a:lvl9pPr marL="2767392" indent="-170877" algn="l" rtl="0" fontAlgn="base" latinLnBrk="1">
        <a:spcBef>
          <a:spcPct val="50000"/>
        </a:spcBef>
        <a:spcAft>
          <a:spcPct val="0"/>
        </a:spcAft>
        <a:buClr>
          <a:schemeClr val="tx1"/>
        </a:buClr>
        <a:buFont typeface="Lucida Sans Unicode" pitchFamily="34" charset="0"/>
        <a:buChar char="∙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694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392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081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777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472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171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9860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5555" algn="l" defTabSz="91139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6"/>
          <p:cNvSpPr/>
          <p:nvPr/>
        </p:nvSpPr>
        <p:spPr>
          <a:xfrm>
            <a:off x="394724" y="695377"/>
            <a:ext cx="9108000" cy="36513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87120" tIns="43560" rIns="87120" bIns="4356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1600" b="0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7" name="슬라이드 번호 개체 틀 5"/>
          <p:cNvSpPr txBox="1">
            <a:spLocks/>
          </p:cNvSpPr>
          <p:nvPr/>
        </p:nvSpPr>
        <p:spPr>
          <a:xfrm>
            <a:off x="4737101" y="6564316"/>
            <a:ext cx="431800" cy="187325"/>
          </a:xfrm>
          <a:prstGeom prst="rect">
            <a:avLst/>
          </a:prstGeom>
        </p:spPr>
        <p:txBody>
          <a:bodyPr lIns="91272" tIns="45634" rIns="91272" bIns="45634" anchor="ctr"/>
          <a:lstStyle/>
          <a:p>
            <a:pPr>
              <a:defRPr/>
            </a:pPr>
            <a:fld id="{7ACC3DE6-4485-4FDD-AFF5-FB34669E12C0}" type="slidenum">
              <a:rPr lang="ko-KR" altLang="en-US" sz="1100" b="0">
                <a:solidFill>
                  <a:srgbClr val="039BE7"/>
                </a:solidFill>
                <a:latin typeface="맑은 고딕" pitchFamily="50" charset="-127"/>
                <a:ea typeface="맑은 고딕" pitchFamily="50" charset="-127"/>
              </a:rPr>
              <a:pPr>
                <a:defRPr/>
              </a:pPr>
              <a:t>‹#›</a:t>
            </a:fld>
            <a:endParaRPr lang="en-US" altLang="ko-KR" sz="1100" b="0">
              <a:solidFill>
                <a:srgbClr val="039BE7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Picture 2" descr="삼성엔지니어링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96" y="6543677"/>
            <a:ext cx="135890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그림 9" descr="흑-speed u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2780" y="6453336"/>
            <a:ext cx="808162" cy="24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44872"/>
      </p:ext>
    </p:extLst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  <a:cs typeface="+mj-cs"/>
        </a:defRPr>
      </a:lvl1pPr>
      <a:lvl2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</a:defRPr>
      </a:lvl2pPr>
      <a:lvl3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</a:defRPr>
      </a:lvl3pPr>
      <a:lvl4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</a:defRPr>
      </a:lvl4pPr>
      <a:lvl5pPr algn="l" rtl="0" eaLnBrk="0" fontAlgn="base" latinLnBrk="1" hangingPunct="0">
        <a:spcBef>
          <a:spcPct val="0"/>
        </a:spcBef>
        <a:spcAft>
          <a:spcPct val="0"/>
        </a:spcAft>
        <a:defRPr kumimoji="1" sz="2000" b="1">
          <a:solidFill>
            <a:schemeClr val="tx2"/>
          </a:solidFill>
          <a:latin typeface="Arial" pitchFamily="34" charset="0"/>
          <a:ea typeface="맑은 고딕" pitchFamily="50" charset="-127"/>
        </a:defRPr>
      </a:lvl5pPr>
      <a:lvl6pPr marL="456368" algn="l" rtl="0" fontAlgn="base" latinLnBrk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HY헤드라인M" pitchFamily="18" charset="-127"/>
          <a:ea typeface="HY헤드라인M" pitchFamily="18" charset="-127"/>
        </a:defRPr>
      </a:lvl6pPr>
      <a:lvl7pPr marL="912739" algn="l" rtl="0" fontAlgn="base" latinLnBrk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HY헤드라인M" pitchFamily="18" charset="-127"/>
          <a:ea typeface="HY헤드라인M" pitchFamily="18" charset="-127"/>
        </a:defRPr>
      </a:lvl7pPr>
      <a:lvl8pPr marL="1369104" algn="l" rtl="0" fontAlgn="base" latinLnBrk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HY헤드라인M" pitchFamily="18" charset="-127"/>
          <a:ea typeface="HY헤드라인M" pitchFamily="18" charset="-127"/>
        </a:defRPr>
      </a:lvl8pPr>
      <a:lvl9pPr marL="1825476" algn="l" rtl="0" fontAlgn="base" latinLnBrk="1">
        <a:spcBef>
          <a:spcPct val="0"/>
        </a:spcBef>
        <a:spcAft>
          <a:spcPct val="0"/>
        </a:spcAft>
        <a:defRPr kumimoji="1" sz="2000">
          <a:solidFill>
            <a:schemeClr val="tx2"/>
          </a:solidFill>
          <a:latin typeface="HY헤드라인M" pitchFamily="18" charset="-127"/>
          <a:ea typeface="HY헤드라인M" pitchFamily="18" charset="-127"/>
        </a:defRPr>
      </a:lvl9pPr>
    </p:titleStyle>
    <p:bodyStyle>
      <a:lvl1pPr marL="342275" indent="-342275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har char="•"/>
        <a:defRPr kumimoji="1" sz="1600">
          <a:solidFill>
            <a:schemeClr val="tx1"/>
          </a:solidFill>
          <a:latin typeface="+mn-lt"/>
          <a:ea typeface="맑은 고딕" pitchFamily="50" charset="-127"/>
          <a:cs typeface="+mn-cs"/>
        </a:defRPr>
      </a:lvl1pPr>
      <a:lvl2pPr marL="741598" indent="-28522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2pPr>
      <a:lvl3pPr marL="1142507" indent="-22817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300">
          <a:solidFill>
            <a:schemeClr val="tx1"/>
          </a:solidFill>
          <a:latin typeface="+mn-lt"/>
          <a:ea typeface="+mn-ea"/>
        </a:defRPr>
      </a:lvl3pPr>
      <a:lvl4pPr marL="1597288" indent="-22817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</a:defRPr>
      </a:lvl4pPr>
      <a:lvl5pPr marL="2053662" indent="-228179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0028" indent="-228179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66395" indent="-228179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2765" indent="-228179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79134" indent="-228179" algn="l" rtl="0" fontAlgn="base" latinLnBrk="1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68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739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104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476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843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217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580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948" algn="l" defTabSz="912739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5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3.bin"/><Relationship Id="rId9" Type="http://schemas.openxmlformats.org/officeDocument/2006/relationships/image" Target="../media/image18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wmf"/><Relationship Id="rId5" Type="http://schemas.openxmlformats.org/officeDocument/2006/relationships/package" Target="../embeddings/Microsoft_Excel____________1.xlsm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11.bin"/><Relationship Id="rId7" Type="http://schemas.openxmlformats.org/officeDocument/2006/relationships/package" Target="../embeddings/Microsoft_Excel_____3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9.wmf"/><Relationship Id="rId4" Type="http://schemas.openxmlformats.org/officeDocument/2006/relationships/package" Target="../embeddings/Microsoft_Excel_____2.xlsx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6.wmf"/><Relationship Id="rId5" Type="http://schemas.openxmlformats.org/officeDocument/2006/relationships/package" Target="../embeddings/Microsoft_PowerPoint_______4.pptx"/><Relationship Id="rId4" Type="http://schemas.openxmlformats.org/officeDocument/2006/relationships/oleObject" Target="../embeddings/oleObject13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8.w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3"/>
          <p:cNvSpPr/>
          <p:nvPr/>
        </p:nvSpPr>
        <p:spPr>
          <a:xfrm>
            <a:off x="471487" y="1215129"/>
            <a:ext cx="8963026" cy="1920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2" tIns="0" rIns="91272" bIns="0" rtlCol="0" anchor="ctr"/>
          <a:lstStyle/>
          <a:p>
            <a:pPr>
              <a:lnSpc>
                <a:spcPct val="150000"/>
              </a:lnSpc>
              <a:defRPr/>
            </a:pPr>
            <a:r>
              <a:rPr lang="ko-KR" altLang="en-US" sz="4000" b="0" dirty="0" smtClean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공정설계 자동화 프로그램</a:t>
            </a:r>
            <a:endParaRPr lang="en-US" altLang="ko-KR" sz="4000" b="0" dirty="0" smtClean="0">
              <a:solidFill>
                <a:srgbClr val="002060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4000" b="0" dirty="0" smtClean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 2</a:t>
            </a:r>
            <a:r>
              <a:rPr lang="ko-KR" altLang="en-US" sz="4000" b="0" dirty="0" smtClean="0">
                <a:solidFill>
                  <a:srgbClr val="002060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itchFamily="34" charset="0"/>
              </a:rPr>
              <a:t>단계 개발 기능 정의서</a:t>
            </a:r>
            <a:endParaRPr lang="en-US" altLang="ko-KR" sz="4000" b="0" dirty="0">
              <a:solidFill>
                <a:srgbClr val="002060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itchFamily="34" charset="0"/>
            </a:endParaRPr>
          </a:p>
        </p:txBody>
      </p:sp>
      <p:sp>
        <p:nvSpPr>
          <p:cNvPr id="10" name="부제목 2"/>
          <p:cNvSpPr>
            <a:spLocks noGrp="1"/>
          </p:cNvSpPr>
          <p:nvPr>
            <p:ph type="subTitle" idx="1"/>
          </p:nvPr>
        </p:nvSpPr>
        <p:spPr>
          <a:xfrm>
            <a:off x="1485900" y="4473977"/>
            <a:ext cx="6934200" cy="899931"/>
          </a:xfrm>
        </p:spPr>
        <p:txBody>
          <a:bodyPr/>
          <a:lstStyle/>
          <a:p>
            <a:r>
              <a:rPr lang="ko-KR" altLang="en-US" sz="2100" spc="-117" dirty="0" err="1" smtClean="0">
                <a:solidFill>
                  <a:schemeClr val="accent1">
                    <a:lumMod val="50000"/>
                  </a:schemeClr>
                </a:solidFill>
              </a:rPr>
              <a:t>공정설계팀</a:t>
            </a:r>
            <a:endParaRPr lang="en-US" altLang="ko-KR" sz="2100" spc="-117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altLang="ko-KR" sz="2100" spc="-117" dirty="0" smtClean="0">
                <a:solidFill>
                  <a:schemeClr val="accent1">
                    <a:lumMod val="50000"/>
                  </a:schemeClr>
                </a:solidFill>
              </a:rPr>
              <a:t>2021.01.12</a:t>
            </a:r>
            <a:endParaRPr lang="en-US" altLang="ko-KR" sz="2100" spc="-117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415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HYTOS </a:t>
            </a:r>
          </a:p>
        </p:txBody>
      </p:sp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1.3.1.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PAP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와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HYTOS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간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Inconsistency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수정</a:t>
            </a: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5" y="2761340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개발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36394"/>
            <a:ext cx="949336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-</a:t>
            </a:r>
            <a:r>
              <a:rPr lang="ko-KR" altLang="en-US" sz="1600" b="0" dirty="0" smtClean="0"/>
              <a:t> </a:t>
            </a:r>
            <a:r>
              <a:rPr lang="en-US" altLang="ko-KR" sz="1600" b="0" dirty="0"/>
              <a:t>PAP</a:t>
            </a:r>
            <a:r>
              <a:rPr lang="ko-KR" altLang="en-US" sz="1600" b="0" dirty="0"/>
              <a:t>와 </a:t>
            </a:r>
            <a:r>
              <a:rPr lang="en-US" altLang="ko-KR" sz="1600" b="0" dirty="0"/>
              <a:t>HYTOS</a:t>
            </a:r>
            <a:r>
              <a:rPr lang="ko-KR" altLang="en-US" sz="1600" b="0" dirty="0"/>
              <a:t>간에 </a:t>
            </a:r>
            <a:r>
              <a:rPr lang="en-US" altLang="ko-KR" sz="1600" b="0" dirty="0"/>
              <a:t>Nozzle </a:t>
            </a:r>
            <a:r>
              <a:rPr lang="ko-KR" altLang="en-US" sz="1600" b="0" dirty="0"/>
              <a:t>개수 및 </a:t>
            </a:r>
            <a:r>
              <a:rPr lang="en-US" altLang="ko-KR" sz="1600" b="0" dirty="0"/>
              <a:t>Numbering </a:t>
            </a:r>
            <a:r>
              <a:rPr lang="en-US" altLang="ko-KR" sz="1600" b="0" dirty="0" smtClean="0"/>
              <a:t>Inconsistency </a:t>
            </a:r>
            <a:r>
              <a:rPr lang="ko-KR" altLang="en-US" sz="1600" b="0" dirty="0" smtClean="0"/>
              <a:t>발생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3170187"/>
            <a:ext cx="9493364" cy="10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- Nozzle </a:t>
            </a:r>
            <a:r>
              <a:rPr lang="ko-KR" altLang="en-US" sz="1600" b="0" dirty="0" smtClean="0"/>
              <a:t>개수 및 </a:t>
            </a:r>
            <a:r>
              <a:rPr lang="en-US" altLang="ko-KR" sz="1600" b="0" dirty="0" smtClean="0"/>
              <a:t>Numbering Inconsistency</a:t>
            </a:r>
            <a:r>
              <a:rPr lang="ko-KR" altLang="en-US" sz="1600" b="0" dirty="0" smtClean="0"/>
              <a:t> 발생시 원활한 </a:t>
            </a:r>
            <a:r>
              <a:rPr lang="en-US" altLang="ko-KR" sz="1600" b="0" dirty="0" smtClean="0"/>
              <a:t>Data Import / Export</a:t>
            </a:r>
            <a:r>
              <a:rPr lang="ko-KR" altLang="en-US" sz="1600" b="0" dirty="0" smtClean="0"/>
              <a:t>가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</a:t>
            </a:r>
            <a:r>
              <a:rPr lang="ko-KR" altLang="en-US" sz="1600" b="0" dirty="0" smtClean="0"/>
              <a:t>불가능 하므로 이를 개선</a:t>
            </a:r>
            <a:endParaRPr lang="en-US" altLang="ko-KR" sz="1600" b="0" dirty="0" smtClean="0"/>
          </a:p>
          <a:p>
            <a:pPr marL="0" indent="0"/>
            <a:endParaRPr lang="en-US" altLang="ko-KR" sz="1600" b="0" dirty="0" smtClean="0"/>
          </a:p>
        </p:txBody>
      </p:sp>
      <p:sp>
        <p:nvSpPr>
          <p:cNvPr id="8" name="직사각형 7"/>
          <p:cNvSpPr/>
          <p:nvPr/>
        </p:nvSpPr>
        <p:spPr bwMode="auto">
          <a:xfrm>
            <a:off x="8715632" y="176481"/>
            <a:ext cx="1013254" cy="401982"/>
          </a:xfrm>
          <a:prstGeom prst="rect">
            <a:avLst/>
          </a:prstGeom>
          <a:solidFill>
            <a:srgbClr val="B88C0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HYTOS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9990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HYTOS </a:t>
            </a:r>
          </a:p>
        </p:txBody>
      </p:sp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1.4. PAP Data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연계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5" y="2761340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개발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36394"/>
            <a:ext cx="9493364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-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에서 선택한 항목을 </a:t>
            </a:r>
            <a:r>
              <a:rPr lang="en-US" altLang="ko-KR" sz="1600" b="0" dirty="0" smtClean="0"/>
              <a:t>HYTOS</a:t>
            </a:r>
            <a:r>
              <a:rPr lang="ko-KR" altLang="en-US" sz="1600" b="0" dirty="0" smtClean="0"/>
              <a:t>로 가져온 후 </a:t>
            </a:r>
            <a:r>
              <a:rPr lang="en-US" altLang="ko-KR" sz="1600" b="0" dirty="0" smtClean="0"/>
              <a:t>HYTOS </a:t>
            </a:r>
            <a:r>
              <a:rPr lang="ko-KR" altLang="en-US" sz="1600" b="0" dirty="0" smtClean="0"/>
              <a:t>구동</a:t>
            </a:r>
            <a:r>
              <a:rPr lang="en-US" altLang="ko-KR" sz="1600" b="0" dirty="0" smtClean="0"/>
              <a:t>. 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- HYTOS </a:t>
            </a:r>
            <a:r>
              <a:rPr lang="ko-KR" altLang="en-US" sz="1600" b="0" dirty="0" smtClean="0"/>
              <a:t>구동 후 결과 파일을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에서 </a:t>
            </a:r>
            <a:r>
              <a:rPr lang="en-US" altLang="ko-KR" sz="1600" b="0" dirty="0" smtClean="0"/>
              <a:t>import</a:t>
            </a:r>
            <a:r>
              <a:rPr lang="ko-KR" altLang="en-US" sz="1600" b="0" dirty="0" smtClean="0"/>
              <a:t>하여 계산 결과 등의 </a:t>
            </a:r>
            <a:r>
              <a:rPr lang="en-US" altLang="ko-KR" sz="1600" b="0" dirty="0" smtClean="0"/>
              <a:t>data</a:t>
            </a:r>
            <a:r>
              <a:rPr lang="ko-KR" altLang="en-US" sz="1600" b="0" dirty="0" smtClean="0"/>
              <a:t>를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에서 비교</a:t>
            </a:r>
            <a:r>
              <a:rPr lang="en-US" altLang="ko-KR" sz="1600" b="0" dirty="0" smtClean="0"/>
              <a:t>/</a:t>
            </a:r>
            <a:r>
              <a:rPr lang="ko-KR" altLang="en-US" sz="1600" b="0" dirty="0" smtClean="0"/>
              <a:t>분석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3170187"/>
            <a:ext cx="9493364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- HYTOS </a:t>
            </a:r>
            <a:r>
              <a:rPr lang="ko-KR" altLang="en-US" sz="1600" b="0" dirty="0" smtClean="0"/>
              <a:t>상 계산 결과가 나올 때 결과 값을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상의 정보와 비교하는 </a:t>
            </a:r>
            <a:r>
              <a:rPr lang="en-US" altLang="ko-KR" sz="1600" b="0" dirty="0" smtClean="0"/>
              <a:t>table </a:t>
            </a:r>
            <a:r>
              <a:rPr lang="ko-KR" altLang="en-US" sz="1600" b="0" dirty="0" smtClean="0"/>
              <a:t>추가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(</a:t>
            </a:r>
            <a:r>
              <a:rPr lang="ko-KR" altLang="en-US" sz="1600" b="0" dirty="0" smtClean="0"/>
              <a:t>현재 결과 도출 창인 우측에 추가함</a:t>
            </a:r>
            <a:r>
              <a:rPr lang="en-US" altLang="ko-KR" sz="1600" b="0" dirty="0" smtClean="0"/>
              <a:t>)</a:t>
            </a:r>
          </a:p>
        </p:txBody>
      </p:sp>
      <p:sp>
        <p:nvSpPr>
          <p:cNvPr id="8" name="직사각형 7"/>
          <p:cNvSpPr/>
          <p:nvPr/>
        </p:nvSpPr>
        <p:spPr bwMode="auto">
          <a:xfrm>
            <a:off x="8715632" y="176481"/>
            <a:ext cx="1013254" cy="401982"/>
          </a:xfrm>
          <a:prstGeom prst="rect">
            <a:avLst/>
          </a:prstGeom>
          <a:solidFill>
            <a:srgbClr val="B88C0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HYTOS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5385168" y="3900650"/>
          <a:ext cx="427181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2093"/>
                <a:gridCol w="527222"/>
                <a:gridCol w="468630"/>
                <a:gridCol w="651193"/>
                <a:gridCol w="1122680"/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Pump Calculation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UOM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PAP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HYTOS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Selected Value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Suction Pressure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Discharge</a:t>
                      </a:r>
                      <a:r>
                        <a:rPr lang="en-US" altLang="ko-KR" sz="90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Pressure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Differential Pressure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Head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err="1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NPSHa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/>
          </p:nvPr>
        </p:nvGraphicFramePr>
        <p:xfrm>
          <a:off x="5385168" y="5316734"/>
          <a:ext cx="434371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768"/>
                <a:gridCol w="501967"/>
                <a:gridCol w="786130"/>
                <a:gridCol w="468630"/>
                <a:gridCol w="651193"/>
                <a:gridCol w="748030"/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Control Valve 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Calculation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139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UOM</a:t>
                      </a:r>
                      <a:endParaRPr lang="ko-KR" altLang="en-US" sz="90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139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Selected </a:t>
                      </a:r>
                    </a:p>
                    <a:p>
                      <a:pPr marL="0" marR="0" lvl="0" indent="0" algn="ctr" defTabSz="91139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Case</a:t>
                      </a:r>
                      <a:endParaRPr lang="ko-KR" altLang="en-US" sz="900" dirty="0" smtClean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PAP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HYTOS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Selected</a:t>
                      </a:r>
                    </a:p>
                    <a:p>
                      <a:pPr algn="ctr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Value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Inlet Pressure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Outlet</a:t>
                      </a:r>
                      <a:r>
                        <a:rPr lang="en-US" altLang="ko-KR" sz="900" baseline="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 Pressure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Differential</a:t>
                      </a:r>
                    </a:p>
                    <a:p>
                      <a:pPr algn="l" latinLnBrk="1"/>
                      <a:r>
                        <a:rPr lang="en-US" altLang="ko-KR" sz="900" dirty="0" smtClean="0">
                          <a:latin typeface="HY견고딕" panose="02030600000101010101" pitchFamily="18" charset="-127"/>
                          <a:ea typeface="HY견고딕" panose="02030600000101010101" pitchFamily="18" charset="-127"/>
                        </a:rPr>
                        <a:t>Pressure</a:t>
                      </a:r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l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atin typeface="HY견고딕" panose="02030600000101010101" pitchFamily="18" charset="-127"/>
                        <a:ea typeface="HY견고딕" panose="02030600000101010101" pitchFamily="18" charset="-127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rcRect l="50288" b="4872"/>
          <a:stretch/>
        </p:blipFill>
        <p:spPr>
          <a:xfrm>
            <a:off x="109558" y="3904231"/>
            <a:ext cx="4924425" cy="2650332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 bwMode="auto">
          <a:xfrm>
            <a:off x="4184565" y="5230842"/>
            <a:ext cx="901786" cy="546098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3" name="직선 화살표 연결선 12"/>
          <p:cNvCxnSpPr/>
          <p:nvPr/>
        </p:nvCxnSpPr>
        <p:spPr bwMode="auto">
          <a:xfrm flipH="1">
            <a:off x="5086351" y="5503891"/>
            <a:ext cx="227399" cy="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직사각형 13"/>
          <p:cNvSpPr/>
          <p:nvPr/>
        </p:nvSpPr>
        <p:spPr bwMode="auto">
          <a:xfrm>
            <a:off x="5313750" y="3787731"/>
            <a:ext cx="4484299" cy="2766832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0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0532" y="3483218"/>
            <a:ext cx="9123363" cy="599849"/>
          </a:xfrm>
        </p:spPr>
        <p:txBody>
          <a:bodyPr/>
          <a:lstStyle/>
          <a:p>
            <a:pPr algn="ctr"/>
            <a:r>
              <a:rPr lang="en-US" altLang="ko-KR" dirty="0" smtClean="0"/>
              <a:t>2. PSV</a:t>
            </a:r>
          </a:p>
        </p:txBody>
      </p:sp>
    </p:spTree>
    <p:extLst>
      <p:ext uri="{BB962C8B-B14F-4D97-AF65-F5344CB8AC3E}">
        <p14:creationId xmlns:p14="http://schemas.microsoft.com/office/powerpoint/2010/main" val="25473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Automation-1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r>
              <a:rPr lang="en-US" altLang="ko-KR" sz="1600" b="0" dirty="0" smtClean="0"/>
              <a:t>– </a:t>
            </a:r>
            <a:r>
              <a:rPr lang="ko-KR" altLang="en-US" sz="1600" b="0" dirty="0" smtClean="0"/>
              <a:t>기능 없음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1796227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2205074"/>
            <a:ext cx="9522024" cy="2540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     </a:t>
            </a:r>
            <a:r>
              <a:rPr lang="en-US" altLang="ko-KR" sz="1600" b="0" dirty="0" smtClean="0"/>
              <a:t>1. PSV </a:t>
            </a:r>
            <a:r>
              <a:rPr lang="en-US" altLang="ko-KR" sz="1600" b="0" dirty="0"/>
              <a:t>Item List </a:t>
            </a:r>
            <a:r>
              <a:rPr lang="ko-KR" altLang="en-US" sz="1600" b="0" dirty="0" smtClean="0"/>
              <a:t>생성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2. SPPID </a:t>
            </a:r>
            <a:r>
              <a:rPr lang="ko-KR" altLang="en-US" sz="1600" b="0" dirty="0"/>
              <a:t>의 </a:t>
            </a:r>
            <a:r>
              <a:rPr lang="en-US" altLang="ko-KR" sz="1600" b="0" dirty="0"/>
              <a:t>topology </a:t>
            </a:r>
            <a:r>
              <a:rPr lang="ko-KR" altLang="en-US" sz="1600" b="0" dirty="0"/>
              <a:t>분석 </a:t>
            </a:r>
            <a:r>
              <a:rPr lang="en-US" altLang="ko-KR" sz="1600" b="0" dirty="0"/>
              <a:t>(PSN</a:t>
            </a:r>
            <a:r>
              <a:rPr lang="en-US" altLang="ko-KR" sz="1600" b="0" dirty="0" smtClean="0"/>
              <a:t>)</a:t>
            </a:r>
            <a:endParaRPr lang="en-US" altLang="ko-KR" sz="1600" b="0" dirty="0"/>
          </a:p>
          <a:p>
            <a:pPr marL="0" indent="0"/>
            <a:r>
              <a:rPr lang="en-US" altLang="ko-KR" sz="1600" b="0" dirty="0" smtClean="0"/>
              <a:t>     3. PSV </a:t>
            </a:r>
            <a:r>
              <a:rPr lang="ko-KR" altLang="en-US" sz="1600" b="0" dirty="0"/>
              <a:t>별 </a:t>
            </a:r>
            <a:r>
              <a:rPr lang="en-US" altLang="ko-KR" sz="1600" b="0" dirty="0"/>
              <a:t>Load </a:t>
            </a:r>
            <a:r>
              <a:rPr lang="ko-KR" altLang="en-US" sz="1600" b="0" dirty="0"/>
              <a:t>결정 및 공정 계산 </a:t>
            </a:r>
          </a:p>
          <a:p>
            <a:pPr marL="0" indent="0"/>
            <a:r>
              <a:rPr lang="en-US" altLang="ko-KR" sz="1600" b="0" dirty="0" smtClean="0"/>
              <a:t>     4. PSV </a:t>
            </a:r>
            <a:r>
              <a:rPr lang="ko-KR" altLang="en-US" sz="1600" b="0" dirty="0"/>
              <a:t>별 </a:t>
            </a:r>
            <a:r>
              <a:rPr lang="en-US" altLang="ko-KR" sz="1600" b="0" dirty="0"/>
              <a:t>Orifice Sizing </a:t>
            </a:r>
            <a:r>
              <a:rPr lang="ko-KR" altLang="en-US" sz="1600" b="0" dirty="0" smtClean="0"/>
              <a:t>계산</a:t>
            </a:r>
            <a:endParaRPr lang="ko-KR" altLang="en-US" sz="1600" b="0" dirty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5. 3D </a:t>
            </a:r>
            <a:r>
              <a:rPr lang="en-US" altLang="ko-KR" sz="1600" b="0" dirty="0"/>
              <a:t>Inform </a:t>
            </a:r>
            <a:r>
              <a:rPr lang="ko-KR" altLang="en-US" sz="1600" b="0" dirty="0" smtClean="0"/>
              <a:t>업로드</a:t>
            </a:r>
            <a:endParaRPr lang="ko-KR" altLang="en-US" sz="1600" b="0" dirty="0"/>
          </a:p>
          <a:p>
            <a:pPr marL="0" indent="0"/>
            <a:r>
              <a:rPr lang="en-US" altLang="ko-KR" sz="1600" b="0" dirty="0" smtClean="0"/>
              <a:t>     6. Vendor </a:t>
            </a:r>
            <a:r>
              <a:rPr lang="en-US" altLang="ko-KR" sz="1600" b="0" dirty="0"/>
              <a:t>Inform </a:t>
            </a:r>
            <a:r>
              <a:rPr lang="ko-KR" altLang="en-US" sz="1600" b="0" dirty="0" smtClean="0"/>
              <a:t>업로드</a:t>
            </a:r>
            <a:endParaRPr lang="ko-KR" altLang="en-US" sz="1600" b="0" dirty="0"/>
          </a:p>
          <a:p>
            <a:pPr marL="0" indent="0"/>
            <a:r>
              <a:rPr lang="en-US" altLang="ko-KR" sz="1600" b="0" dirty="0" smtClean="0"/>
              <a:t>     7. Product </a:t>
            </a:r>
            <a:r>
              <a:rPr lang="ko-KR" altLang="en-US" sz="1600" b="0" dirty="0"/>
              <a:t>생성 </a:t>
            </a:r>
            <a:r>
              <a:rPr lang="en-US" altLang="ko-KR" sz="1600" b="0" dirty="0"/>
              <a:t>/ Data </a:t>
            </a:r>
            <a:r>
              <a:rPr lang="ko-KR" altLang="en-US" sz="1600" b="0" dirty="0" smtClean="0"/>
              <a:t>추출</a:t>
            </a:r>
            <a:endParaRPr lang="ko-KR" altLang="en-US" sz="1600" b="0" dirty="0"/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6" name="Can 23"/>
          <p:cNvSpPr/>
          <p:nvPr/>
        </p:nvSpPr>
        <p:spPr>
          <a:xfrm>
            <a:off x="5934415" y="1165364"/>
            <a:ext cx="677015" cy="553906"/>
          </a:xfrm>
          <a:prstGeom prst="can">
            <a:avLst>
              <a:gd name="adj" fmla="val 21685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SPPID</a:t>
            </a:r>
          </a:p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데이</a:t>
            </a:r>
            <a:r>
              <a:rPr lang="ko-KR" alt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터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5532486" y="2942684"/>
            <a:ext cx="3932521" cy="1697329"/>
          </a:xfrm>
          <a:prstGeom prst="ellipse">
            <a:avLst/>
          </a:prstGeom>
          <a:solidFill>
            <a:srgbClr val="96AFF4">
              <a:alpha val="49804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dk1"/>
              </a:solidFill>
              <a:latin typeface="HY그래픽M" panose="02030600000101010101" pitchFamily="18" charset="-127"/>
              <a:ea typeface="HY그래픽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8" name="아래쪽 화살표 37"/>
          <p:cNvSpPr/>
          <p:nvPr/>
        </p:nvSpPr>
        <p:spPr>
          <a:xfrm>
            <a:off x="5944675" y="2793282"/>
            <a:ext cx="647701" cy="2029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dk1"/>
              </a:solidFill>
              <a:latin typeface="HY그래픽M" panose="02030600000101010101" pitchFamily="18" charset="-127"/>
              <a:ea typeface="HY그래픽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9" name="아래쪽 화살표 38"/>
          <p:cNvSpPr/>
          <p:nvPr/>
        </p:nvSpPr>
        <p:spPr>
          <a:xfrm rot="11995693">
            <a:off x="5956541" y="4558436"/>
            <a:ext cx="647701" cy="2029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dk1"/>
              </a:solidFill>
              <a:latin typeface="HY그래픽M" panose="02030600000101010101" pitchFamily="18" charset="-127"/>
              <a:ea typeface="HY그래픽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0" name="Flowchart: Predefined Process 4"/>
          <p:cNvSpPr/>
          <p:nvPr/>
        </p:nvSpPr>
        <p:spPr>
          <a:xfrm>
            <a:off x="5650539" y="2105017"/>
            <a:ext cx="1215449" cy="621174"/>
          </a:xfrm>
          <a:prstGeom prst="flowChartPredefined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 DB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1" name="Flowchart: Process 34"/>
          <p:cNvSpPr/>
          <p:nvPr/>
        </p:nvSpPr>
        <p:spPr>
          <a:xfrm>
            <a:off x="5379645" y="4913382"/>
            <a:ext cx="1231910" cy="58196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 </a:t>
            </a:r>
          </a:p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리스트 생성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2" name="Can 23"/>
          <p:cNvSpPr/>
          <p:nvPr/>
        </p:nvSpPr>
        <p:spPr>
          <a:xfrm>
            <a:off x="8295240" y="1139132"/>
            <a:ext cx="677015" cy="553906"/>
          </a:xfrm>
          <a:prstGeom prst="can">
            <a:avLst>
              <a:gd name="adj" fmla="val 21685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S3D</a:t>
            </a:r>
          </a:p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데이</a:t>
            </a:r>
            <a:r>
              <a:rPr lang="ko-KR" alt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터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3" name="아래쪽 화살표 42"/>
          <p:cNvSpPr/>
          <p:nvPr/>
        </p:nvSpPr>
        <p:spPr>
          <a:xfrm>
            <a:off x="8309896" y="1796226"/>
            <a:ext cx="647701" cy="2029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dk1"/>
              </a:solidFill>
              <a:latin typeface="HY그래픽M" panose="02030600000101010101" pitchFamily="18" charset="-127"/>
              <a:ea typeface="HY그래픽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4" name="Flowchart: Predefined Process 4"/>
          <p:cNvSpPr/>
          <p:nvPr/>
        </p:nvSpPr>
        <p:spPr>
          <a:xfrm>
            <a:off x="8042556" y="2093354"/>
            <a:ext cx="1215449" cy="621174"/>
          </a:xfrm>
          <a:prstGeom prst="flowChartPredefined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Pipeline</a:t>
            </a:r>
          </a:p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Fitting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5" name="아래쪽 화살표 44"/>
          <p:cNvSpPr/>
          <p:nvPr/>
        </p:nvSpPr>
        <p:spPr>
          <a:xfrm>
            <a:off x="5934414" y="1822210"/>
            <a:ext cx="647701" cy="2029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dk1"/>
              </a:solidFill>
              <a:latin typeface="HY그래픽M" panose="02030600000101010101" pitchFamily="18" charset="-127"/>
              <a:ea typeface="HY그래픽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6" name="아래쪽 화살표 45"/>
          <p:cNvSpPr/>
          <p:nvPr/>
        </p:nvSpPr>
        <p:spPr>
          <a:xfrm>
            <a:off x="8405019" y="2820332"/>
            <a:ext cx="647701" cy="202971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dk1"/>
              </a:solidFill>
              <a:latin typeface="HY그래픽M" panose="02030600000101010101" pitchFamily="18" charset="-127"/>
              <a:ea typeface="HY그래픽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7" name="Flowchart: Process 34"/>
          <p:cNvSpPr/>
          <p:nvPr/>
        </p:nvSpPr>
        <p:spPr>
          <a:xfrm>
            <a:off x="6288343" y="3255882"/>
            <a:ext cx="1155289" cy="38227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시나리오 분석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9" name="Flowchart: Process 34"/>
          <p:cNvSpPr/>
          <p:nvPr/>
        </p:nvSpPr>
        <p:spPr>
          <a:xfrm>
            <a:off x="7547585" y="3255882"/>
            <a:ext cx="1155289" cy="38227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b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공정계산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0" name="아래쪽 화살표 49"/>
          <p:cNvSpPr/>
          <p:nvPr/>
        </p:nvSpPr>
        <p:spPr>
          <a:xfrm rot="9521610">
            <a:off x="8222956" y="4613604"/>
            <a:ext cx="647701" cy="202971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200">
              <a:solidFill>
                <a:schemeClr val="dk1"/>
              </a:solidFill>
              <a:latin typeface="HY그래픽M" panose="02030600000101010101" pitchFamily="18" charset="-127"/>
              <a:ea typeface="HY그래픽M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1" name="Flowchart: Process 34"/>
          <p:cNvSpPr/>
          <p:nvPr/>
        </p:nvSpPr>
        <p:spPr>
          <a:xfrm>
            <a:off x="8251404" y="4985866"/>
            <a:ext cx="1231910" cy="581965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Vendor</a:t>
            </a:r>
          </a:p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Inform </a:t>
            </a:r>
            <a:r>
              <a:rPr lang="ko-KR" alt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반영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2" name="Flowchart: Process 34"/>
          <p:cNvSpPr/>
          <p:nvPr/>
        </p:nvSpPr>
        <p:spPr>
          <a:xfrm>
            <a:off x="6301327" y="3719582"/>
            <a:ext cx="1155289" cy="38227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이력</a:t>
            </a:r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/</a:t>
            </a:r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권한관리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3" name="Flowchart: Process 34"/>
          <p:cNvSpPr/>
          <p:nvPr/>
        </p:nvSpPr>
        <p:spPr>
          <a:xfrm>
            <a:off x="7564328" y="3727381"/>
            <a:ext cx="1155289" cy="382276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외부자료관리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4" name="Flowchart: Predefined Process 4"/>
          <p:cNvSpPr/>
          <p:nvPr/>
        </p:nvSpPr>
        <p:spPr>
          <a:xfrm>
            <a:off x="6275019" y="5809121"/>
            <a:ext cx="1215449" cy="621174"/>
          </a:xfrm>
          <a:prstGeom prst="flowChartPredefined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각종 양식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5" name="Can 23"/>
          <p:cNvSpPr/>
          <p:nvPr/>
        </p:nvSpPr>
        <p:spPr>
          <a:xfrm>
            <a:off x="6933060" y="4221473"/>
            <a:ext cx="1159575" cy="313198"/>
          </a:xfrm>
          <a:prstGeom prst="can">
            <a:avLst>
              <a:gd name="adj" fmla="val 30026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DB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6" name="Can 23"/>
          <p:cNvSpPr/>
          <p:nvPr/>
        </p:nvSpPr>
        <p:spPr>
          <a:xfrm>
            <a:off x="7789129" y="5809121"/>
            <a:ext cx="924549" cy="634963"/>
          </a:xfrm>
          <a:prstGeom prst="can">
            <a:avLst>
              <a:gd name="adj" fmla="val 30026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타 </a:t>
            </a:r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DB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cxnSp>
        <p:nvCxnSpPr>
          <p:cNvPr id="57" name="직선 화살표 연결선 56"/>
          <p:cNvCxnSpPr/>
          <p:nvPr/>
        </p:nvCxnSpPr>
        <p:spPr>
          <a:xfrm flipH="1">
            <a:off x="7092600" y="4681314"/>
            <a:ext cx="351032" cy="10525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/>
          <p:cNvCxnSpPr/>
          <p:nvPr/>
        </p:nvCxnSpPr>
        <p:spPr>
          <a:xfrm>
            <a:off x="7559213" y="4664358"/>
            <a:ext cx="412423" cy="10694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5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Automation-2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/>
              <a:t>1. PSV Automation </a:t>
            </a:r>
            <a:r>
              <a:rPr lang="ko-KR" altLang="en-US" sz="1600" b="0" dirty="0" smtClean="0"/>
              <a:t>구조</a:t>
            </a:r>
            <a:endParaRPr lang="ko-KR" altLang="en-US" sz="1600" b="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652624"/>
            <a:ext cx="9522024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- </a:t>
            </a:r>
            <a:r>
              <a:rPr lang="ko-KR" altLang="en-US" sz="1600" b="0" dirty="0" smtClean="0"/>
              <a:t>기본 </a:t>
            </a:r>
            <a:r>
              <a:rPr lang="ko-KR" altLang="en-US" sz="1600" b="0" dirty="0"/>
              <a:t>구조</a:t>
            </a:r>
            <a:r>
              <a:rPr lang="en-US" altLang="ko-KR" sz="1600" b="0" dirty="0"/>
              <a:t>: </a:t>
            </a:r>
            <a:r>
              <a:rPr lang="ko-KR" altLang="en-US" sz="1600" b="0" dirty="0"/>
              <a:t>데이터베이스 </a:t>
            </a:r>
            <a:r>
              <a:rPr lang="en-US" altLang="ko-KR" sz="1600" b="0" dirty="0"/>
              <a:t>(</a:t>
            </a:r>
            <a:r>
              <a:rPr lang="ko-KR" altLang="en-US" sz="1600" b="0" dirty="0"/>
              <a:t>텍스트</a:t>
            </a:r>
            <a:r>
              <a:rPr lang="en-US" altLang="ko-KR" sz="1600" b="0" dirty="0"/>
              <a:t>, </a:t>
            </a:r>
            <a:r>
              <a:rPr lang="ko-KR" altLang="en-US" sz="1600" b="0" dirty="0"/>
              <a:t>숫자</a:t>
            </a:r>
            <a:r>
              <a:rPr lang="en-US" altLang="ko-KR" sz="1600" b="0" dirty="0"/>
              <a:t>, </a:t>
            </a:r>
            <a:r>
              <a:rPr lang="ko-KR" altLang="en-US" sz="1600" b="0" dirty="0"/>
              <a:t>바이너리 등</a:t>
            </a:r>
            <a:r>
              <a:rPr lang="en-US" altLang="ko-KR" sz="1600" b="0" dirty="0"/>
              <a:t>)</a:t>
            </a:r>
          </a:p>
          <a:p>
            <a:pPr marL="0" indent="0"/>
            <a:r>
              <a:rPr lang="en-US" altLang="ko-KR" sz="1600" b="0" dirty="0"/>
              <a:t>                    + </a:t>
            </a:r>
            <a:r>
              <a:rPr lang="ko-KR" altLang="en-US" sz="1600" b="0" dirty="0"/>
              <a:t>각종 포맷 </a:t>
            </a:r>
            <a:r>
              <a:rPr lang="en-US" altLang="ko-KR" sz="1600" b="0" dirty="0"/>
              <a:t>+ </a:t>
            </a:r>
            <a:r>
              <a:rPr lang="ko-KR" altLang="en-US" sz="1600" b="0" dirty="0"/>
              <a:t>모듈 </a:t>
            </a:r>
            <a:r>
              <a:rPr lang="en-US" altLang="ko-KR" sz="1600" b="0" dirty="0"/>
              <a:t>+ </a:t>
            </a:r>
            <a:r>
              <a:rPr lang="ko-KR" altLang="en-US" sz="1600" b="0" dirty="0"/>
              <a:t>사용자 인터페이스 </a:t>
            </a:r>
          </a:p>
        </p:txBody>
      </p:sp>
      <p:sp>
        <p:nvSpPr>
          <p:cNvPr id="56" name="Can 23"/>
          <p:cNvSpPr/>
          <p:nvPr/>
        </p:nvSpPr>
        <p:spPr>
          <a:xfrm>
            <a:off x="2644514" y="3017284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List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060675" y="2388549"/>
            <a:ext cx="387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PSV </a:t>
            </a:r>
            <a:r>
              <a:rPr lang="ko-KR" altLang="en-US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8" name="Can 23"/>
          <p:cNvSpPr/>
          <p:nvPr/>
        </p:nvSpPr>
        <p:spPr>
          <a:xfrm>
            <a:off x="2635722" y="3887718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59" name="Can 23"/>
          <p:cNvSpPr/>
          <p:nvPr/>
        </p:nvSpPr>
        <p:spPr>
          <a:xfrm>
            <a:off x="2635722" y="4775712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SPPID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</a:p>
        </p:txBody>
      </p:sp>
      <p:sp>
        <p:nvSpPr>
          <p:cNvPr id="60" name="Can 23"/>
          <p:cNvSpPr/>
          <p:nvPr/>
        </p:nvSpPr>
        <p:spPr>
          <a:xfrm>
            <a:off x="3646837" y="3017284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Equip.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1" name="Flowchart: Internal Storage 6"/>
          <p:cNvSpPr/>
          <p:nvPr/>
        </p:nvSpPr>
        <p:spPr>
          <a:xfrm>
            <a:off x="6497976" y="3017283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1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2" name="Flowchart: Internal Storage 6"/>
          <p:cNvSpPr/>
          <p:nvPr/>
        </p:nvSpPr>
        <p:spPr>
          <a:xfrm>
            <a:off x="6497976" y="3606371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2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3" name="Flowchart: Internal Storage 6"/>
          <p:cNvSpPr/>
          <p:nvPr/>
        </p:nvSpPr>
        <p:spPr>
          <a:xfrm>
            <a:off x="6497976" y="4213033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4" name="Can 23"/>
          <p:cNvSpPr/>
          <p:nvPr/>
        </p:nvSpPr>
        <p:spPr>
          <a:xfrm>
            <a:off x="3646836" y="4731767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3D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Inform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5" name="Flowchart: Process 34"/>
          <p:cNvSpPr/>
          <p:nvPr/>
        </p:nvSpPr>
        <p:spPr>
          <a:xfrm>
            <a:off x="2439245" y="2410263"/>
            <a:ext cx="5033642" cy="317435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6" name="Can 23"/>
          <p:cNvSpPr/>
          <p:nvPr/>
        </p:nvSpPr>
        <p:spPr>
          <a:xfrm>
            <a:off x="4617558" y="4731767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Vendor </a:t>
            </a:r>
            <a:r>
              <a:rPr lang="en-US" altLang="ko-KR" sz="1100" b="0" dirty="0" err="1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7" name="Can 23"/>
          <p:cNvSpPr/>
          <p:nvPr/>
        </p:nvSpPr>
        <p:spPr>
          <a:xfrm>
            <a:off x="4659727" y="3865718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Sizing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68" name="Can 23"/>
          <p:cNvSpPr/>
          <p:nvPr/>
        </p:nvSpPr>
        <p:spPr>
          <a:xfrm>
            <a:off x="3646835" y="3905307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Load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69" name="직사각형 68"/>
          <p:cNvSpPr/>
          <p:nvPr/>
        </p:nvSpPr>
        <p:spPr bwMode="auto">
          <a:xfrm>
            <a:off x="4985846" y="2851991"/>
            <a:ext cx="1366763" cy="70380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70" name="표 69"/>
          <p:cNvGraphicFramePr>
            <a:graphicFrameLocks noGrp="1"/>
          </p:cNvGraphicFramePr>
          <p:nvPr>
            <p:extLst/>
          </p:nvPr>
        </p:nvGraphicFramePr>
        <p:xfrm>
          <a:off x="5048639" y="2922712"/>
          <a:ext cx="274412" cy="406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7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71" name="TextBox 70"/>
          <p:cNvSpPr txBox="1"/>
          <p:nvPr/>
        </p:nvSpPr>
        <p:spPr>
          <a:xfrm>
            <a:off x="5028931" y="2870519"/>
            <a:ext cx="1383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PSN </a:t>
            </a:r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분석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시나리오 생성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데이터 연동 등</a:t>
            </a:r>
            <a:endParaRPr lang="ko-KR" altLang="en-US" sz="11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235370" y="2731310"/>
            <a:ext cx="138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각종</a:t>
            </a:r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포맷</a:t>
            </a:r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  <a:endParaRPr lang="ko-KR" altLang="en-US" sz="12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276407" y="5283495"/>
            <a:ext cx="138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데이터 베이스</a:t>
            </a:r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  <a:endParaRPr lang="ko-KR" altLang="en-US" sz="12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000356" y="3532280"/>
            <a:ext cx="138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모듈</a:t>
            </a:r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  <a:endParaRPr lang="ko-KR" altLang="en-US" sz="12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5" name="그림 7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8" y="4801714"/>
            <a:ext cx="900885" cy="578101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5815841" y="5314978"/>
            <a:ext cx="17714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사용자 인터페이스</a:t>
            </a:r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  <a:endParaRPr lang="ko-KR" altLang="en-US" sz="12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7" name="Can 23"/>
          <p:cNvSpPr/>
          <p:nvPr/>
        </p:nvSpPr>
        <p:spPr>
          <a:xfrm>
            <a:off x="5504774" y="3852551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In/Out</a:t>
            </a:r>
          </a:p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Line Size</a:t>
            </a:r>
            <a:endParaRPr lang="en-US" altLang="ko-KR" sz="9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78" name="Can 23"/>
          <p:cNvSpPr/>
          <p:nvPr/>
        </p:nvSpPr>
        <p:spPr>
          <a:xfrm>
            <a:off x="5477333" y="4759653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BLOB</a:t>
            </a:r>
          </a:p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자료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915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Automation-3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 smtClean="0"/>
              <a:t>2. PSV Automation </a:t>
            </a:r>
            <a:r>
              <a:rPr lang="ko-KR" altLang="en-US" sz="1600" b="0" dirty="0" smtClean="0"/>
              <a:t>데이터 업로드</a:t>
            </a:r>
            <a:endParaRPr lang="ko-KR" altLang="en-US" sz="1600" b="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652624"/>
            <a:ext cx="952202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/>
              <a:t>① 엑셀파일로 업로드 받거나</a:t>
            </a:r>
            <a:r>
              <a:rPr lang="en-US" altLang="ko-KR" sz="1600" b="0" dirty="0"/>
              <a:t>, ② </a:t>
            </a:r>
            <a:r>
              <a:rPr lang="ko-KR" altLang="en-US" sz="1600" b="0" dirty="0"/>
              <a:t>사용자가 직접 생성하거나</a:t>
            </a:r>
            <a:r>
              <a:rPr lang="en-US" altLang="ko-KR" sz="1600" b="0" dirty="0" smtClean="0"/>
              <a:t>, ③ </a:t>
            </a:r>
            <a:r>
              <a:rPr lang="ko-KR" altLang="en-US" sz="1600" b="0" dirty="0"/>
              <a:t>타 </a:t>
            </a:r>
            <a:r>
              <a:rPr lang="en-US" altLang="ko-KR" sz="1600" b="0" dirty="0"/>
              <a:t>DB </a:t>
            </a:r>
            <a:r>
              <a:rPr lang="ko-KR" altLang="en-US" sz="1600" b="0" dirty="0"/>
              <a:t>서버 연결 </a:t>
            </a:r>
            <a:r>
              <a:rPr lang="en-US" altLang="ko-KR" sz="1600" b="0" dirty="0"/>
              <a:t>(MSSQL)</a:t>
            </a:r>
          </a:p>
        </p:txBody>
      </p:sp>
      <p:sp>
        <p:nvSpPr>
          <p:cNvPr id="6" name="Can 23"/>
          <p:cNvSpPr/>
          <p:nvPr/>
        </p:nvSpPr>
        <p:spPr>
          <a:xfrm>
            <a:off x="2645919" y="3013898"/>
            <a:ext cx="677015" cy="553906"/>
          </a:xfrm>
          <a:prstGeom prst="can">
            <a:avLst>
              <a:gd name="adj" fmla="val 2168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2080" y="2385163"/>
            <a:ext cx="387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PSV </a:t>
            </a:r>
            <a:r>
              <a:rPr lang="ko-KR" altLang="en-US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Can 23"/>
          <p:cNvSpPr/>
          <p:nvPr/>
        </p:nvSpPr>
        <p:spPr>
          <a:xfrm>
            <a:off x="2637127" y="3884332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10" name="Can 23"/>
          <p:cNvSpPr/>
          <p:nvPr/>
        </p:nvSpPr>
        <p:spPr>
          <a:xfrm>
            <a:off x="2637127" y="4772326"/>
            <a:ext cx="677015" cy="553906"/>
          </a:xfrm>
          <a:prstGeom prst="can">
            <a:avLst>
              <a:gd name="adj" fmla="val 21685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SPPID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</a:p>
        </p:txBody>
      </p:sp>
      <p:sp>
        <p:nvSpPr>
          <p:cNvPr id="11" name="Flowchart: Internal Storage 6"/>
          <p:cNvSpPr/>
          <p:nvPr/>
        </p:nvSpPr>
        <p:spPr>
          <a:xfrm>
            <a:off x="6499381" y="3013897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1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2" name="Flowchart: Internal Storage 6"/>
          <p:cNvSpPr/>
          <p:nvPr/>
        </p:nvSpPr>
        <p:spPr>
          <a:xfrm>
            <a:off x="6499381" y="3602985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2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3" name="Flowchart: Internal Storage 6"/>
          <p:cNvSpPr/>
          <p:nvPr/>
        </p:nvSpPr>
        <p:spPr>
          <a:xfrm>
            <a:off x="6499381" y="4209647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Can 23"/>
          <p:cNvSpPr/>
          <p:nvPr/>
        </p:nvSpPr>
        <p:spPr>
          <a:xfrm>
            <a:off x="3648241" y="4728381"/>
            <a:ext cx="677015" cy="553906"/>
          </a:xfrm>
          <a:prstGeom prst="can">
            <a:avLst>
              <a:gd name="adj" fmla="val 2168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3D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Inform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" name="Flowchart: Process 34"/>
          <p:cNvSpPr/>
          <p:nvPr/>
        </p:nvSpPr>
        <p:spPr>
          <a:xfrm>
            <a:off x="2440650" y="2406877"/>
            <a:ext cx="5033642" cy="317435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4987251" y="2848605"/>
            <a:ext cx="1366763" cy="70380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5050044" y="2919326"/>
          <a:ext cx="274412" cy="406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7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30336" y="2867133"/>
            <a:ext cx="1383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PSN </a:t>
            </a:r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분석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시나리오 생성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데이터 연동 등</a:t>
            </a:r>
            <a:endParaRPr lang="ko-KR" altLang="en-US" sz="11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013" y="4798328"/>
            <a:ext cx="900885" cy="578101"/>
          </a:xfrm>
          <a:prstGeom prst="rect">
            <a:avLst/>
          </a:prstGeom>
        </p:spPr>
      </p:pic>
      <p:sp>
        <p:nvSpPr>
          <p:cNvPr id="20" name="Vertical Scroll 53"/>
          <p:cNvSpPr/>
          <p:nvPr/>
        </p:nvSpPr>
        <p:spPr>
          <a:xfrm>
            <a:off x="974033" y="3543082"/>
            <a:ext cx="779587" cy="756807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외부</a:t>
            </a:r>
            <a:endParaRPr lang="en-US" altLang="ko-KR" sz="1200" b="0" dirty="0" smtClean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자료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cxnSp>
        <p:nvCxnSpPr>
          <p:cNvPr id="21" name="직선 화살표 연결선 20"/>
          <p:cNvCxnSpPr/>
          <p:nvPr/>
        </p:nvCxnSpPr>
        <p:spPr>
          <a:xfrm flipV="1">
            <a:off x="1753620" y="3290851"/>
            <a:ext cx="892299" cy="57806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610572" y="3930832"/>
            <a:ext cx="112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① 엑셀 업로드</a:t>
            </a:r>
            <a:endParaRPr lang="en-US" altLang="ko-KR" sz="9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ko-KR" altLang="en-US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② 직접생성</a:t>
            </a:r>
            <a:endParaRPr lang="ko-KR" altLang="en-US" sz="9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3" name="Vertical Scroll 53"/>
          <p:cNvSpPr/>
          <p:nvPr/>
        </p:nvSpPr>
        <p:spPr>
          <a:xfrm>
            <a:off x="938981" y="4710718"/>
            <a:ext cx="779587" cy="405174"/>
          </a:xfrm>
          <a:prstGeom prst="verticalScroll">
            <a:avLst>
              <a:gd name="adj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7048" y="5107183"/>
            <a:ext cx="112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① 엑셀 업로드</a:t>
            </a:r>
            <a:endParaRPr lang="en-US" altLang="ko-KR" sz="9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ko-KR" altLang="en-US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② </a:t>
            </a:r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DB to DB</a:t>
            </a:r>
            <a:endParaRPr lang="ko-KR" altLang="en-US" sz="9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25" name="직선 화살표 연결선 24"/>
          <p:cNvCxnSpPr/>
          <p:nvPr/>
        </p:nvCxnSpPr>
        <p:spPr>
          <a:xfrm flipV="1">
            <a:off x="1623967" y="5049279"/>
            <a:ext cx="1013160" cy="3113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an 23"/>
          <p:cNvSpPr/>
          <p:nvPr/>
        </p:nvSpPr>
        <p:spPr>
          <a:xfrm>
            <a:off x="952635" y="5146710"/>
            <a:ext cx="677015" cy="382609"/>
          </a:xfrm>
          <a:prstGeom prst="can">
            <a:avLst>
              <a:gd name="adj" fmla="val 3079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7" name="Can 23"/>
          <p:cNvSpPr/>
          <p:nvPr/>
        </p:nvSpPr>
        <p:spPr>
          <a:xfrm>
            <a:off x="3648242" y="3013898"/>
            <a:ext cx="677015" cy="553906"/>
          </a:xfrm>
          <a:prstGeom prst="can">
            <a:avLst>
              <a:gd name="adj" fmla="val 21685"/>
            </a:avLst>
          </a:prstGeom>
          <a:solidFill>
            <a:srgbClr val="00A3E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Equip.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8" name="Can 23"/>
          <p:cNvSpPr/>
          <p:nvPr/>
        </p:nvSpPr>
        <p:spPr>
          <a:xfrm>
            <a:off x="4661132" y="3862332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Sizing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9" name="Can 23"/>
          <p:cNvSpPr/>
          <p:nvPr/>
        </p:nvSpPr>
        <p:spPr>
          <a:xfrm>
            <a:off x="3648240" y="3901921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Load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30" name="Vertical Scroll 53"/>
          <p:cNvSpPr/>
          <p:nvPr/>
        </p:nvSpPr>
        <p:spPr>
          <a:xfrm>
            <a:off x="991736" y="2176237"/>
            <a:ext cx="779587" cy="405174"/>
          </a:xfrm>
          <a:prstGeom prst="verticalScroll">
            <a:avLst>
              <a:gd name="adj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>
            <a:normAutofit/>
          </a:bodyPr>
          <a:lstStyle/>
          <a:p>
            <a:pPr algn="ctr"/>
            <a:r>
              <a:rPr lang="ko-KR" altLang="en-US" sz="700" b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외부자료</a:t>
            </a:r>
            <a:endParaRPr lang="en-US" sz="7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1" name="Can 23"/>
          <p:cNvSpPr/>
          <p:nvPr/>
        </p:nvSpPr>
        <p:spPr>
          <a:xfrm>
            <a:off x="1005390" y="2612229"/>
            <a:ext cx="677015" cy="382609"/>
          </a:xfrm>
          <a:prstGeom prst="can">
            <a:avLst>
              <a:gd name="adj" fmla="val 3079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외부</a:t>
            </a:r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DB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2" name="자유형 31"/>
          <p:cNvSpPr/>
          <p:nvPr/>
        </p:nvSpPr>
        <p:spPr>
          <a:xfrm>
            <a:off x="1771425" y="2586818"/>
            <a:ext cx="1994263" cy="400595"/>
          </a:xfrm>
          <a:custGeom>
            <a:avLst/>
            <a:gdLst>
              <a:gd name="connsiteX0" fmla="*/ 0 w 1994263"/>
              <a:gd name="connsiteY0" fmla="*/ 0 h 400595"/>
              <a:gd name="connsiteX1" fmla="*/ 1994263 w 1994263"/>
              <a:gd name="connsiteY1" fmla="*/ 0 h 400595"/>
              <a:gd name="connsiteX2" fmla="*/ 1994263 w 1994263"/>
              <a:gd name="connsiteY2" fmla="*/ 400595 h 40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94263" h="400595">
                <a:moveTo>
                  <a:pt x="0" y="0"/>
                </a:moveTo>
                <a:lnTo>
                  <a:pt x="1994263" y="0"/>
                </a:lnTo>
                <a:lnTo>
                  <a:pt x="1994263" y="400595"/>
                </a:lnTo>
              </a:path>
            </a:pathLst>
          </a:custGeom>
          <a:ln w="57150">
            <a:solidFill>
              <a:srgbClr val="00B0F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3" name="Can 23"/>
          <p:cNvSpPr/>
          <p:nvPr/>
        </p:nvSpPr>
        <p:spPr>
          <a:xfrm>
            <a:off x="4618963" y="4728381"/>
            <a:ext cx="677015" cy="553906"/>
          </a:xfrm>
          <a:prstGeom prst="can">
            <a:avLst>
              <a:gd name="adj" fmla="val 21685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Vendor </a:t>
            </a:r>
            <a:r>
              <a:rPr lang="en-US" altLang="ko-KR" sz="1100" b="0" dirty="0" err="1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4" name="Vertical Scroll 53"/>
          <p:cNvSpPr/>
          <p:nvPr/>
        </p:nvSpPr>
        <p:spPr>
          <a:xfrm>
            <a:off x="5678471" y="5662343"/>
            <a:ext cx="779587" cy="405174"/>
          </a:xfrm>
          <a:prstGeom prst="verticalScroll">
            <a:avLst>
              <a:gd name="adj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Doc.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83723" y="6076850"/>
            <a:ext cx="112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① 엑셀 업로드</a:t>
            </a:r>
            <a:endParaRPr lang="en-US" altLang="ko-KR" sz="9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ko-KR" altLang="en-US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② </a:t>
            </a:r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DB to DB</a:t>
            </a:r>
            <a:endParaRPr lang="ko-KR" altLang="en-US" sz="9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6" name="Can 23"/>
          <p:cNvSpPr/>
          <p:nvPr/>
        </p:nvSpPr>
        <p:spPr>
          <a:xfrm>
            <a:off x="5692125" y="6098335"/>
            <a:ext cx="677015" cy="382609"/>
          </a:xfrm>
          <a:prstGeom prst="can">
            <a:avLst>
              <a:gd name="adj" fmla="val 3079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DB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7" name="자유형 36"/>
          <p:cNvSpPr/>
          <p:nvPr/>
        </p:nvSpPr>
        <p:spPr>
          <a:xfrm flipH="1">
            <a:off x="5002305" y="5303893"/>
            <a:ext cx="495989" cy="722811"/>
          </a:xfrm>
          <a:custGeom>
            <a:avLst/>
            <a:gdLst>
              <a:gd name="connsiteX0" fmla="*/ 0 w 600891"/>
              <a:gd name="connsiteY0" fmla="*/ 722811 h 722811"/>
              <a:gd name="connsiteX1" fmla="*/ 600891 w 600891"/>
              <a:gd name="connsiteY1" fmla="*/ 722811 h 722811"/>
              <a:gd name="connsiteX2" fmla="*/ 600891 w 600891"/>
              <a:gd name="connsiteY2" fmla="*/ 0 h 72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891" h="722811">
                <a:moveTo>
                  <a:pt x="0" y="722811"/>
                </a:moveTo>
                <a:lnTo>
                  <a:pt x="600891" y="722811"/>
                </a:lnTo>
                <a:lnTo>
                  <a:pt x="600891" y="0"/>
                </a:lnTo>
              </a:path>
            </a:pathLst>
          </a:custGeom>
          <a:ln w="571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8" name="Vertical Scroll 53"/>
          <p:cNvSpPr/>
          <p:nvPr/>
        </p:nvSpPr>
        <p:spPr>
          <a:xfrm>
            <a:off x="2688398" y="5657913"/>
            <a:ext cx="779587" cy="405174"/>
          </a:xfrm>
          <a:prstGeom prst="verticalScroll">
            <a:avLst>
              <a:gd name="adj" fmla="val 25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Doc.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9" name="Can 23"/>
          <p:cNvSpPr/>
          <p:nvPr/>
        </p:nvSpPr>
        <p:spPr>
          <a:xfrm>
            <a:off x="2702052" y="6093905"/>
            <a:ext cx="677015" cy="382609"/>
          </a:xfrm>
          <a:prstGeom prst="can">
            <a:avLst>
              <a:gd name="adj" fmla="val 30790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DB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85914" y="2602754"/>
            <a:ext cx="1127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ko-KR" altLang="en-US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① 엑셀 업로드</a:t>
            </a:r>
            <a:endParaRPr lang="en-US" altLang="ko-KR" sz="9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ko-KR" altLang="en-US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② </a:t>
            </a:r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DB to DB</a:t>
            </a:r>
            <a:endParaRPr lang="ko-KR" altLang="en-US" sz="9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1" name="자유형 40"/>
          <p:cNvSpPr/>
          <p:nvPr/>
        </p:nvSpPr>
        <p:spPr>
          <a:xfrm>
            <a:off x="3430988" y="5303893"/>
            <a:ext cx="569681" cy="722811"/>
          </a:xfrm>
          <a:custGeom>
            <a:avLst/>
            <a:gdLst>
              <a:gd name="connsiteX0" fmla="*/ 0 w 600891"/>
              <a:gd name="connsiteY0" fmla="*/ 722811 h 722811"/>
              <a:gd name="connsiteX1" fmla="*/ 600891 w 600891"/>
              <a:gd name="connsiteY1" fmla="*/ 722811 h 722811"/>
              <a:gd name="connsiteX2" fmla="*/ 600891 w 600891"/>
              <a:gd name="connsiteY2" fmla="*/ 0 h 72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0891" h="722811">
                <a:moveTo>
                  <a:pt x="0" y="722811"/>
                </a:moveTo>
                <a:lnTo>
                  <a:pt x="600891" y="722811"/>
                </a:lnTo>
                <a:lnTo>
                  <a:pt x="600891" y="0"/>
                </a:lnTo>
              </a:path>
            </a:pathLst>
          </a:cu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2" name="Can 23"/>
          <p:cNvSpPr/>
          <p:nvPr/>
        </p:nvSpPr>
        <p:spPr>
          <a:xfrm>
            <a:off x="5506179" y="3849165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In/Out</a:t>
            </a:r>
          </a:p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Line Size</a:t>
            </a:r>
            <a:endParaRPr lang="en-US" altLang="ko-KR" sz="9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43" name="개체 42"/>
          <p:cNvGraphicFramePr>
            <a:graphicFrameLocks noChangeAspect="1"/>
          </p:cNvGraphicFramePr>
          <p:nvPr>
            <p:extLst/>
          </p:nvPr>
        </p:nvGraphicFramePr>
        <p:xfrm>
          <a:off x="1670126" y="2047170"/>
          <a:ext cx="756715" cy="638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6" name="워크시트" showAsIcon="1" r:id="rId4" imgW="914400" imgH="771480" progId="Excel.Sheet.12">
                  <p:embed/>
                </p:oleObj>
              </mc:Choice>
              <mc:Fallback>
                <p:oleObj name="워크시트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0126" y="2047170"/>
                        <a:ext cx="756715" cy="6384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개체 43"/>
          <p:cNvGraphicFramePr>
            <a:graphicFrameLocks noChangeAspect="1"/>
          </p:cNvGraphicFramePr>
          <p:nvPr>
            <p:extLst/>
          </p:nvPr>
        </p:nvGraphicFramePr>
        <p:xfrm>
          <a:off x="1563323" y="3167354"/>
          <a:ext cx="756248" cy="638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7" name="워크시트" showAsIcon="1" r:id="rId6" imgW="914400" imgH="771480" progId="Excel.Sheet.8">
                  <p:embed/>
                </p:oleObj>
              </mc:Choice>
              <mc:Fallback>
                <p:oleObj name="워크시트" showAsIcon="1" r:id="rId6" imgW="914400" imgH="7714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3323" y="3167354"/>
                        <a:ext cx="756248" cy="6380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개체 44"/>
          <p:cNvGraphicFramePr>
            <a:graphicFrameLocks noChangeAspect="1"/>
          </p:cNvGraphicFramePr>
          <p:nvPr>
            <p:extLst/>
          </p:nvPr>
        </p:nvGraphicFramePr>
        <p:xfrm>
          <a:off x="922736" y="5649699"/>
          <a:ext cx="750711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8" name="워크시트" showAsIcon="1" r:id="rId8" imgW="914400" imgH="771480" progId="Excel.Sheet.8">
                  <p:embed/>
                </p:oleObj>
              </mc:Choice>
              <mc:Fallback>
                <p:oleObj name="워크시트" showAsIcon="1" r:id="rId8" imgW="914400" imgH="7714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2736" y="5649699"/>
                        <a:ext cx="750711" cy="63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개체 45"/>
          <p:cNvGraphicFramePr>
            <a:graphicFrameLocks noChangeAspect="1"/>
          </p:cNvGraphicFramePr>
          <p:nvPr>
            <p:extLst/>
          </p:nvPr>
        </p:nvGraphicFramePr>
        <p:xfrm>
          <a:off x="2079721" y="6025055"/>
          <a:ext cx="750711" cy="633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89" name="워크시트" showAsIcon="1" r:id="rId10" imgW="914400" imgH="771480" progId="Excel.Sheet.12">
                  <p:embed/>
                </p:oleObj>
              </mc:Choice>
              <mc:Fallback>
                <p:oleObj name="워크시트" showAsIcon="1" r:id="rId10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79721" y="6025055"/>
                        <a:ext cx="750711" cy="633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733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Automation-4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 smtClean="0"/>
              <a:t>3. PSV Automation </a:t>
            </a:r>
            <a:r>
              <a:rPr lang="ko-KR" altLang="en-US" sz="1600" b="0" dirty="0" smtClean="0"/>
              <a:t>데이터 처리</a:t>
            </a:r>
            <a:endParaRPr lang="ko-KR" altLang="en-US" sz="1600" b="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652624"/>
            <a:ext cx="9522024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- </a:t>
            </a:r>
            <a:r>
              <a:rPr lang="ko-KR" altLang="en-US" sz="1600" b="0" dirty="0" smtClean="0"/>
              <a:t>시나리오</a:t>
            </a:r>
            <a:r>
              <a:rPr lang="en-US" altLang="ko-KR" sz="1600" b="0" dirty="0"/>
              <a:t>: ① P&amp;ID </a:t>
            </a:r>
            <a:r>
              <a:rPr lang="ko-KR" altLang="en-US" sz="1600" b="0" dirty="0"/>
              <a:t>분석 엔진으로 자동 분석 혹은 ② 사용자가 직접 설정 </a:t>
            </a:r>
          </a:p>
          <a:p>
            <a:pPr marL="0" indent="0"/>
            <a:r>
              <a:rPr lang="en-US" altLang="ko-KR" sz="1600" b="0" dirty="0" smtClean="0"/>
              <a:t>- PSV </a:t>
            </a:r>
            <a:r>
              <a:rPr lang="ko-KR" altLang="en-US" sz="1600" b="0" dirty="0"/>
              <a:t>아이템 </a:t>
            </a:r>
            <a:r>
              <a:rPr lang="en-US" altLang="ko-KR" sz="1600" b="0" dirty="0"/>
              <a:t>1</a:t>
            </a:r>
            <a:r>
              <a:rPr lang="ko-KR" altLang="en-US" sz="1600" b="0" dirty="0"/>
              <a:t>개당 최소</a:t>
            </a:r>
            <a:r>
              <a:rPr lang="en-US" altLang="ko-KR" sz="1600" b="0" dirty="0"/>
              <a:t>1</a:t>
            </a:r>
            <a:r>
              <a:rPr lang="ko-KR" altLang="en-US" sz="1600" b="0" dirty="0"/>
              <a:t>개</a:t>
            </a:r>
            <a:r>
              <a:rPr lang="en-US" altLang="ko-KR" sz="1600" b="0" dirty="0"/>
              <a:t>, </a:t>
            </a:r>
            <a:r>
              <a:rPr lang="ko-KR" altLang="en-US" sz="1600" b="0" dirty="0"/>
              <a:t>최대</a:t>
            </a:r>
            <a:r>
              <a:rPr lang="en-US" altLang="ko-KR" sz="1600" b="0" dirty="0"/>
              <a:t>20</a:t>
            </a:r>
            <a:r>
              <a:rPr lang="ko-KR" altLang="en-US" sz="1600" b="0" dirty="0"/>
              <a:t>개 정도 생성</a:t>
            </a:r>
          </a:p>
        </p:txBody>
      </p:sp>
      <p:sp>
        <p:nvSpPr>
          <p:cNvPr id="7" name="Can 23"/>
          <p:cNvSpPr/>
          <p:nvPr/>
        </p:nvSpPr>
        <p:spPr>
          <a:xfrm>
            <a:off x="2644514" y="3014545"/>
            <a:ext cx="677015" cy="553906"/>
          </a:xfrm>
          <a:prstGeom prst="can">
            <a:avLst>
              <a:gd name="adj" fmla="val 2168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0675" y="2385810"/>
            <a:ext cx="387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PSV </a:t>
            </a:r>
            <a:r>
              <a:rPr lang="ko-KR" altLang="en-US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Can 23"/>
          <p:cNvSpPr/>
          <p:nvPr/>
        </p:nvSpPr>
        <p:spPr>
          <a:xfrm>
            <a:off x="2635722" y="3884979"/>
            <a:ext cx="677015" cy="553906"/>
          </a:xfrm>
          <a:prstGeom prst="can">
            <a:avLst>
              <a:gd name="adj" fmla="val 21685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11" name="Can 23"/>
          <p:cNvSpPr/>
          <p:nvPr/>
        </p:nvSpPr>
        <p:spPr>
          <a:xfrm>
            <a:off x="2635722" y="4772973"/>
            <a:ext cx="677015" cy="553906"/>
          </a:xfrm>
          <a:prstGeom prst="can">
            <a:avLst>
              <a:gd name="adj" fmla="val 21685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SPPID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</a:p>
        </p:txBody>
      </p:sp>
      <p:sp>
        <p:nvSpPr>
          <p:cNvPr id="12" name="Flowchart: Internal Storage 6"/>
          <p:cNvSpPr/>
          <p:nvPr/>
        </p:nvSpPr>
        <p:spPr>
          <a:xfrm>
            <a:off x="6497976" y="3014544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1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3" name="Flowchart: Internal Storage 6"/>
          <p:cNvSpPr/>
          <p:nvPr/>
        </p:nvSpPr>
        <p:spPr>
          <a:xfrm>
            <a:off x="6497976" y="3603632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2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Flowchart: Internal Storage 6"/>
          <p:cNvSpPr/>
          <p:nvPr/>
        </p:nvSpPr>
        <p:spPr>
          <a:xfrm>
            <a:off x="6497976" y="4210294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" name="Flowchart: Process 34"/>
          <p:cNvSpPr/>
          <p:nvPr/>
        </p:nvSpPr>
        <p:spPr>
          <a:xfrm>
            <a:off x="2439245" y="2407524"/>
            <a:ext cx="5033642" cy="317435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4985846" y="2849252"/>
            <a:ext cx="1366763" cy="70380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5048639" y="2919973"/>
          <a:ext cx="274412" cy="406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7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28931" y="2867780"/>
            <a:ext cx="1383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PSN </a:t>
            </a:r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분석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시나리오 생성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데이터 연동 등</a:t>
            </a:r>
            <a:endParaRPr lang="ko-KR" altLang="en-US" sz="11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8" y="4798975"/>
            <a:ext cx="900885" cy="578101"/>
          </a:xfrm>
          <a:prstGeom prst="rect">
            <a:avLst/>
          </a:prstGeom>
        </p:spPr>
      </p:pic>
      <p:sp>
        <p:nvSpPr>
          <p:cNvPr id="20" name="자유형 19"/>
          <p:cNvSpPr/>
          <p:nvPr/>
        </p:nvSpPr>
        <p:spPr>
          <a:xfrm>
            <a:off x="3328855" y="2874848"/>
            <a:ext cx="1654628" cy="391886"/>
          </a:xfrm>
          <a:custGeom>
            <a:avLst/>
            <a:gdLst>
              <a:gd name="connsiteX0" fmla="*/ 0 w 1654628"/>
              <a:gd name="connsiteY0" fmla="*/ 391886 h 391886"/>
              <a:gd name="connsiteX1" fmla="*/ 165462 w 1654628"/>
              <a:gd name="connsiteY1" fmla="*/ 391886 h 391886"/>
              <a:gd name="connsiteX2" fmla="*/ 165462 w 1654628"/>
              <a:gd name="connsiteY2" fmla="*/ 0 h 391886"/>
              <a:gd name="connsiteX3" fmla="*/ 1654628 w 1654628"/>
              <a:gd name="connsiteY3" fmla="*/ 0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4628" h="391886">
                <a:moveTo>
                  <a:pt x="0" y="391886"/>
                </a:moveTo>
                <a:lnTo>
                  <a:pt x="165462" y="391886"/>
                </a:lnTo>
                <a:lnTo>
                  <a:pt x="165462" y="0"/>
                </a:lnTo>
                <a:lnTo>
                  <a:pt x="1654628" y="0"/>
                </a:lnTo>
              </a:path>
            </a:pathLst>
          </a:cu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1" name="자유형 20"/>
          <p:cNvSpPr/>
          <p:nvPr/>
        </p:nvSpPr>
        <p:spPr>
          <a:xfrm>
            <a:off x="3311437" y="3571534"/>
            <a:ext cx="2102943" cy="1323703"/>
          </a:xfrm>
          <a:custGeom>
            <a:avLst/>
            <a:gdLst>
              <a:gd name="connsiteX0" fmla="*/ 0 w 2185852"/>
              <a:gd name="connsiteY0" fmla="*/ 1323703 h 1323703"/>
              <a:gd name="connsiteX1" fmla="*/ 165463 w 2185852"/>
              <a:gd name="connsiteY1" fmla="*/ 1323703 h 1323703"/>
              <a:gd name="connsiteX2" fmla="*/ 165463 w 2185852"/>
              <a:gd name="connsiteY2" fmla="*/ 1071154 h 1323703"/>
              <a:gd name="connsiteX3" fmla="*/ 2185852 w 2185852"/>
              <a:gd name="connsiteY3" fmla="*/ 1071154 h 1323703"/>
              <a:gd name="connsiteX4" fmla="*/ 2185852 w 2185852"/>
              <a:gd name="connsiteY4" fmla="*/ 0 h 1323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5852" h="1323703">
                <a:moveTo>
                  <a:pt x="0" y="1323703"/>
                </a:moveTo>
                <a:lnTo>
                  <a:pt x="165463" y="1323703"/>
                </a:lnTo>
                <a:lnTo>
                  <a:pt x="165463" y="1071154"/>
                </a:lnTo>
                <a:lnTo>
                  <a:pt x="2185852" y="1071154"/>
                </a:lnTo>
                <a:lnTo>
                  <a:pt x="2185852" y="0"/>
                </a:lnTo>
              </a:path>
            </a:pathLst>
          </a:custGeom>
          <a:ln w="571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2" name="자유형 21"/>
          <p:cNvSpPr/>
          <p:nvPr/>
        </p:nvSpPr>
        <p:spPr>
          <a:xfrm>
            <a:off x="3311437" y="3362528"/>
            <a:ext cx="1672046" cy="836023"/>
          </a:xfrm>
          <a:custGeom>
            <a:avLst/>
            <a:gdLst>
              <a:gd name="connsiteX0" fmla="*/ 1672046 w 1672046"/>
              <a:gd name="connsiteY0" fmla="*/ 0 h 836023"/>
              <a:gd name="connsiteX1" fmla="*/ 1254035 w 1672046"/>
              <a:gd name="connsiteY1" fmla="*/ 0 h 836023"/>
              <a:gd name="connsiteX2" fmla="*/ 1254035 w 1672046"/>
              <a:gd name="connsiteY2" fmla="*/ 435429 h 836023"/>
              <a:gd name="connsiteX3" fmla="*/ 148046 w 1672046"/>
              <a:gd name="connsiteY3" fmla="*/ 435429 h 836023"/>
              <a:gd name="connsiteX4" fmla="*/ 148046 w 1672046"/>
              <a:gd name="connsiteY4" fmla="*/ 836023 h 836023"/>
              <a:gd name="connsiteX5" fmla="*/ 0 w 1672046"/>
              <a:gd name="connsiteY5" fmla="*/ 836023 h 836023"/>
              <a:gd name="connsiteX0" fmla="*/ 1672046 w 1672046"/>
              <a:gd name="connsiteY0" fmla="*/ 0 h 836023"/>
              <a:gd name="connsiteX1" fmla="*/ 1254035 w 1672046"/>
              <a:gd name="connsiteY1" fmla="*/ 0 h 836023"/>
              <a:gd name="connsiteX2" fmla="*/ 1254035 w 1672046"/>
              <a:gd name="connsiteY2" fmla="*/ 435429 h 836023"/>
              <a:gd name="connsiteX3" fmla="*/ 287383 w 1672046"/>
              <a:gd name="connsiteY3" fmla="*/ 435429 h 836023"/>
              <a:gd name="connsiteX4" fmla="*/ 148046 w 1672046"/>
              <a:gd name="connsiteY4" fmla="*/ 836023 h 836023"/>
              <a:gd name="connsiteX5" fmla="*/ 0 w 1672046"/>
              <a:gd name="connsiteY5" fmla="*/ 836023 h 836023"/>
              <a:gd name="connsiteX0" fmla="*/ 1672046 w 1672046"/>
              <a:gd name="connsiteY0" fmla="*/ 0 h 836023"/>
              <a:gd name="connsiteX1" fmla="*/ 1254035 w 1672046"/>
              <a:gd name="connsiteY1" fmla="*/ 0 h 836023"/>
              <a:gd name="connsiteX2" fmla="*/ 1254035 w 1672046"/>
              <a:gd name="connsiteY2" fmla="*/ 435429 h 836023"/>
              <a:gd name="connsiteX3" fmla="*/ 287383 w 1672046"/>
              <a:gd name="connsiteY3" fmla="*/ 435429 h 836023"/>
              <a:gd name="connsiteX4" fmla="*/ 287383 w 1672046"/>
              <a:gd name="connsiteY4" fmla="*/ 827314 h 836023"/>
              <a:gd name="connsiteX5" fmla="*/ 0 w 1672046"/>
              <a:gd name="connsiteY5" fmla="*/ 836023 h 836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72046" h="836023">
                <a:moveTo>
                  <a:pt x="1672046" y="0"/>
                </a:moveTo>
                <a:lnTo>
                  <a:pt x="1254035" y="0"/>
                </a:lnTo>
                <a:lnTo>
                  <a:pt x="1254035" y="435429"/>
                </a:lnTo>
                <a:lnTo>
                  <a:pt x="287383" y="435429"/>
                </a:lnTo>
                <a:lnTo>
                  <a:pt x="287383" y="827314"/>
                </a:lnTo>
                <a:lnTo>
                  <a:pt x="0" y="836023"/>
                </a:lnTo>
              </a:path>
            </a:pathLst>
          </a:custGeom>
          <a:ln w="5715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3" name="Can 23"/>
          <p:cNvSpPr/>
          <p:nvPr/>
        </p:nvSpPr>
        <p:spPr>
          <a:xfrm>
            <a:off x="4659727" y="3862979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Sizing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4" name="Can 23"/>
          <p:cNvSpPr/>
          <p:nvPr/>
        </p:nvSpPr>
        <p:spPr>
          <a:xfrm>
            <a:off x="3646835" y="3902568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Load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5" name="Can 23"/>
          <p:cNvSpPr/>
          <p:nvPr/>
        </p:nvSpPr>
        <p:spPr>
          <a:xfrm>
            <a:off x="3646837" y="3014545"/>
            <a:ext cx="677015" cy="553906"/>
          </a:xfrm>
          <a:prstGeom prst="can">
            <a:avLst>
              <a:gd name="adj" fmla="val 21685"/>
            </a:avLst>
          </a:prstGeom>
          <a:solidFill>
            <a:srgbClr val="00A3E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Equip.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6" name="Can 23"/>
          <p:cNvSpPr/>
          <p:nvPr/>
        </p:nvSpPr>
        <p:spPr>
          <a:xfrm>
            <a:off x="4617558" y="4729028"/>
            <a:ext cx="677015" cy="553906"/>
          </a:xfrm>
          <a:prstGeom prst="can">
            <a:avLst>
              <a:gd name="adj" fmla="val 21685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Vendor </a:t>
            </a:r>
            <a:r>
              <a:rPr lang="en-US" altLang="ko-KR" sz="1100" b="0" dirty="0" err="1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7" name="Can 23"/>
          <p:cNvSpPr/>
          <p:nvPr/>
        </p:nvSpPr>
        <p:spPr>
          <a:xfrm>
            <a:off x="3646836" y="4729028"/>
            <a:ext cx="677015" cy="553906"/>
          </a:xfrm>
          <a:prstGeom prst="can">
            <a:avLst>
              <a:gd name="adj" fmla="val 2168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3D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Inform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8" name="Can 23"/>
          <p:cNvSpPr/>
          <p:nvPr/>
        </p:nvSpPr>
        <p:spPr>
          <a:xfrm>
            <a:off x="5504774" y="3849812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In/Out</a:t>
            </a:r>
          </a:p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Line Size</a:t>
            </a:r>
            <a:endParaRPr lang="en-US" altLang="ko-KR" sz="9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graphicFrame>
        <p:nvGraphicFramePr>
          <p:cNvPr id="29" name="개체 28"/>
          <p:cNvGraphicFramePr>
            <a:graphicFrameLocks noChangeAspect="1"/>
          </p:cNvGraphicFramePr>
          <p:nvPr>
            <p:extLst/>
          </p:nvPr>
        </p:nvGraphicFramePr>
        <p:xfrm>
          <a:off x="1545192" y="386297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워크시트" showAsIcon="1" r:id="rId4" imgW="914400" imgH="771480" progId="Excel.Sheet.8">
                  <p:embed/>
                </p:oleObj>
              </mc:Choice>
              <mc:Fallback>
                <p:oleObj name="워크시트" showAsIcon="1" r:id="rId4" imgW="914400" imgH="7714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5192" y="386297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884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Automation-5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 smtClean="0"/>
              <a:t>3. PSV Automation </a:t>
            </a:r>
            <a:r>
              <a:rPr lang="ko-KR" altLang="en-US" sz="1600" b="0" dirty="0" smtClean="0"/>
              <a:t>데이터 처리</a:t>
            </a:r>
            <a:endParaRPr lang="ko-KR" altLang="en-US" sz="1600" b="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652624"/>
            <a:ext cx="9522024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- </a:t>
            </a:r>
            <a:r>
              <a:rPr lang="ko-KR" altLang="en-US" sz="1600" b="0" dirty="0"/>
              <a:t>로드계산</a:t>
            </a:r>
            <a:r>
              <a:rPr lang="en-US" altLang="ko-KR" sz="1600" b="0" dirty="0"/>
              <a:t>: PSV 1</a:t>
            </a:r>
            <a:r>
              <a:rPr lang="ko-KR" altLang="en-US" sz="1600" b="0" dirty="0"/>
              <a:t>개당 생성된 시나리오 별로 외부 데이터 이용해서 </a:t>
            </a:r>
          </a:p>
          <a:p>
            <a:pPr marL="0" indent="0"/>
            <a:r>
              <a:rPr lang="ko-KR" altLang="en-US" sz="1600" b="0" dirty="0"/>
              <a:t>                  ① 엑셀 프로그램으로 계산</a:t>
            </a:r>
            <a:r>
              <a:rPr lang="en-US" altLang="ko-KR" sz="1600" b="0" dirty="0"/>
              <a:t>, </a:t>
            </a:r>
            <a:r>
              <a:rPr lang="ko-KR" altLang="en-US" sz="1600" b="0" dirty="0"/>
              <a:t>혹은 ② 값 직접 입력</a:t>
            </a:r>
          </a:p>
        </p:txBody>
      </p:sp>
      <p:sp>
        <p:nvSpPr>
          <p:cNvPr id="6" name="Can 23"/>
          <p:cNvSpPr/>
          <p:nvPr/>
        </p:nvSpPr>
        <p:spPr>
          <a:xfrm>
            <a:off x="2644514" y="3020633"/>
            <a:ext cx="677015" cy="553906"/>
          </a:xfrm>
          <a:prstGeom prst="can">
            <a:avLst>
              <a:gd name="adj" fmla="val 2168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60675" y="2391898"/>
            <a:ext cx="387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PSV </a:t>
            </a:r>
            <a:r>
              <a:rPr lang="ko-KR" altLang="en-US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Can 23"/>
          <p:cNvSpPr/>
          <p:nvPr/>
        </p:nvSpPr>
        <p:spPr>
          <a:xfrm>
            <a:off x="2635722" y="3891067"/>
            <a:ext cx="677015" cy="553906"/>
          </a:xfrm>
          <a:prstGeom prst="can">
            <a:avLst>
              <a:gd name="adj" fmla="val 21685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10" name="Can 23"/>
          <p:cNvSpPr/>
          <p:nvPr/>
        </p:nvSpPr>
        <p:spPr>
          <a:xfrm>
            <a:off x="2635722" y="4779061"/>
            <a:ext cx="677015" cy="553906"/>
          </a:xfrm>
          <a:prstGeom prst="can">
            <a:avLst>
              <a:gd name="adj" fmla="val 21685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SPPID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</a:p>
        </p:txBody>
      </p:sp>
      <p:sp>
        <p:nvSpPr>
          <p:cNvPr id="11" name="Flowchart: Internal Storage 6"/>
          <p:cNvSpPr/>
          <p:nvPr/>
        </p:nvSpPr>
        <p:spPr>
          <a:xfrm>
            <a:off x="6497976" y="3020632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1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2" name="Flowchart: Internal Storage 6"/>
          <p:cNvSpPr/>
          <p:nvPr/>
        </p:nvSpPr>
        <p:spPr>
          <a:xfrm>
            <a:off x="6497976" y="3609720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2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3" name="Flowchart: Internal Storage 6"/>
          <p:cNvSpPr/>
          <p:nvPr/>
        </p:nvSpPr>
        <p:spPr>
          <a:xfrm>
            <a:off x="6497976" y="4216382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Flowchart: Process 34"/>
          <p:cNvSpPr/>
          <p:nvPr/>
        </p:nvSpPr>
        <p:spPr>
          <a:xfrm>
            <a:off x="2439245" y="2413612"/>
            <a:ext cx="5033642" cy="317435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4985846" y="2855340"/>
            <a:ext cx="1366763" cy="70380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/>
          </p:nvPr>
        </p:nvGraphicFramePr>
        <p:xfrm>
          <a:off x="5048639" y="2926061"/>
          <a:ext cx="274412" cy="406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7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28931" y="2873868"/>
            <a:ext cx="1383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PSN </a:t>
            </a:r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분석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시나리오 생성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데이터 연동 등</a:t>
            </a:r>
            <a:endParaRPr lang="ko-KR" altLang="en-US" sz="11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8" y="4805063"/>
            <a:ext cx="900885" cy="578101"/>
          </a:xfrm>
          <a:prstGeom prst="rect">
            <a:avLst/>
          </a:prstGeom>
        </p:spPr>
      </p:pic>
      <p:sp>
        <p:nvSpPr>
          <p:cNvPr id="19" name="Can 23"/>
          <p:cNvSpPr/>
          <p:nvPr/>
        </p:nvSpPr>
        <p:spPr>
          <a:xfrm>
            <a:off x="4659727" y="3869067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Sizing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0" name="Can 23"/>
          <p:cNvSpPr/>
          <p:nvPr/>
        </p:nvSpPr>
        <p:spPr>
          <a:xfrm>
            <a:off x="3646835" y="3908656"/>
            <a:ext cx="677015" cy="553906"/>
          </a:xfrm>
          <a:prstGeom prst="can">
            <a:avLst>
              <a:gd name="adj" fmla="val 21685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Load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1" name="Can 23"/>
          <p:cNvSpPr/>
          <p:nvPr/>
        </p:nvSpPr>
        <p:spPr>
          <a:xfrm>
            <a:off x="3646837" y="3020633"/>
            <a:ext cx="677015" cy="553906"/>
          </a:xfrm>
          <a:prstGeom prst="can">
            <a:avLst>
              <a:gd name="adj" fmla="val 21685"/>
            </a:avLst>
          </a:prstGeom>
          <a:solidFill>
            <a:srgbClr val="00A3E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Equip.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cxnSp>
        <p:nvCxnSpPr>
          <p:cNvPr id="22" name="직선 화살표 연결선 21"/>
          <p:cNvCxnSpPr/>
          <p:nvPr/>
        </p:nvCxnSpPr>
        <p:spPr>
          <a:xfrm>
            <a:off x="3060675" y="5376036"/>
            <a:ext cx="0" cy="42385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n 23"/>
          <p:cNvSpPr/>
          <p:nvPr/>
        </p:nvSpPr>
        <p:spPr>
          <a:xfrm>
            <a:off x="4617558" y="4735116"/>
            <a:ext cx="677015" cy="553906"/>
          </a:xfrm>
          <a:prstGeom prst="can">
            <a:avLst>
              <a:gd name="adj" fmla="val 21685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Vendor </a:t>
            </a:r>
            <a:r>
              <a:rPr lang="en-US" altLang="ko-KR" sz="1100" b="0" dirty="0" err="1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3646836" y="4735116"/>
            <a:ext cx="677015" cy="553906"/>
          </a:xfrm>
          <a:prstGeom prst="can">
            <a:avLst>
              <a:gd name="adj" fmla="val 2168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3D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Inform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5" name="Can 23"/>
          <p:cNvSpPr/>
          <p:nvPr/>
        </p:nvSpPr>
        <p:spPr>
          <a:xfrm>
            <a:off x="5504774" y="3855900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In/Out</a:t>
            </a:r>
          </a:p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Line Size</a:t>
            </a:r>
            <a:endParaRPr lang="en-US" altLang="ko-KR" sz="9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6" name="자유형 25"/>
          <p:cNvSpPr/>
          <p:nvPr/>
        </p:nvSpPr>
        <p:spPr>
          <a:xfrm>
            <a:off x="3328855" y="3325073"/>
            <a:ext cx="87085" cy="2464526"/>
          </a:xfrm>
          <a:custGeom>
            <a:avLst/>
            <a:gdLst>
              <a:gd name="connsiteX0" fmla="*/ 0 w 87085"/>
              <a:gd name="connsiteY0" fmla="*/ 0 h 2464526"/>
              <a:gd name="connsiteX1" fmla="*/ 87085 w 87085"/>
              <a:gd name="connsiteY1" fmla="*/ 0 h 2464526"/>
              <a:gd name="connsiteX2" fmla="*/ 87085 w 87085"/>
              <a:gd name="connsiteY2" fmla="*/ 2464526 h 2464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85" h="2464526">
                <a:moveTo>
                  <a:pt x="0" y="0"/>
                </a:moveTo>
                <a:lnTo>
                  <a:pt x="87085" y="0"/>
                </a:lnTo>
                <a:lnTo>
                  <a:pt x="87085" y="2464526"/>
                </a:lnTo>
              </a:path>
            </a:pathLst>
          </a:custGeom>
          <a:ln w="571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자유형 26"/>
          <p:cNvSpPr/>
          <p:nvPr/>
        </p:nvSpPr>
        <p:spPr>
          <a:xfrm>
            <a:off x="3503026" y="3325073"/>
            <a:ext cx="148046" cy="2455817"/>
          </a:xfrm>
          <a:custGeom>
            <a:avLst/>
            <a:gdLst>
              <a:gd name="connsiteX0" fmla="*/ 148046 w 148046"/>
              <a:gd name="connsiteY0" fmla="*/ 0 h 2455817"/>
              <a:gd name="connsiteX1" fmla="*/ 0 w 148046"/>
              <a:gd name="connsiteY1" fmla="*/ 0 h 2455817"/>
              <a:gd name="connsiteX2" fmla="*/ 0 w 148046"/>
              <a:gd name="connsiteY2" fmla="*/ 2455817 h 2455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8046" h="2455817">
                <a:moveTo>
                  <a:pt x="148046" y="0"/>
                </a:moveTo>
                <a:lnTo>
                  <a:pt x="0" y="0"/>
                </a:lnTo>
                <a:lnTo>
                  <a:pt x="0" y="2455817"/>
                </a:lnTo>
              </a:path>
            </a:pathLst>
          </a:custGeom>
          <a:ln w="57150">
            <a:solidFill>
              <a:srgbClr val="00A3E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Flowchart: Internal Storage 6"/>
          <p:cNvSpPr/>
          <p:nvPr/>
        </p:nvSpPr>
        <p:spPr>
          <a:xfrm>
            <a:off x="2759377" y="5842957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LOADMAN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91821" y="6040452"/>
            <a:ext cx="3124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SECL 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엑셀 프로그램 </a:t>
            </a:r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(Embed 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2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자유형 29"/>
          <p:cNvSpPr/>
          <p:nvPr/>
        </p:nvSpPr>
        <p:spPr>
          <a:xfrm>
            <a:off x="3633655" y="4387519"/>
            <a:ext cx="879565" cy="1532709"/>
          </a:xfrm>
          <a:custGeom>
            <a:avLst/>
            <a:gdLst>
              <a:gd name="connsiteX0" fmla="*/ 0 w 879565"/>
              <a:gd name="connsiteY0" fmla="*/ 1532709 h 1532709"/>
              <a:gd name="connsiteX1" fmla="*/ 879565 w 879565"/>
              <a:gd name="connsiteY1" fmla="*/ 1532709 h 1532709"/>
              <a:gd name="connsiteX2" fmla="*/ 879565 w 879565"/>
              <a:gd name="connsiteY2" fmla="*/ 261257 h 1532709"/>
              <a:gd name="connsiteX3" fmla="*/ 687977 w 879565"/>
              <a:gd name="connsiteY3" fmla="*/ 0 h 1532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9565" h="1532709">
                <a:moveTo>
                  <a:pt x="0" y="1532709"/>
                </a:moveTo>
                <a:lnTo>
                  <a:pt x="879565" y="1532709"/>
                </a:lnTo>
                <a:lnTo>
                  <a:pt x="879565" y="261257"/>
                </a:lnTo>
                <a:lnTo>
                  <a:pt x="687977" y="0"/>
                </a:lnTo>
              </a:path>
            </a:pathLst>
          </a:custGeom>
          <a:noFill/>
          <a:ln w="57150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19455" y="5633196"/>
            <a:ext cx="1079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DB 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 반영</a:t>
            </a:r>
            <a:endParaRPr lang="ko-KR" altLang="en-US" sz="12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32" name="개체 31"/>
          <p:cNvGraphicFramePr>
            <a:graphicFrameLocks noChangeAspect="1"/>
          </p:cNvGraphicFramePr>
          <p:nvPr>
            <p:extLst/>
          </p:nvPr>
        </p:nvGraphicFramePr>
        <p:xfrm>
          <a:off x="1904348" y="586256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워크시트" showAsIcon="1" r:id="rId4" imgW="914400" imgH="771480" progId="Excel.Sheet.8">
                  <p:embed/>
                </p:oleObj>
              </mc:Choice>
              <mc:Fallback>
                <p:oleObj name="워크시트" showAsIcon="1" r:id="rId4" imgW="914400" imgH="771480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4348" y="586256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17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Automation-6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 smtClean="0"/>
              <a:t>3. PSV Automation </a:t>
            </a:r>
            <a:r>
              <a:rPr lang="ko-KR" altLang="en-US" sz="1600" b="0" dirty="0" smtClean="0"/>
              <a:t>데이터 처리</a:t>
            </a:r>
            <a:endParaRPr lang="ko-KR" altLang="en-US" sz="1600" b="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652624"/>
            <a:ext cx="9522024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- Sizing </a:t>
            </a:r>
            <a:r>
              <a:rPr lang="ko-KR" altLang="en-US" sz="1600" b="0" dirty="0"/>
              <a:t>계산</a:t>
            </a:r>
            <a:r>
              <a:rPr lang="en-US" altLang="ko-KR" sz="1600" b="0" dirty="0"/>
              <a:t>: PSV 1</a:t>
            </a:r>
            <a:r>
              <a:rPr lang="ko-KR" altLang="en-US" sz="1600" b="0" dirty="0"/>
              <a:t>개당 생성된 </a:t>
            </a:r>
            <a:r>
              <a:rPr lang="en-US" altLang="ko-KR" sz="1600" b="0" dirty="0"/>
              <a:t>Load </a:t>
            </a:r>
            <a:r>
              <a:rPr lang="ko-KR" altLang="en-US" sz="1600" b="0" dirty="0"/>
              <a:t>값 중 가장 큰 값을 기준으로</a:t>
            </a:r>
          </a:p>
          <a:p>
            <a:pPr marL="0" indent="0"/>
            <a:r>
              <a:rPr lang="ko-KR" altLang="en-US" sz="1600" b="0" dirty="0"/>
              <a:t>                         </a:t>
            </a:r>
            <a:r>
              <a:rPr lang="en-US" altLang="ko-KR" sz="1600" b="0" dirty="0"/>
              <a:t>Governing Sizing Case </a:t>
            </a:r>
            <a:r>
              <a:rPr lang="ko-KR" altLang="en-US" sz="1600" b="0" dirty="0"/>
              <a:t>생성 </a:t>
            </a:r>
            <a:r>
              <a:rPr lang="en-US" altLang="ko-KR" sz="1600" b="0" dirty="0"/>
              <a:t>(</a:t>
            </a:r>
            <a:r>
              <a:rPr lang="ko-KR" altLang="en-US" sz="1600" b="0" dirty="0"/>
              <a:t>주로 </a:t>
            </a:r>
            <a:r>
              <a:rPr lang="en-US" altLang="ko-KR" sz="1600" b="0" dirty="0"/>
              <a:t>1</a:t>
            </a:r>
            <a:r>
              <a:rPr lang="ko-KR" altLang="en-US" sz="1600" b="0" dirty="0"/>
              <a:t>개</a:t>
            </a:r>
            <a:r>
              <a:rPr lang="en-US" altLang="ko-KR" sz="1600" b="0" dirty="0"/>
              <a:t>) </a:t>
            </a:r>
            <a:r>
              <a:rPr lang="ko-KR" altLang="en-US" sz="1600" b="0" dirty="0"/>
              <a:t>및 엑셀 시트 계산</a:t>
            </a:r>
          </a:p>
        </p:txBody>
      </p:sp>
      <p:sp>
        <p:nvSpPr>
          <p:cNvPr id="6" name="Can 23"/>
          <p:cNvSpPr/>
          <p:nvPr/>
        </p:nvSpPr>
        <p:spPr>
          <a:xfrm>
            <a:off x="2641462" y="3019075"/>
            <a:ext cx="677015" cy="553906"/>
          </a:xfrm>
          <a:prstGeom prst="can">
            <a:avLst>
              <a:gd name="adj" fmla="val 2168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7623" y="2390340"/>
            <a:ext cx="387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PSV </a:t>
            </a:r>
            <a:r>
              <a:rPr lang="ko-KR" altLang="en-US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Can 23"/>
          <p:cNvSpPr/>
          <p:nvPr/>
        </p:nvSpPr>
        <p:spPr>
          <a:xfrm>
            <a:off x="2632670" y="3889509"/>
            <a:ext cx="677015" cy="553906"/>
          </a:xfrm>
          <a:prstGeom prst="can">
            <a:avLst>
              <a:gd name="adj" fmla="val 21685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10" name="Can 23"/>
          <p:cNvSpPr/>
          <p:nvPr/>
        </p:nvSpPr>
        <p:spPr>
          <a:xfrm>
            <a:off x="2632670" y="4777503"/>
            <a:ext cx="677015" cy="553906"/>
          </a:xfrm>
          <a:prstGeom prst="can">
            <a:avLst>
              <a:gd name="adj" fmla="val 21685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SPPID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</a:p>
        </p:txBody>
      </p:sp>
      <p:sp>
        <p:nvSpPr>
          <p:cNvPr id="11" name="Flowchart: Internal Storage 6"/>
          <p:cNvSpPr/>
          <p:nvPr/>
        </p:nvSpPr>
        <p:spPr>
          <a:xfrm>
            <a:off x="6494924" y="3019074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1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2" name="Flowchart: Internal Storage 6"/>
          <p:cNvSpPr/>
          <p:nvPr/>
        </p:nvSpPr>
        <p:spPr>
          <a:xfrm>
            <a:off x="6494924" y="3608162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2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3" name="Flowchart: Internal Storage 6"/>
          <p:cNvSpPr/>
          <p:nvPr/>
        </p:nvSpPr>
        <p:spPr>
          <a:xfrm>
            <a:off x="6494924" y="4214824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Flowchart: Process 34"/>
          <p:cNvSpPr/>
          <p:nvPr/>
        </p:nvSpPr>
        <p:spPr>
          <a:xfrm>
            <a:off x="2436193" y="2412054"/>
            <a:ext cx="5033642" cy="317435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4982794" y="2853782"/>
            <a:ext cx="1366763" cy="70380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/>
          </p:nvPr>
        </p:nvGraphicFramePr>
        <p:xfrm>
          <a:off x="5045587" y="2924503"/>
          <a:ext cx="274412" cy="406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7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25879" y="2872310"/>
            <a:ext cx="1383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PSN </a:t>
            </a:r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분석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시나리오 생성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데이터 연동 등</a:t>
            </a:r>
            <a:endParaRPr lang="ko-KR" altLang="en-US" sz="11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556" y="4803505"/>
            <a:ext cx="900885" cy="578101"/>
          </a:xfrm>
          <a:prstGeom prst="rect">
            <a:avLst/>
          </a:prstGeom>
        </p:spPr>
      </p:pic>
      <p:sp>
        <p:nvSpPr>
          <p:cNvPr id="19" name="Can 23"/>
          <p:cNvSpPr/>
          <p:nvPr/>
        </p:nvSpPr>
        <p:spPr>
          <a:xfrm>
            <a:off x="4656675" y="3867509"/>
            <a:ext cx="677015" cy="553906"/>
          </a:xfrm>
          <a:prstGeom prst="can">
            <a:avLst>
              <a:gd name="adj" fmla="val 21685"/>
            </a:avLst>
          </a:prstGeom>
          <a:solidFill>
            <a:srgbClr val="00ABA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Sizing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0" name="Can 23"/>
          <p:cNvSpPr/>
          <p:nvPr/>
        </p:nvSpPr>
        <p:spPr>
          <a:xfrm>
            <a:off x="3643783" y="3907098"/>
            <a:ext cx="677015" cy="553906"/>
          </a:xfrm>
          <a:prstGeom prst="can">
            <a:avLst>
              <a:gd name="adj" fmla="val 21685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Load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1" name="Can 23"/>
          <p:cNvSpPr/>
          <p:nvPr/>
        </p:nvSpPr>
        <p:spPr>
          <a:xfrm>
            <a:off x="3643785" y="3019075"/>
            <a:ext cx="677015" cy="553906"/>
          </a:xfrm>
          <a:prstGeom prst="can">
            <a:avLst>
              <a:gd name="adj" fmla="val 21685"/>
            </a:avLst>
          </a:prstGeom>
          <a:solidFill>
            <a:srgbClr val="00A3E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Equip.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Can 23"/>
          <p:cNvSpPr/>
          <p:nvPr/>
        </p:nvSpPr>
        <p:spPr>
          <a:xfrm>
            <a:off x="4614506" y="4733558"/>
            <a:ext cx="677015" cy="553906"/>
          </a:xfrm>
          <a:prstGeom prst="can">
            <a:avLst>
              <a:gd name="adj" fmla="val 21685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Vendor </a:t>
            </a:r>
            <a:r>
              <a:rPr lang="en-US" altLang="ko-KR" sz="1100" b="0" dirty="0" err="1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3" name="Can 23"/>
          <p:cNvSpPr/>
          <p:nvPr/>
        </p:nvSpPr>
        <p:spPr>
          <a:xfrm>
            <a:off x="3643784" y="4733558"/>
            <a:ext cx="677015" cy="553906"/>
          </a:xfrm>
          <a:prstGeom prst="can">
            <a:avLst>
              <a:gd name="adj" fmla="val 2168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3D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Inform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5501722" y="3854342"/>
            <a:ext cx="677015" cy="553906"/>
          </a:xfrm>
          <a:prstGeom prst="can">
            <a:avLst>
              <a:gd name="adj" fmla="val 2168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In/Out</a:t>
            </a:r>
          </a:p>
          <a:p>
            <a:pPr algn="ctr"/>
            <a:r>
              <a:rPr lang="en-US" altLang="ko-KR" sz="9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Line Size</a:t>
            </a:r>
            <a:endParaRPr lang="en-US" altLang="ko-KR" sz="9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5" name="Flowchart: Internal Storage 6"/>
          <p:cNvSpPr/>
          <p:nvPr/>
        </p:nvSpPr>
        <p:spPr>
          <a:xfrm>
            <a:off x="4227915" y="5841399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MAN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0359" y="6004058"/>
            <a:ext cx="3124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SECL 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엑셀 프로그램 </a:t>
            </a:r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(Embed 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2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자유형 26"/>
          <p:cNvSpPr/>
          <p:nvPr/>
        </p:nvSpPr>
        <p:spPr>
          <a:xfrm>
            <a:off x="4057323" y="5335195"/>
            <a:ext cx="139337" cy="487680"/>
          </a:xfrm>
          <a:custGeom>
            <a:avLst/>
            <a:gdLst>
              <a:gd name="connsiteX0" fmla="*/ 0 w 139337"/>
              <a:gd name="connsiteY0" fmla="*/ 0 h 487680"/>
              <a:gd name="connsiteX1" fmla="*/ 139337 w 139337"/>
              <a:gd name="connsiteY1" fmla="*/ 487680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337" h="487680">
                <a:moveTo>
                  <a:pt x="0" y="0"/>
                </a:moveTo>
                <a:lnTo>
                  <a:pt x="139337" y="487680"/>
                </a:lnTo>
              </a:path>
            </a:pathLst>
          </a:custGeom>
          <a:noFill/>
          <a:ln w="57150"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자유형 27"/>
          <p:cNvSpPr/>
          <p:nvPr/>
        </p:nvSpPr>
        <p:spPr>
          <a:xfrm>
            <a:off x="4329856" y="4168247"/>
            <a:ext cx="128059" cy="1689463"/>
          </a:xfrm>
          <a:custGeom>
            <a:avLst/>
            <a:gdLst>
              <a:gd name="connsiteX0" fmla="*/ 0 w 165463"/>
              <a:gd name="connsiteY0" fmla="*/ 0 h 1689463"/>
              <a:gd name="connsiteX1" fmla="*/ 165463 w 165463"/>
              <a:gd name="connsiteY1" fmla="*/ 0 h 1689463"/>
              <a:gd name="connsiteX2" fmla="*/ 165463 w 165463"/>
              <a:gd name="connsiteY2" fmla="*/ 1689463 h 1689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5463" h="1689463">
                <a:moveTo>
                  <a:pt x="0" y="0"/>
                </a:moveTo>
                <a:lnTo>
                  <a:pt x="165463" y="0"/>
                </a:lnTo>
                <a:lnTo>
                  <a:pt x="165463" y="1689463"/>
                </a:lnTo>
              </a:path>
            </a:pathLst>
          </a:custGeom>
          <a:noFill/>
          <a:ln w="57150">
            <a:solidFill>
              <a:srgbClr val="92D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9" name="자유형 28"/>
          <p:cNvSpPr/>
          <p:nvPr/>
        </p:nvSpPr>
        <p:spPr>
          <a:xfrm>
            <a:off x="4327288" y="3288681"/>
            <a:ext cx="238993" cy="2534194"/>
          </a:xfrm>
          <a:custGeom>
            <a:avLst/>
            <a:gdLst>
              <a:gd name="connsiteX0" fmla="*/ 0 w 269966"/>
              <a:gd name="connsiteY0" fmla="*/ 0 h 2534194"/>
              <a:gd name="connsiteX1" fmla="*/ 269966 w 269966"/>
              <a:gd name="connsiteY1" fmla="*/ 0 h 2534194"/>
              <a:gd name="connsiteX2" fmla="*/ 269966 w 269966"/>
              <a:gd name="connsiteY2" fmla="*/ 2534194 h 2534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9966" h="2534194">
                <a:moveTo>
                  <a:pt x="0" y="0"/>
                </a:moveTo>
                <a:lnTo>
                  <a:pt x="269966" y="0"/>
                </a:lnTo>
                <a:lnTo>
                  <a:pt x="269966" y="2534194"/>
                </a:lnTo>
              </a:path>
            </a:pathLst>
          </a:custGeom>
          <a:noFill/>
          <a:ln w="57150">
            <a:solidFill>
              <a:srgbClr val="00A3E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0" name="자유형 29"/>
          <p:cNvSpPr/>
          <p:nvPr/>
        </p:nvSpPr>
        <p:spPr>
          <a:xfrm flipH="1">
            <a:off x="4841094" y="5322065"/>
            <a:ext cx="111919" cy="487680"/>
          </a:xfrm>
          <a:custGeom>
            <a:avLst/>
            <a:gdLst>
              <a:gd name="connsiteX0" fmla="*/ 0 w 139337"/>
              <a:gd name="connsiteY0" fmla="*/ 0 h 487680"/>
              <a:gd name="connsiteX1" fmla="*/ 139337 w 139337"/>
              <a:gd name="connsiteY1" fmla="*/ 487680 h 487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337" h="487680">
                <a:moveTo>
                  <a:pt x="0" y="0"/>
                </a:moveTo>
                <a:lnTo>
                  <a:pt x="139337" y="487680"/>
                </a:lnTo>
              </a:path>
            </a:pathLst>
          </a:custGeom>
          <a:noFill/>
          <a:ln w="57150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자유형 30"/>
          <p:cNvSpPr/>
          <p:nvPr/>
        </p:nvSpPr>
        <p:spPr>
          <a:xfrm>
            <a:off x="5076225" y="4394670"/>
            <a:ext cx="557349" cy="1550125"/>
          </a:xfrm>
          <a:custGeom>
            <a:avLst/>
            <a:gdLst>
              <a:gd name="connsiteX0" fmla="*/ 0 w 557349"/>
              <a:gd name="connsiteY0" fmla="*/ 1550125 h 1550125"/>
              <a:gd name="connsiteX1" fmla="*/ 557349 w 557349"/>
              <a:gd name="connsiteY1" fmla="*/ 1550125 h 1550125"/>
              <a:gd name="connsiteX2" fmla="*/ 557349 w 557349"/>
              <a:gd name="connsiteY2" fmla="*/ 339634 h 1550125"/>
              <a:gd name="connsiteX3" fmla="*/ 235132 w 557349"/>
              <a:gd name="connsiteY3" fmla="*/ 0 h 155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349" h="1550125">
                <a:moveTo>
                  <a:pt x="0" y="1550125"/>
                </a:moveTo>
                <a:lnTo>
                  <a:pt x="557349" y="1550125"/>
                </a:lnTo>
                <a:lnTo>
                  <a:pt x="557349" y="339634"/>
                </a:lnTo>
                <a:lnTo>
                  <a:pt x="235132" y="0"/>
                </a:lnTo>
              </a:path>
            </a:pathLst>
          </a:custGeom>
          <a:noFill/>
          <a:ln w="57150">
            <a:solidFill>
              <a:srgbClr val="00ABA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03985" y="5596281"/>
            <a:ext cx="1079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DB </a:t>
            </a:r>
            <a:r>
              <a:rPr lang="ko-KR" alt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 반영</a:t>
            </a:r>
            <a:endParaRPr lang="ko-KR" altLang="en-US" sz="12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33" name="개체 32"/>
          <p:cNvGraphicFramePr>
            <a:graphicFrameLocks noChangeAspect="1"/>
          </p:cNvGraphicFramePr>
          <p:nvPr>
            <p:extLst/>
          </p:nvPr>
        </p:nvGraphicFramePr>
        <p:xfrm>
          <a:off x="3239964" y="580974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워크시트" showAsIcon="1" r:id="rId4" imgW="914400" imgH="771480" progId="Excel.Sheet.12">
                  <p:embed/>
                </p:oleObj>
              </mc:Choice>
              <mc:Fallback>
                <p:oleObj name="워크시트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9964" y="580974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592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Automation-7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 smtClean="0"/>
              <a:t>3. PSV Automation </a:t>
            </a:r>
            <a:r>
              <a:rPr lang="ko-KR" altLang="en-US" sz="1600" b="0" dirty="0" smtClean="0"/>
              <a:t>데이터 처리</a:t>
            </a:r>
            <a:endParaRPr lang="ko-KR" altLang="en-US" sz="1600" b="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652624"/>
            <a:ext cx="952202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- PSV Inlet/Outlet </a:t>
            </a:r>
            <a:r>
              <a:rPr lang="ko-KR" altLang="en-US" sz="1600" b="0" dirty="0"/>
              <a:t>라인 사이즈 및 운전 조건 결정 </a:t>
            </a:r>
            <a:r>
              <a:rPr lang="en-US" altLang="ko-KR" sz="1600" b="0" dirty="0"/>
              <a:t>(OP OT flowrate </a:t>
            </a:r>
            <a:r>
              <a:rPr lang="ko-KR" altLang="en-US" sz="1600" b="0" dirty="0"/>
              <a:t>등</a:t>
            </a:r>
            <a:r>
              <a:rPr lang="en-US" altLang="ko-KR" sz="1600" b="0" dirty="0"/>
              <a:t>)</a:t>
            </a:r>
          </a:p>
        </p:txBody>
      </p:sp>
      <p:sp>
        <p:nvSpPr>
          <p:cNvPr id="7" name="Can 23"/>
          <p:cNvSpPr/>
          <p:nvPr/>
        </p:nvSpPr>
        <p:spPr>
          <a:xfrm>
            <a:off x="2644514" y="3017844"/>
            <a:ext cx="677015" cy="553906"/>
          </a:xfrm>
          <a:prstGeom prst="can">
            <a:avLst>
              <a:gd name="adj" fmla="val 2168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60675" y="2389109"/>
            <a:ext cx="387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PSV </a:t>
            </a:r>
            <a:r>
              <a:rPr lang="ko-KR" altLang="en-US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Can 23"/>
          <p:cNvSpPr/>
          <p:nvPr/>
        </p:nvSpPr>
        <p:spPr>
          <a:xfrm>
            <a:off x="2635722" y="3888278"/>
            <a:ext cx="677015" cy="553906"/>
          </a:xfrm>
          <a:prstGeom prst="can">
            <a:avLst>
              <a:gd name="adj" fmla="val 21685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11" name="Can 23"/>
          <p:cNvSpPr/>
          <p:nvPr/>
        </p:nvSpPr>
        <p:spPr>
          <a:xfrm>
            <a:off x="2635722" y="4776272"/>
            <a:ext cx="677015" cy="553906"/>
          </a:xfrm>
          <a:prstGeom prst="can">
            <a:avLst>
              <a:gd name="adj" fmla="val 21685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SPPID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</a:p>
        </p:txBody>
      </p:sp>
      <p:sp>
        <p:nvSpPr>
          <p:cNvPr id="12" name="Flowchart: Internal Storage 6"/>
          <p:cNvSpPr/>
          <p:nvPr/>
        </p:nvSpPr>
        <p:spPr>
          <a:xfrm>
            <a:off x="6497976" y="3017843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1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3" name="Flowchart: Internal Storage 6"/>
          <p:cNvSpPr/>
          <p:nvPr/>
        </p:nvSpPr>
        <p:spPr>
          <a:xfrm>
            <a:off x="6497976" y="3606931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2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Flowchart: Internal Storage 6"/>
          <p:cNvSpPr/>
          <p:nvPr/>
        </p:nvSpPr>
        <p:spPr>
          <a:xfrm>
            <a:off x="6497976" y="4213593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" name="Flowchart: Process 34"/>
          <p:cNvSpPr/>
          <p:nvPr/>
        </p:nvSpPr>
        <p:spPr>
          <a:xfrm>
            <a:off x="2439245" y="2410823"/>
            <a:ext cx="5033642" cy="317435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6" name="직사각형 15"/>
          <p:cNvSpPr/>
          <p:nvPr/>
        </p:nvSpPr>
        <p:spPr bwMode="auto">
          <a:xfrm>
            <a:off x="4985846" y="2852551"/>
            <a:ext cx="1366763" cy="70380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7" name="표 16"/>
          <p:cNvGraphicFramePr>
            <a:graphicFrameLocks noGrp="1"/>
          </p:cNvGraphicFramePr>
          <p:nvPr>
            <p:extLst/>
          </p:nvPr>
        </p:nvGraphicFramePr>
        <p:xfrm>
          <a:off x="5048639" y="2923272"/>
          <a:ext cx="274412" cy="406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7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028931" y="2871079"/>
            <a:ext cx="1383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PSN </a:t>
            </a:r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분석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시나리오 생성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데이터 연동 등</a:t>
            </a:r>
            <a:endParaRPr lang="ko-KR" altLang="en-US" sz="11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608" y="4802274"/>
            <a:ext cx="900885" cy="578101"/>
          </a:xfrm>
          <a:prstGeom prst="rect">
            <a:avLst/>
          </a:prstGeom>
        </p:spPr>
      </p:pic>
      <p:sp>
        <p:nvSpPr>
          <p:cNvPr id="20" name="Can 23"/>
          <p:cNvSpPr/>
          <p:nvPr/>
        </p:nvSpPr>
        <p:spPr>
          <a:xfrm>
            <a:off x="4659727" y="3866278"/>
            <a:ext cx="677015" cy="553906"/>
          </a:xfrm>
          <a:prstGeom prst="can">
            <a:avLst>
              <a:gd name="adj" fmla="val 21685"/>
            </a:avLst>
          </a:prstGeom>
          <a:solidFill>
            <a:srgbClr val="00ABA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Sizing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1" name="Can 23"/>
          <p:cNvSpPr/>
          <p:nvPr/>
        </p:nvSpPr>
        <p:spPr>
          <a:xfrm>
            <a:off x="3646835" y="3905867"/>
            <a:ext cx="677015" cy="553906"/>
          </a:xfrm>
          <a:prstGeom prst="can">
            <a:avLst>
              <a:gd name="adj" fmla="val 21685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Load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2" name="Can 23"/>
          <p:cNvSpPr/>
          <p:nvPr/>
        </p:nvSpPr>
        <p:spPr>
          <a:xfrm>
            <a:off x="3646837" y="3017844"/>
            <a:ext cx="677015" cy="553906"/>
          </a:xfrm>
          <a:prstGeom prst="can">
            <a:avLst>
              <a:gd name="adj" fmla="val 21685"/>
            </a:avLst>
          </a:prstGeom>
          <a:solidFill>
            <a:srgbClr val="00A3E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Equip.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3" name="Can 23"/>
          <p:cNvSpPr/>
          <p:nvPr/>
        </p:nvSpPr>
        <p:spPr>
          <a:xfrm>
            <a:off x="4617558" y="4732327"/>
            <a:ext cx="677015" cy="553906"/>
          </a:xfrm>
          <a:prstGeom prst="can">
            <a:avLst>
              <a:gd name="adj" fmla="val 21685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Vendor </a:t>
            </a:r>
            <a:r>
              <a:rPr lang="en-US" altLang="ko-KR" sz="1100" b="0" dirty="0" err="1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Can 23"/>
          <p:cNvSpPr/>
          <p:nvPr/>
        </p:nvSpPr>
        <p:spPr>
          <a:xfrm>
            <a:off x="3646836" y="4732327"/>
            <a:ext cx="677015" cy="553906"/>
          </a:xfrm>
          <a:prstGeom prst="can">
            <a:avLst>
              <a:gd name="adj" fmla="val 2168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3D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Inform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5" name="Can 23"/>
          <p:cNvSpPr/>
          <p:nvPr/>
        </p:nvSpPr>
        <p:spPr>
          <a:xfrm>
            <a:off x="5504774" y="3861820"/>
            <a:ext cx="677015" cy="553906"/>
          </a:xfrm>
          <a:prstGeom prst="can">
            <a:avLst>
              <a:gd name="adj" fmla="val 21685"/>
            </a:avLst>
          </a:prstGeom>
          <a:solidFill>
            <a:srgbClr val="00ABA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9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In/Out</a:t>
            </a:r>
          </a:p>
          <a:p>
            <a:pPr algn="ctr"/>
            <a:r>
              <a:rPr lang="en-US" altLang="ko-KR" sz="9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Line Size</a:t>
            </a:r>
          </a:p>
        </p:txBody>
      </p:sp>
      <p:cxnSp>
        <p:nvCxnSpPr>
          <p:cNvPr id="26" name="직선 연결선 25"/>
          <p:cNvCxnSpPr>
            <a:stCxn id="20" idx="4"/>
            <a:endCxn id="25" idx="2"/>
          </p:cNvCxnSpPr>
          <p:nvPr/>
        </p:nvCxnSpPr>
        <p:spPr>
          <a:xfrm flipV="1">
            <a:off x="5336742" y="4138773"/>
            <a:ext cx="168032" cy="4458"/>
          </a:xfrm>
          <a:prstGeom prst="line">
            <a:avLst/>
          </a:prstGeom>
          <a:ln w="57150">
            <a:solidFill>
              <a:srgbClr val="00ABAA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4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0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신규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개선 기능 항목들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전체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288635"/>
              </p:ext>
            </p:extLst>
          </p:nvPr>
        </p:nvGraphicFramePr>
        <p:xfrm>
          <a:off x="249657" y="1398235"/>
          <a:ext cx="9454516" cy="4968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5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76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0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095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150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제목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제목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개수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593"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Hydraulic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자동화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[PAP]</a:t>
                      </a:r>
                    </a:p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1.1. Plot Plan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을 통한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geometric data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연계</a:t>
                      </a:r>
                      <a:b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1.1.1. Hydraulic - 3D Information 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자동화</a:t>
                      </a:r>
                      <a:b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1.2. HYTOS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결과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upload</a:t>
                      </a:r>
                    </a:p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[HYTOS]</a:t>
                      </a:r>
                    </a:p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1.3. Drawing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engine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변경</a:t>
                      </a:r>
                      <a:endParaRPr lang="en-US" altLang="ko-KR" sz="1200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1.3.1. PAP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와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HYTOS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간에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Nozzle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개수 및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Numbering Inconsistency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수정</a:t>
                      </a:r>
                      <a:endParaRPr lang="en-US" altLang="ko-KR" sz="1200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1.4. PAP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data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연계한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value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비교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</a:t>
                      </a:r>
                      <a:endParaRPr lang="ko-KR" altLang="en-US" sz="120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6084505"/>
                  </a:ext>
                </a:extLst>
              </a:tr>
              <a:tr h="3592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PSV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[PAP]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2.1. PSV Automation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endParaRPr lang="ko-KR" altLang="en-US" sz="6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2257"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Database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구축</a:t>
                      </a:r>
                    </a:p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; Material, Utility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물성</a:t>
                      </a: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en-US" altLang="ko-KR" sz="1200" dirty="0" err="1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UoM</a:t>
                      </a:r>
                      <a:endParaRPr lang="ko-KR" altLang="en-US" sz="120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[PAP]</a:t>
                      </a:r>
                    </a:p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3.1.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재질 적합성 검토 기능 추가</a:t>
                      </a:r>
                      <a:b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3.2. Material DB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확장 및 </a:t>
                      </a: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Consistency Check</a:t>
                      </a:r>
                      <a:b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3.3. Utility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물성 정보 </a:t>
                      </a:r>
                      <a:b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3.4. Unit measurement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설정과 적용</a:t>
                      </a:r>
                      <a:b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120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b="0" u="none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b="0" u="none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</a:t>
                      </a:r>
                      <a:endParaRPr lang="en-US" altLang="ko-KR" sz="1200" b="0" u="none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endParaRPr lang="en-US" altLang="ko-KR" sz="600" b="0" u="none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직사각형 10"/>
          <p:cNvSpPr/>
          <p:nvPr/>
        </p:nvSpPr>
        <p:spPr>
          <a:xfrm>
            <a:off x="140600" y="993165"/>
            <a:ext cx="7233323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ko-KR" altLang="en-US" sz="1600" spc="-30" dirty="0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전체 구현 범위</a:t>
            </a:r>
            <a:endParaRPr lang="en-US" altLang="ko-KR" sz="1600" b="0" spc="-30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271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Automation-8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 smtClean="0"/>
              <a:t>4. PSV Automation </a:t>
            </a:r>
            <a:r>
              <a:rPr lang="ko-KR" altLang="en-US" sz="1600" b="0" dirty="0" smtClean="0"/>
              <a:t>결과물</a:t>
            </a:r>
            <a:endParaRPr lang="ko-KR" altLang="en-US" sz="1600" b="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652624"/>
            <a:ext cx="952202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- </a:t>
            </a:r>
            <a:r>
              <a:rPr lang="ko-KR" altLang="en-US" sz="1600" b="0" dirty="0"/>
              <a:t>각종 문서 양식 </a:t>
            </a:r>
            <a:r>
              <a:rPr lang="en-US" altLang="ko-KR" sz="1600" b="0" dirty="0"/>
              <a:t>(</a:t>
            </a:r>
            <a:r>
              <a:rPr lang="ko-KR" altLang="en-US" sz="1600" b="0" dirty="0"/>
              <a:t>엑셀</a:t>
            </a:r>
            <a:r>
              <a:rPr lang="en-US" altLang="ko-KR" sz="1600" b="0" dirty="0"/>
              <a:t>) </a:t>
            </a:r>
            <a:r>
              <a:rPr lang="ko-KR" altLang="en-US" sz="1600" b="0" dirty="0"/>
              <a:t>혹은 외부 프로그램 </a:t>
            </a:r>
            <a:r>
              <a:rPr lang="en-US" altLang="ko-KR" sz="1600" b="0" dirty="0"/>
              <a:t>DB</a:t>
            </a:r>
            <a:r>
              <a:rPr lang="ko-KR" altLang="en-US" sz="1600" b="0" dirty="0"/>
              <a:t>에 바로 데이터 </a:t>
            </a:r>
            <a:r>
              <a:rPr lang="ko-KR" altLang="en-US" sz="1600" b="0" dirty="0" smtClean="0"/>
              <a:t>전달</a:t>
            </a:r>
            <a:endParaRPr lang="ko-KR" altLang="en-US" sz="1600" b="0" dirty="0"/>
          </a:p>
        </p:txBody>
      </p:sp>
      <p:sp>
        <p:nvSpPr>
          <p:cNvPr id="6" name="Can 23"/>
          <p:cNvSpPr/>
          <p:nvPr/>
        </p:nvSpPr>
        <p:spPr>
          <a:xfrm>
            <a:off x="2640926" y="3017295"/>
            <a:ext cx="677015" cy="553906"/>
          </a:xfrm>
          <a:prstGeom prst="can">
            <a:avLst>
              <a:gd name="adj" fmla="val 2168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57087" y="2388560"/>
            <a:ext cx="387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PSV </a:t>
            </a:r>
            <a:r>
              <a:rPr lang="ko-KR" altLang="en-US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Can 23"/>
          <p:cNvSpPr/>
          <p:nvPr/>
        </p:nvSpPr>
        <p:spPr>
          <a:xfrm>
            <a:off x="2632134" y="3887729"/>
            <a:ext cx="677015" cy="553906"/>
          </a:xfrm>
          <a:prstGeom prst="can">
            <a:avLst>
              <a:gd name="adj" fmla="val 21685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10" name="Can 23"/>
          <p:cNvSpPr/>
          <p:nvPr/>
        </p:nvSpPr>
        <p:spPr>
          <a:xfrm>
            <a:off x="2632134" y="4775723"/>
            <a:ext cx="677015" cy="553906"/>
          </a:xfrm>
          <a:prstGeom prst="can">
            <a:avLst>
              <a:gd name="adj" fmla="val 21685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SPPID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</a:p>
        </p:txBody>
      </p:sp>
      <p:sp>
        <p:nvSpPr>
          <p:cNvPr id="11" name="Flowchart: Internal Storage 6"/>
          <p:cNvSpPr/>
          <p:nvPr/>
        </p:nvSpPr>
        <p:spPr>
          <a:xfrm>
            <a:off x="6494388" y="3017294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1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2" name="Flowchart: Internal Storage 6"/>
          <p:cNvSpPr/>
          <p:nvPr/>
        </p:nvSpPr>
        <p:spPr>
          <a:xfrm>
            <a:off x="6494388" y="3606382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2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3" name="Flowchart: Internal Storage 6"/>
          <p:cNvSpPr/>
          <p:nvPr/>
        </p:nvSpPr>
        <p:spPr>
          <a:xfrm>
            <a:off x="6494388" y="4213044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4" name="Flowchart: Process 34"/>
          <p:cNvSpPr/>
          <p:nvPr/>
        </p:nvSpPr>
        <p:spPr>
          <a:xfrm>
            <a:off x="2435657" y="2410274"/>
            <a:ext cx="5033642" cy="317435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5" name="직사각형 14"/>
          <p:cNvSpPr/>
          <p:nvPr/>
        </p:nvSpPr>
        <p:spPr bwMode="auto">
          <a:xfrm>
            <a:off x="4982258" y="2852002"/>
            <a:ext cx="1366763" cy="70380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/>
          </p:nvPr>
        </p:nvGraphicFramePr>
        <p:xfrm>
          <a:off x="5045051" y="2922723"/>
          <a:ext cx="274412" cy="406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7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025343" y="2870530"/>
            <a:ext cx="1383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PSN </a:t>
            </a:r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분석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시나리오 생성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데이터 연동 등</a:t>
            </a:r>
            <a:endParaRPr lang="ko-KR" altLang="en-US" sz="11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20" y="4801725"/>
            <a:ext cx="900885" cy="578101"/>
          </a:xfrm>
          <a:prstGeom prst="rect">
            <a:avLst/>
          </a:prstGeom>
        </p:spPr>
      </p:pic>
      <p:sp>
        <p:nvSpPr>
          <p:cNvPr id="19" name="Can 23"/>
          <p:cNvSpPr/>
          <p:nvPr/>
        </p:nvSpPr>
        <p:spPr>
          <a:xfrm>
            <a:off x="4656139" y="3865729"/>
            <a:ext cx="677015" cy="553906"/>
          </a:xfrm>
          <a:prstGeom prst="can">
            <a:avLst>
              <a:gd name="adj" fmla="val 21685"/>
            </a:avLst>
          </a:prstGeom>
          <a:solidFill>
            <a:srgbClr val="00ABA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Sizing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0" name="Can 23"/>
          <p:cNvSpPr/>
          <p:nvPr/>
        </p:nvSpPr>
        <p:spPr>
          <a:xfrm>
            <a:off x="3643247" y="3905318"/>
            <a:ext cx="677015" cy="553906"/>
          </a:xfrm>
          <a:prstGeom prst="can">
            <a:avLst>
              <a:gd name="adj" fmla="val 21685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Load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21" name="Can 23"/>
          <p:cNvSpPr/>
          <p:nvPr/>
        </p:nvSpPr>
        <p:spPr>
          <a:xfrm>
            <a:off x="3643249" y="3017295"/>
            <a:ext cx="677015" cy="553906"/>
          </a:xfrm>
          <a:prstGeom prst="can">
            <a:avLst>
              <a:gd name="adj" fmla="val 21685"/>
            </a:avLst>
          </a:prstGeom>
          <a:solidFill>
            <a:srgbClr val="00A3E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Equip.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2" name="Can 23"/>
          <p:cNvSpPr/>
          <p:nvPr/>
        </p:nvSpPr>
        <p:spPr>
          <a:xfrm>
            <a:off x="4613970" y="4731778"/>
            <a:ext cx="677015" cy="553906"/>
          </a:xfrm>
          <a:prstGeom prst="can">
            <a:avLst>
              <a:gd name="adj" fmla="val 21685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Vendor </a:t>
            </a:r>
            <a:r>
              <a:rPr lang="en-US" altLang="ko-KR" sz="1100" b="0" dirty="0" err="1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3" name="Can 23"/>
          <p:cNvSpPr/>
          <p:nvPr/>
        </p:nvSpPr>
        <p:spPr>
          <a:xfrm>
            <a:off x="3643248" y="4731778"/>
            <a:ext cx="677015" cy="553906"/>
          </a:xfrm>
          <a:prstGeom prst="can">
            <a:avLst>
              <a:gd name="adj" fmla="val 2168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3D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Inform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4" name="자유형 23"/>
          <p:cNvSpPr/>
          <p:nvPr/>
        </p:nvSpPr>
        <p:spPr>
          <a:xfrm>
            <a:off x="3316558" y="3313027"/>
            <a:ext cx="3187337" cy="348343"/>
          </a:xfrm>
          <a:custGeom>
            <a:avLst/>
            <a:gdLst>
              <a:gd name="connsiteX0" fmla="*/ 0 w 3187337"/>
              <a:gd name="connsiteY0" fmla="*/ 0 h 348343"/>
              <a:gd name="connsiteX1" fmla="*/ 182880 w 3187337"/>
              <a:gd name="connsiteY1" fmla="*/ 0 h 348343"/>
              <a:gd name="connsiteX2" fmla="*/ 182880 w 3187337"/>
              <a:gd name="connsiteY2" fmla="*/ 348343 h 348343"/>
              <a:gd name="connsiteX3" fmla="*/ 3187337 w 3187337"/>
              <a:gd name="connsiteY3" fmla="*/ 34834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7337" h="348343">
                <a:moveTo>
                  <a:pt x="0" y="0"/>
                </a:moveTo>
                <a:lnTo>
                  <a:pt x="182880" y="0"/>
                </a:lnTo>
                <a:lnTo>
                  <a:pt x="182880" y="348343"/>
                </a:lnTo>
                <a:lnTo>
                  <a:pt x="3187337" y="348343"/>
                </a:lnTo>
              </a:path>
            </a:pathLst>
          </a:custGeom>
          <a:ln w="5715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5" name="자유형 24"/>
          <p:cNvSpPr/>
          <p:nvPr/>
        </p:nvSpPr>
        <p:spPr>
          <a:xfrm>
            <a:off x="3098845" y="3722329"/>
            <a:ext cx="3396342" cy="174171"/>
          </a:xfrm>
          <a:custGeom>
            <a:avLst/>
            <a:gdLst>
              <a:gd name="connsiteX0" fmla="*/ 0 w 3396342"/>
              <a:gd name="connsiteY0" fmla="*/ 174171 h 174171"/>
              <a:gd name="connsiteX1" fmla="*/ 0 w 3396342"/>
              <a:gd name="connsiteY1" fmla="*/ 0 h 174171"/>
              <a:gd name="connsiteX2" fmla="*/ 3396342 w 3396342"/>
              <a:gd name="connsiteY2" fmla="*/ 0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6342" h="174171">
                <a:moveTo>
                  <a:pt x="0" y="174171"/>
                </a:moveTo>
                <a:lnTo>
                  <a:pt x="0" y="0"/>
                </a:lnTo>
                <a:lnTo>
                  <a:pt x="3396342" y="0"/>
                </a:lnTo>
              </a:path>
            </a:pathLst>
          </a:custGeom>
          <a:ln w="57150">
            <a:solidFill>
              <a:srgbClr val="FFC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6" name="자유형 25"/>
          <p:cNvSpPr/>
          <p:nvPr/>
        </p:nvSpPr>
        <p:spPr>
          <a:xfrm>
            <a:off x="3983996" y="3773767"/>
            <a:ext cx="2494024" cy="190274"/>
          </a:xfrm>
          <a:custGeom>
            <a:avLst/>
            <a:gdLst>
              <a:gd name="connsiteX0" fmla="*/ 0 w 3396342"/>
              <a:gd name="connsiteY0" fmla="*/ 174171 h 174171"/>
              <a:gd name="connsiteX1" fmla="*/ 0 w 3396342"/>
              <a:gd name="connsiteY1" fmla="*/ 0 h 174171"/>
              <a:gd name="connsiteX2" fmla="*/ 3396342 w 3396342"/>
              <a:gd name="connsiteY2" fmla="*/ 0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6342" h="174171">
                <a:moveTo>
                  <a:pt x="0" y="174171"/>
                </a:moveTo>
                <a:lnTo>
                  <a:pt x="0" y="0"/>
                </a:lnTo>
                <a:lnTo>
                  <a:pt x="3396342" y="0"/>
                </a:lnTo>
              </a:path>
            </a:pathLst>
          </a:custGeom>
          <a:ln w="57150">
            <a:solidFill>
              <a:srgbClr val="92D05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7" name="자유형 26"/>
          <p:cNvSpPr/>
          <p:nvPr/>
        </p:nvSpPr>
        <p:spPr>
          <a:xfrm>
            <a:off x="5034052" y="3834701"/>
            <a:ext cx="1452677" cy="83513"/>
          </a:xfrm>
          <a:custGeom>
            <a:avLst/>
            <a:gdLst>
              <a:gd name="connsiteX0" fmla="*/ 0 w 3396342"/>
              <a:gd name="connsiteY0" fmla="*/ 174171 h 174171"/>
              <a:gd name="connsiteX1" fmla="*/ 0 w 3396342"/>
              <a:gd name="connsiteY1" fmla="*/ 0 h 174171"/>
              <a:gd name="connsiteX2" fmla="*/ 3396342 w 3396342"/>
              <a:gd name="connsiteY2" fmla="*/ 0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96342" h="174171">
                <a:moveTo>
                  <a:pt x="0" y="174171"/>
                </a:moveTo>
                <a:lnTo>
                  <a:pt x="0" y="0"/>
                </a:lnTo>
                <a:lnTo>
                  <a:pt x="3396342" y="0"/>
                </a:lnTo>
              </a:path>
            </a:pathLst>
          </a:custGeom>
          <a:ln w="57150">
            <a:solidFill>
              <a:schemeClr val="accent5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Vertical Scroll 53"/>
          <p:cNvSpPr/>
          <p:nvPr/>
        </p:nvSpPr>
        <p:spPr>
          <a:xfrm>
            <a:off x="8930959" y="3395363"/>
            <a:ext cx="779587" cy="756807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DS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29" name="Vertical Scroll 53"/>
          <p:cNvSpPr/>
          <p:nvPr/>
        </p:nvSpPr>
        <p:spPr>
          <a:xfrm>
            <a:off x="7815836" y="3389412"/>
            <a:ext cx="1079786" cy="756807"/>
          </a:xfrm>
          <a:prstGeom prst="verticalScrol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Flare</a:t>
            </a:r>
          </a:p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Summary</a:t>
            </a:r>
            <a:endParaRPr lang="en-US" sz="11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cxnSp>
        <p:nvCxnSpPr>
          <p:cNvPr id="30" name="직선 연결선 29"/>
          <p:cNvCxnSpPr/>
          <p:nvPr/>
        </p:nvCxnSpPr>
        <p:spPr>
          <a:xfrm>
            <a:off x="7312060" y="3809414"/>
            <a:ext cx="503776" cy="0"/>
          </a:xfrm>
          <a:prstGeom prst="line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n 23"/>
          <p:cNvSpPr/>
          <p:nvPr/>
        </p:nvSpPr>
        <p:spPr>
          <a:xfrm>
            <a:off x="5501186" y="3861271"/>
            <a:ext cx="677015" cy="553906"/>
          </a:xfrm>
          <a:prstGeom prst="can">
            <a:avLst>
              <a:gd name="adj" fmla="val 21685"/>
            </a:avLst>
          </a:prstGeom>
          <a:solidFill>
            <a:srgbClr val="00ABA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9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In/Out</a:t>
            </a:r>
          </a:p>
          <a:p>
            <a:pPr algn="ctr"/>
            <a:r>
              <a:rPr lang="en-US" altLang="ko-KR" sz="9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Line Size</a:t>
            </a:r>
          </a:p>
        </p:txBody>
      </p:sp>
      <p:graphicFrame>
        <p:nvGraphicFramePr>
          <p:cNvPr id="32" name="개체 31"/>
          <p:cNvGraphicFramePr>
            <a:graphicFrameLocks noChangeAspect="1"/>
          </p:cNvGraphicFramePr>
          <p:nvPr>
            <p:extLst/>
          </p:nvPr>
        </p:nvGraphicFramePr>
        <p:xfrm>
          <a:off x="8712656" y="43192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매크로 사용 워크시트" showAsIcon="1" r:id="rId5" imgW="914400" imgH="771480" progId="Excel.SheetMacroEnabled.12">
                  <p:embed/>
                </p:oleObj>
              </mc:Choice>
              <mc:Fallback>
                <p:oleObj name="매크로 사용 워크시트" showAsIcon="1" r:id="rId5" imgW="914400" imgH="771480" progId="Excel.SheetMacroEnabled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712656" y="43192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666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Automation-9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 smtClean="0"/>
              <a:t>4. PSV Automation </a:t>
            </a:r>
            <a:r>
              <a:rPr lang="ko-KR" altLang="en-US" sz="1600" b="0" dirty="0" smtClean="0"/>
              <a:t>결과물</a:t>
            </a:r>
            <a:endParaRPr lang="ko-KR" altLang="en-US" sz="1600" b="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652624"/>
            <a:ext cx="952202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- </a:t>
            </a:r>
            <a:r>
              <a:rPr lang="ko-KR" altLang="en-US" sz="1600" b="0" dirty="0"/>
              <a:t>각종 문서 양식 </a:t>
            </a:r>
            <a:r>
              <a:rPr lang="en-US" altLang="ko-KR" sz="1600" b="0" dirty="0"/>
              <a:t>(</a:t>
            </a:r>
            <a:r>
              <a:rPr lang="ko-KR" altLang="en-US" sz="1600" b="0" dirty="0"/>
              <a:t>엑셀</a:t>
            </a:r>
            <a:r>
              <a:rPr lang="en-US" altLang="ko-KR" sz="1600" b="0" dirty="0"/>
              <a:t>) </a:t>
            </a:r>
            <a:r>
              <a:rPr lang="ko-KR" altLang="en-US" sz="1600" b="0" dirty="0"/>
              <a:t>혹은 외부 프로그램 </a:t>
            </a:r>
            <a:r>
              <a:rPr lang="en-US" altLang="ko-KR" sz="1600" b="0" dirty="0"/>
              <a:t>DB</a:t>
            </a:r>
            <a:r>
              <a:rPr lang="ko-KR" altLang="en-US" sz="1600" b="0" dirty="0"/>
              <a:t>에 바로 데이터 </a:t>
            </a:r>
            <a:r>
              <a:rPr lang="ko-KR" altLang="en-US" sz="1600" b="0" dirty="0" smtClean="0"/>
              <a:t>전달</a:t>
            </a:r>
            <a:endParaRPr lang="ko-KR" altLang="en-US" sz="1600" b="0" dirty="0"/>
          </a:p>
        </p:txBody>
      </p:sp>
      <p:sp>
        <p:nvSpPr>
          <p:cNvPr id="33" name="Can 23"/>
          <p:cNvSpPr/>
          <p:nvPr/>
        </p:nvSpPr>
        <p:spPr>
          <a:xfrm>
            <a:off x="2642657" y="3015361"/>
            <a:ext cx="677015" cy="553906"/>
          </a:xfrm>
          <a:prstGeom prst="can">
            <a:avLst>
              <a:gd name="adj" fmla="val 21685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PSV</a:t>
            </a:r>
          </a:p>
          <a:p>
            <a:pPr algn="ctr"/>
            <a:r>
              <a:rPr lang="en-US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List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58818" y="2386626"/>
            <a:ext cx="3871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PSV </a:t>
            </a:r>
            <a:r>
              <a:rPr lang="ko-KR" altLang="en-US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프로그램</a:t>
            </a:r>
            <a:endParaRPr lang="ko-KR" altLang="en-US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5" name="Can 23"/>
          <p:cNvSpPr/>
          <p:nvPr/>
        </p:nvSpPr>
        <p:spPr>
          <a:xfrm>
            <a:off x="2633865" y="3885795"/>
            <a:ext cx="677015" cy="553906"/>
          </a:xfrm>
          <a:prstGeom prst="can">
            <a:avLst>
              <a:gd name="adj" fmla="val 21685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1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Scenario</a:t>
            </a:r>
          </a:p>
        </p:txBody>
      </p:sp>
      <p:sp>
        <p:nvSpPr>
          <p:cNvPr id="36" name="Can 23"/>
          <p:cNvSpPr/>
          <p:nvPr/>
        </p:nvSpPr>
        <p:spPr>
          <a:xfrm>
            <a:off x="2633865" y="4773789"/>
            <a:ext cx="677015" cy="553906"/>
          </a:xfrm>
          <a:prstGeom prst="can">
            <a:avLst>
              <a:gd name="adj" fmla="val 21685"/>
            </a:avLst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SPPID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PSN</a:t>
            </a:r>
          </a:p>
        </p:txBody>
      </p:sp>
      <p:sp>
        <p:nvSpPr>
          <p:cNvPr id="37" name="Flowchart: Internal Storage 6"/>
          <p:cNvSpPr/>
          <p:nvPr/>
        </p:nvSpPr>
        <p:spPr>
          <a:xfrm>
            <a:off x="6496119" y="3015360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1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8" name="Flowchart: Internal Storage 6"/>
          <p:cNvSpPr/>
          <p:nvPr/>
        </p:nvSpPr>
        <p:spPr>
          <a:xfrm>
            <a:off x="6496119" y="3604448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2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39" name="Flowchart: Internal Storage 6"/>
          <p:cNvSpPr/>
          <p:nvPr/>
        </p:nvSpPr>
        <p:spPr>
          <a:xfrm>
            <a:off x="6496119" y="4211110"/>
            <a:ext cx="817672" cy="492361"/>
          </a:xfrm>
          <a:prstGeom prst="flowChartInternalStorag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SECL</a:t>
            </a:r>
          </a:p>
          <a:p>
            <a:pPr algn="ctr"/>
            <a:r>
              <a:rPr lang="ko-KR" altLang="en-US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포맷 </a:t>
            </a:r>
            <a:r>
              <a:rPr lang="en-US" altLang="ko-KR" sz="1200" b="0" dirty="0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0" name="Flowchart: Process 34"/>
          <p:cNvSpPr/>
          <p:nvPr/>
        </p:nvSpPr>
        <p:spPr>
          <a:xfrm>
            <a:off x="2437388" y="2408340"/>
            <a:ext cx="5033642" cy="3174350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1" name="직사각형 40"/>
          <p:cNvSpPr/>
          <p:nvPr/>
        </p:nvSpPr>
        <p:spPr bwMode="auto">
          <a:xfrm>
            <a:off x="4983989" y="2850068"/>
            <a:ext cx="1366763" cy="703807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42" name="표 41"/>
          <p:cNvGraphicFramePr>
            <a:graphicFrameLocks noGrp="1"/>
          </p:cNvGraphicFramePr>
          <p:nvPr>
            <p:extLst/>
          </p:nvPr>
        </p:nvGraphicFramePr>
        <p:xfrm>
          <a:off x="5046782" y="2920789"/>
          <a:ext cx="274412" cy="4065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37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2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" dirty="0"/>
                    </a:p>
                  </a:txBody>
                  <a:tcPr marL="55903" marR="55903" marT="27952" marB="27952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5027074" y="2868596"/>
            <a:ext cx="13833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PSN </a:t>
            </a:r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분석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시나리오 생성</a:t>
            </a:r>
            <a:endParaRPr lang="en-US" altLang="ko-KR" sz="1100" b="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r"/>
            <a:r>
              <a:rPr lang="ko-KR" altLang="en-US" sz="1100" b="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데이터 연동 등</a:t>
            </a:r>
            <a:endParaRPr lang="ko-KR" altLang="en-US" sz="1100" b="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4" name="그림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51" y="4799791"/>
            <a:ext cx="900885" cy="578101"/>
          </a:xfrm>
          <a:prstGeom prst="rect">
            <a:avLst/>
          </a:prstGeom>
        </p:spPr>
      </p:pic>
      <p:sp>
        <p:nvSpPr>
          <p:cNvPr id="45" name="Can 23"/>
          <p:cNvSpPr/>
          <p:nvPr/>
        </p:nvSpPr>
        <p:spPr>
          <a:xfrm>
            <a:off x="4657870" y="3863795"/>
            <a:ext cx="677015" cy="553906"/>
          </a:xfrm>
          <a:prstGeom prst="can">
            <a:avLst>
              <a:gd name="adj" fmla="val 21685"/>
            </a:avLst>
          </a:prstGeom>
          <a:solidFill>
            <a:srgbClr val="00ABA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Sizing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46" name="Can 23"/>
          <p:cNvSpPr/>
          <p:nvPr/>
        </p:nvSpPr>
        <p:spPr>
          <a:xfrm>
            <a:off x="3644978" y="3903384"/>
            <a:ext cx="677015" cy="553906"/>
          </a:xfrm>
          <a:prstGeom prst="can">
            <a:avLst>
              <a:gd name="adj" fmla="val 21685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Load</a:t>
            </a:r>
          </a:p>
          <a:p>
            <a:pPr algn="ctr"/>
            <a:r>
              <a:rPr lang="en-US" altLang="ko-KR" sz="11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Calc.</a:t>
            </a:r>
          </a:p>
        </p:txBody>
      </p:sp>
      <p:sp>
        <p:nvSpPr>
          <p:cNvPr id="47" name="Can 23"/>
          <p:cNvSpPr/>
          <p:nvPr/>
        </p:nvSpPr>
        <p:spPr>
          <a:xfrm>
            <a:off x="3644980" y="3015361"/>
            <a:ext cx="677015" cy="553906"/>
          </a:xfrm>
          <a:prstGeom prst="can">
            <a:avLst>
              <a:gd name="adj" fmla="val 21685"/>
            </a:avLst>
          </a:prstGeom>
          <a:solidFill>
            <a:srgbClr val="00A3E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Equip.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Data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9" name="Can 23"/>
          <p:cNvSpPr/>
          <p:nvPr/>
        </p:nvSpPr>
        <p:spPr>
          <a:xfrm>
            <a:off x="4615701" y="4729844"/>
            <a:ext cx="677015" cy="553906"/>
          </a:xfrm>
          <a:prstGeom prst="can">
            <a:avLst>
              <a:gd name="adj" fmla="val 21685"/>
            </a:avLst>
          </a:prstGeom>
          <a:solidFill>
            <a:schemeClr val="bg1">
              <a:lumMod val="6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Vendor </a:t>
            </a:r>
            <a:r>
              <a:rPr lang="en-US" altLang="ko-KR" sz="1100" b="0" dirty="0" err="1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Cata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0" name="Can 23"/>
          <p:cNvSpPr/>
          <p:nvPr/>
        </p:nvSpPr>
        <p:spPr>
          <a:xfrm>
            <a:off x="3644979" y="4729844"/>
            <a:ext cx="677015" cy="553906"/>
          </a:xfrm>
          <a:prstGeom prst="can">
            <a:avLst>
              <a:gd name="adj" fmla="val 21685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3D</a:t>
            </a:r>
          </a:p>
          <a:p>
            <a:pPr algn="ctr"/>
            <a:r>
              <a:rPr lang="en-US" altLang="ko-KR" sz="11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Inform</a:t>
            </a:r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1" name="Flowchart: Process 34"/>
          <p:cNvSpPr/>
          <p:nvPr/>
        </p:nvSpPr>
        <p:spPr>
          <a:xfrm>
            <a:off x="8197478" y="4289735"/>
            <a:ext cx="1196138" cy="70209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200" b="0" dirty="0" smtClean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PAP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2" name="Can 23"/>
          <p:cNvSpPr/>
          <p:nvPr/>
        </p:nvSpPr>
        <p:spPr>
          <a:xfrm>
            <a:off x="8697856" y="4716075"/>
            <a:ext cx="177798" cy="206598"/>
          </a:xfrm>
          <a:prstGeom prst="can">
            <a:avLst>
              <a:gd name="adj" fmla="val 43907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3" name="Can 23"/>
          <p:cNvSpPr/>
          <p:nvPr/>
        </p:nvSpPr>
        <p:spPr>
          <a:xfrm>
            <a:off x="8952833" y="4716075"/>
            <a:ext cx="177798" cy="206598"/>
          </a:xfrm>
          <a:prstGeom prst="can">
            <a:avLst>
              <a:gd name="adj" fmla="val 43907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6" name="Can 23"/>
          <p:cNvSpPr/>
          <p:nvPr/>
        </p:nvSpPr>
        <p:spPr>
          <a:xfrm>
            <a:off x="8425294" y="4716075"/>
            <a:ext cx="177798" cy="206598"/>
          </a:xfrm>
          <a:prstGeom prst="can">
            <a:avLst>
              <a:gd name="adj" fmla="val 43907"/>
            </a:avLst>
          </a:prstGeom>
          <a:solidFill>
            <a:srgbClr val="00ABA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7" name="Can 23"/>
          <p:cNvSpPr/>
          <p:nvPr/>
        </p:nvSpPr>
        <p:spPr>
          <a:xfrm>
            <a:off x="5502917" y="3859337"/>
            <a:ext cx="677015" cy="553906"/>
          </a:xfrm>
          <a:prstGeom prst="can">
            <a:avLst>
              <a:gd name="adj" fmla="val 21685"/>
            </a:avLst>
          </a:prstGeom>
          <a:solidFill>
            <a:srgbClr val="00ABAA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altLang="ko-KR" sz="9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In/Out</a:t>
            </a:r>
          </a:p>
          <a:p>
            <a:pPr algn="ctr"/>
            <a:r>
              <a:rPr lang="en-US" altLang="ko-KR" sz="900" b="0" dirty="0"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Line Size</a:t>
            </a:r>
          </a:p>
        </p:txBody>
      </p:sp>
      <p:sp>
        <p:nvSpPr>
          <p:cNvPr id="58" name="Flowchart: Process 34"/>
          <p:cNvSpPr/>
          <p:nvPr/>
        </p:nvSpPr>
        <p:spPr>
          <a:xfrm>
            <a:off x="8161623" y="3353630"/>
            <a:ext cx="1196138" cy="702099"/>
          </a:xfrm>
          <a:prstGeom prst="flowChartProcess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200" b="0" dirty="0" err="1" smtClean="0">
                <a:solidFill>
                  <a:schemeClr val="dk1"/>
                </a:solidFill>
                <a:latin typeface="HY견고딕" panose="02030600000101010101" pitchFamily="18" charset="-127"/>
                <a:ea typeface="HY견고딕" panose="02030600000101010101" pitchFamily="18" charset="-127"/>
                <a:cs typeface="Arial" panose="020B0604020202020204" pitchFamily="34" charset="0"/>
              </a:rPr>
              <a:t>FlareNet</a:t>
            </a:r>
            <a:endParaRPr lang="en-US" sz="1200" b="0" dirty="0">
              <a:solidFill>
                <a:schemeClr val="dk1"/>
              </a:solidFill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59" name="Can 23"/>
          <p:cNvSpPr/>
          <p:nvPr/>
        </p:nvSpPr>
        <p:spPr>
          <a:xfrm>
            <a:off x="8662001" y="3779970"/>
            <a:ext cx="177798" cy="206598"/>
          </a:xfrm>
          <a:prstGeom prst="can">
            <a:avLst>
              <a:gd name="adj" fmla="val 43907"/>
            </a:avLst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0" name="Can 23"/>
          <p:cNvSpPr/>
          <p:nvPr/>
        </p:nvSpPr>
        <p:spPr>
          <a:xfrm>
            <a:off x="8916978" y="3779970"/>
            <a:ext cx="177798" cy="206598"/>
          </a:xfrm>
          <a:prstGeom prst="can">
            <a:avLst>
              <a:gd name="adj" fmla="val 43907"/>
            </a:avLst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1" name="Can 23"/>
          <p:cNvSpPr/>
          <p:nvPr/>
        </p:nvSpPr>
        <p:spPr>
          <a:xfrm>
            <a:off x="8389439" y="3779970"/>
            <a:ext cx="177798" cy="206598"/>
          </a:xfrm>
          <a:prstGeom prst="can">
            <a:avLst>
              <a:gd name="adj" fmla="val 43907"/>
            </a:avLst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altLang="ko-KR" sz="1100" b="0" dirty="0">
              <a:latin typeface="HY견고딕" panose="02030600000101010101" pitchFamily="18" charset="-127"/>
              <a:ea typeface="HY견고딕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62" name="자유형 61"/>
          <p:cNvSpPr/>
          <p:nvPr/>
        </p:nvSpPr>
        <p:spPr>
          <a:xfrm>
            <a:off x="3318290" y="3311093"/>
            <a:ext cx="4850674" cy="348343"/>
          </a:xfrm>
          <a:custGeom>
            <a:avLst/>
            <a:gdLst>
              <a:gd name="connsiteX0" fmla="*/ 0 w 3187337"/>
              <a:gd name="connsiteY0" fmla="*/ 0 h 348343"/>
              <a:gd name="connsiteX1" fmla="*/ 182880 w 3187337"/>
              <a:gd name="connsiteY1" fmla="*/ 0 h 348343"/>
              <a:gd name="connsiteX2" fmla="*/ 182880 w 3187337"/>
              <a:gd name="connsiteY2" fmla="*/ 348343 h 348343"/>
              <a:gd name="connsiteX3" fmla="*/ 3187337 w 3187337"/>
              <a:gd name="connsiteY3" fmla="*/ 348343 h 348343"/>
              <a:gd name="connsiteX0" fmla="*/ 0 w 4850674"/>
              <a:gd name="connsiteY0" fmla="*/ 0 h 348343"/>
              <a:gd name="connsiteX1" fmla="*/ 182880 w 4850674"/>
              <a:gd name="connsiteY1" fmla="*/ 0 h 348343"/>
              <a:gd name="connsiteX2" fmla="*/ 182880 w 4850674"/>
              <a:gd name="connsiteY2" fmla="*/ 348343 h 348343"/>
              <a:gd name="connsiteX3" fmla="*/ 4850674 w 4850674"/>
              <a:gd name="connsiteY3" fmla="*/ 287383 h 34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0674" h="348343">
                <a:moveTo>
                  <a:pt x="0" y="0"/>
                </a:moveTo>
                <a:lnTo>
                  <a:pt x="182880" y="0"/>
                </a:lnTo>
                <a:lnTo>
                  <a:pt x="182880" y="348343"/>
                </a:lnTo>
                <a:lnTo>
                  <a:pt x="4850674" y="287383"/>
                </a:lnTo>
              </a:path>
            </a:pathLst>
          </a:custGeom>
          <a:ln w="57150">
            <a:solidFill>
              <a:srgbClr val="FF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3" name="자유형 62"/>
          <p:cNvSpPr/>
          <p:nvPr/>
        </p:nvSpPr>
        <p:spPr>
          <a:xfrm>
            <a:off x="3100576" y="3676852"/>
            <a:ext cx="5059679" cy="217714"/>
          </a:xfrm>
          <a:custGeom>
            <a:avLst/>
            <a:gdLst>
              <a:gd name="connsiteX0" fmla="*/ 0 w 3396342"/>
              <a:gd name="connsiteY0" fmla="*/ 174171 h 174171"/>
              <a:gd name="connsiteX1" fmla="*/ 0 w 3396342"/>
              <a:gd name="connsiteY1" fmla="*/ 0 h 174171"/>
              <a:gd name="connsiteX2" fmla="*/ 3396342 w 3396342"/>
              <a:gd name="connsiteY2" fmla="*/ 0 h 174171"/>
              <a:gd name="connsiteX0" fmla="*/ 0 w 5059679"/>
              <a:gd name="connsiteY0" fmla="*/ 217714 h 217714"/>
              <a:gd name="connsiteX1" fmla="*/ 0 w 5059679"/>
              <a:gd name="connsiteY1" fmla="*/ 43543 h 217714"/>
              <a:gd name="connsiteX2" fmla="*/ 5059679 w 5059679"/>
              <a:gd name="connsiteY2" fmla="*/ 0 h 21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9679" h="217714">
                <a:moveTo>
                  <a:pt x="0" y="217714"/>
                </a:moveTo>
                <a:lnTo>
                  <a:pt x="0" y="43543"/>
                </a:lnTo>
                <a:lnTo>
                  <a:pt x="5059679" y="0"/>
                </a:lnTo>
              </a:path>
            </a:pathLst>
          </a:custGeom>
          <a:ln w="57150">
            <a:solidFill>
              <a:srgbClr val="FFC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4" name="자유형 63"/>
          <p:cNvSpPr/>
          <p:nvPr/>
        </p:nvSpPr>
        <p:spPr>
          <a:xfrm>
            <a:off x="3985727" y="3771833"/>
            <a:ext cx="4166070" cy="190274"/>
          </a:xfrm>
          <a:custGeom>
            <a:avLst/>
            <a:gdLst>
              <a:gd name="connsiteX0" fmla="*/ 0 w 3396342"/>
              <a:gd name="connsiteY0" fmla="*/ 174171 h 174171"/>
              <a:gd name="connsiteX1" fmla="*/ 0 w 3396342"/>
              <a:gd name="connsiteY1" fmla="*/ 0 h 174171"/>
              <a:gd name="connsiteX2" fmla="*/ 3396342 w 3396342"/>
              <a:gd name="connsiteY2" fmla="*/ 0 h 174171"/>
              <a:gd name="connsiteX0" fmla="*/ 0 w 5673321"/>
              <a:gd name="connsiteY0" fmla="*/ 174171 h 174171"/>
              <a:gd name="connsiteX1" fmla="*/ 0 w 5673321"/>
              <a:gd name="connsiteY1" fmla="*/ 0 h 174171"/>
              <a:gd name="connsiteX2" fmla="*/ 5673321 w 5673321"/>
              <a:gd name="connsiteY2" fmla="*/ 0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73321" h="174171">
                <a:moveTo>
                  <a:pt x="0" y="174171"/>
                </a:moveTo>
                <a:lnTo>
                  <a:pt x="0" y="0"/>
                </a:lnTo>
                <a:lnTo>
                  <a:pt x="5673321" y="0"/>
                </a:lnTo>
              </a:path>
            </a:pathLst>
          </a:custGeom>
          <a:ln w="57150">
            <a:solidFill>
              <a:srgbClr val="92D05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5" name="자유형 64"/>
          <p:cNvSpPr/>
          <p:nvPr/>
        </p:nvSpPr>
        <p:spPr>
          <a:xfrm>
            <a:off x="5035784" y="3832767"/>
            <a:ext cx="3116014" cy="83513"/>
          </a:xfrm>
          <a:custGeom>
            <a:avLst/>
            <a:gdLst>
              <a:gd name="connsiteX0" fmla="*/ 0 w 3396342"/>
              <a:gd name="connsiteY0" fmla="*/ 174171 h 174171"/>
              <a:gd name="connsiteX1" fmla="*/ 0 w 3396342"/>
              <a:gd name="connsiteY1" fmla="*/ 0 h 174171"/>
              <a:gd name="connsiteX2" fmla="*/ 3396342 w 3396342"/>
              <a:gd name="connsiteY2" fmla="*/ 0 h 174171"/>
              <a:gd name="connsiteX0" fmla="*/ 0 w 7285205"/>
              <a:gd name="connsiteY0" fmla="*/ 174171 h 174171"/>
              <a:gd name="connsiteX1" fmla="*/ 0 w 7285205"/>
              <a:gd name="connsiteY1" fmla="*/ 0 h 174171"/>
              <a:gd name="connsiteX2" fmla="*/ 7285205 w 7285205"/>
              <a:gd name="connsiteY2" fmla="*/ 36324 h 174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85205" h="174171">
                <a:moveTo>
                  <a:pt x="0" y="174171"/>
                </a:moveTo>
                <a:lnTo>
                  <a:pt x="0" y="0"/>
                </a:lnTo>
                <a:lnTo>
                  <a:pt x="7285205" y="36324"/>
                </a:lnTo>
              </a:path>
            </a:pathLst>
          </a:custGeom>
          <a:ln w="57150">
            <a:solidFill>
              <a:schemeClr val="accent5">
                <a:lumMod val="7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6" name="자유형 65"/>
          <p:cNvSpPr/>
          <p:nvPr/>
        </p:nvSpPr>
        <p:spPr>
          <a:xfrm>
            <a:off x="5843775" y="4434498"/>
            <a:ext cx="2342605" cy="339635"/>
          </a:xfrm>
          <a:custGeom>
            <a:avLst/>
            <a:gdLst>
              <a:gd name="connsiteX0" fmla="*/ 0 w 2342605"/>
              <a:gd name="connsiteY0" fmla="*/ 0 h 339635"/>
              <a:gd name="connsiteX1" fmla="*/ 0 w 2342605"/>
              <a:gd name="connsiteY1" fmla="*/ 339635 h 339635"/>
              <a:gd name="connsiteX2" fmla="*/ 2342605 w 2342605"/>
              <a:gd name="connsiteY2" fmla="*/ 339635 h 339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42605" h="339635">
                <a:moveTo>
                  <a:pt x="0" y="0"/>
                </a:moveTo>
                <a:lnTo>
                  <a:pt x="0" y="339635"/>
                </a:lnTo>
                <a:lnTo>
                  <a:pt x="2342605" y="339635"/>
                </a:lnTo>
              </a:path>
            </a:pathLst>
          </a:custGeom>
          <a:ln w="57150">
            <a:solidFill>
              <a:srgbClr val="00ABAA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b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5467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Automation-10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/>
              <a:t>5</a:t>
            </a:r>
            <a:r>
              <a:rPr lang="en-US" altLang="ko-KR" sz="1600" b="0" dirty="0" smtClean="0"/>
              <a:t>. </a:t>
            </a:r>
            <a:r>
              <a:rPr lang="ko-KR" altLang="en-US" sz="1600" b="0" dirty="0" smtClean="0"/>
              <a:t>참조</a:t>
            </a:r>
            <a:r>
              <a:rPr lang="en-US" altLang="ko-KR" sz="1600" b="0" dirty="0" smtClean="0"/>
              <a:t>: </a:t>
            </a:r>
            <a:r>
              <a:rPr lang="ko-KR" altLang="en-US" sz="1600" b="0" dirty="0" smtClean="0"/>
              <a:t>구축 후 실제 업무 환경  </a:t>
            </a:r>
            <a:r>
              <a:rPr lang="en-US" altLang="ko-KR" sz="1600" b="0" dirty="0" smtClean="0"/>
              <a:t>(</a:t>
            </a:r>
            <a:r>
              <a:rPr lang="ko-KR" altLang="en-US" sz="1600" b="0" dirty="0" smtClean="0"/>
              <a:t>초안</a:t>
            </a:r>
            <a:r>
              <a:rPr lang="en-US" altLang="ko-KR" sz="1600" b="0" dirty="0" smtClean="0"/>
              <a:t>)</a:t>
            </a:r>
            <a:endParaRPr lang="ko-KR" altLang="en-US" sz="1600" b="0" dirty="0"/>
          </a:p>
        </p:txBody>
      </p:sp>
      <p:pic>
        <p:nvPicPr>
          <p:cNvPr id="38" name="그림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09" y="1540410"/>
            <a:ext cx="8024324" cy="502398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5799346" y="1762218"/>
            <a:ext cx="2724468" cy="43088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메뉴</a:t>
            </a:r>
            <a:r>
              <a:rPr lang="en-US" altLang="ko-KR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각종 버튼들</a:t>
            </a:r>
            <a:endParaRPr lang="en-US" altLang="ko-KR" sz="1100" b="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외부데이터 가져오기</a:t>
            </a:r>
            <a:r>
              <a:rPr lang="en-US" altLang="ko-KR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생성하기 등등</a:t>
            </a:r>
            <a:r>
              <a:rPr lang="en-US" altLang="ko-KR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100" b="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947109" y="1763790"/>
            <a:ext cx="4718786" cy="608652"/>
          </a:xfrm>
          <a:prstGeom prst="rect">
            <a:avLst/>
          </a:prstGeom>
          <a:noFill/>
          <a:ln w="190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1009478" y="2490042"/>
            <a:ext cx="3126957" cy="2439700"/>
          </a:xfrm>
          <a:prstGeom prst="rect">
            <a:avLst/>
          </a:prstGeom>
          <a:noFill/>
          <a:ln w="190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17923" y="2928157"/>
            <a:ext cx="1855686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PSV List </a:t>
            </a:r>
            <a:r>
              <a:rPr lang="ko-KR" altLang="en-US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및 시나리오 들</a:t>
            </a:r>
            <a:endParaRPr lang="ko-KR" altLang="en-US" sz="1100" b="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4222855" y="2446607"/>
            <a:ext cx="4585797" cy="4017620"/>
          </a:xfrm>
          <a:prstGeom prst="rect">
            <a:avLst/>
          </a:prstGeom>
          <a:noFill/>
          <a:ln w="190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08086" y="2971157"/>
            <a:ext cx="1951529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최종 계산결과 사용자 </a:t>
            </a:r>
            <a:r>
              <a:rPr lang="en-US" altLang="ko-KR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View </a:t>
            </a:r>
            <a:endParaRPr lang="ko-KR" altLang="en-US" sz="1100" b="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1009477" y="5200179"/>
            <a:ext cx="3126957" cy="1219850"/>
          </a:xfrm>
          <a:prstGeom prst="rect">
            <a:avLst/>
          </a:prstGeom>
          <a:noFill/>
          <a:ln w="19050">
            <a:solidFill>
              <a:srgbClr val="FF0000"/>
            </a:solidFill>
            <a:headEnd type="oval"/>
            <a:tailEnd type="oval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204130" y="5429088"/>
            <a:ext cx="1855686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100" b="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데이터 연계 중간 확인</a:t>
            </a:r>
            <a:endParaRPr lang="ko-KR" altLang="en-US" sz="1100" b="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814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2.1. PSV Automation-11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내용 개체 틀 1"/>
          <p:cNvSpPr txBox="1">
            <a:spLocks/>
          </p:cNvSpPr>
          <p:nvPr/>
        </p:nvSpPr>
        <p:spPr bwMode="auto">
          <a:xfrm>
            <a:off x="195401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z="1600" b="0" dirty="0"/>
              <a:t>5</a:t>
            </a:r>
            <a:r>
              <a:rPr lang="en-US" altLang="ko-KR" sz="1600" b="0" dirty="0" smtClean="0"/>
              <a:t>. </a:t>
            </a:r>
            <a:r>
              <a:rPr lang="ko-KR" altLang="en-US" sz="1600" b="0" dirty="0" smtClean="0"/>
              <a:t>참조</a:t>
            </a:r>
            <a:r>
              <a:rPr lang="en-US" altLang="ko-KR" sz="1600" b="0" dirty="0" smtClean="0"/>
              <a:t>: PSV DB </a:t>
            </a:r>
            <a:r>
              <a:rPr lang="ko-KR" altLang="en-US" sz="1600" b="0" dirty="0" smtClean="0"/>
              <a:t>구축 초기 계획</a:t>
            </a:r>
            <a:endParaRPr lang="ko-KR" altLang="en-US" sz="1600" b="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652624"/>
            <a:ext cx="9522024" cy="10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- PAP</a:t>
            </a:r>
            <a:r>
              <a:rPr lang="ko-KR" altLang="en-US" sz="1600" b="0" dirty="0"/>
              <a:t>의 구축간 결정된 표준 문서를 </a:t>
            </a:r>
            <a:r>
              <a:rPr lang="ko-KR" altLang="en-US" sz="1600" b="0" dirty="0" smtClean="0"/>
              <a:t>이용</a:t>
            </a:r>
            <a:endParaRPr lang="ko-KR" altLang="en-US" sz="1600" b="0" dirty="0"/>
          </a:p>
          <a:p>
            <a:pPr marL="0" indent="0"/>
            <a:r>
              <a:rPr lang="en-US" altLang="ko-KR" sz="1600" b="0" dirty="0" smtClean="0"/>
              <a:t>- </a:t>
            </a:r>
            <a:r>
              <a:rPr lang="ko-KR" altLang="en-US" sz="1600" b="0" dirty="0" smtClean="0"/>
              <a:t>정형화된 </a:t>
            </a:r>
            <a:r>
              <a:rPr lang="ko-KR" altLang="en-US" sz="1600" b="0" dirty="0"/>
              <a:t>구조를 가진 </a:t>
            </a:r>
            <a:r>
              <a:rPr lang="en-US" altLang="ko-KR" sz="1600" b="0" dirty="0"/>
              <a:t>DB </a:t>
            </a:r>
            <a:r>
              <a:rPr lang="ko-KR" altLang="en-US" sz="1600" b="0" dirty="0"/>
              <a:t>및 데이터로 구축 </a:t>
            </a:r>
            <a:r>
              <a:rPr lang="ko-KR" altLang="en-US" sz="1600" b="0" dirty="0" smtClean="0"/>
              <a:t>→ </a:t>
            </a:r>
            <a:r>
              <a:rPr lang="ko-KR" altLang="en-US" sz="1600" b="0" dirty="0"/>
              <a:t>플랫폼 化</a:t>
            </a:r>
          </a:p>
          <a:p>
            <a:pPr marL="0" indent="0"/>
            <a:endParaRPr lang="ko-KR" altLang="en-US" sz="1600" b="0" dirty="0"/>
          </a:p>
        </p:txBody>
      </p:sp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637746" y="2454322"/>
          <a:ext cx="8176740" cy="2679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4740"/>
                <a:gridCol w="4572000"/>
              </a:tblGrid>
              <a:tr h="341600">
                <a:tc>
                  <a:txBody>
                    <a:bodyPr/>
                    <a:lstStyle/>
                    <a:p>
                      <a:pPr marL="0" marR="0" lvl="0" indent="0" algn="ctr" defTabSz="91139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0" dirty="0" smtClean="0"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포함 문서</a:t>
                      </a:r>
                      <a:endParaRPr kumimoji="0" lang="en-US" altLang="ko-KR" sz="1800" b="0" dirty="0" smtClean="0">
                        <a:solidFill>
                          <a:schemeClr val="bg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935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139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800" b="0" dirty="0" smtClean="0">
                          <a:solidFill>
                            <a:schemeClr val="bg1"/>
                          </a:solidFill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포함 데이터들</a:t>
                      </a:r>
                      <a:endParaRPr kumimoji="0" lang="en-US" altLang="ko-KR" sz="1800" b="0" dirty="0" smtClean="0">
                        <a:solidFill>
                          <a:schemeClr val="bg1"/>
                        </a:solidFill>
                        <a:latin typeface="HY견고딕" panose="02030600000101010101" pitchFamily="18" charset="-127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2935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P&amp;ID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Simulation Data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Equipment Data (all)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Instrument Data (Control Valve)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BEDD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Interface Information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Line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전체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기기의 유량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물성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운전 조건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전체 기기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/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계기의 설계 조건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Pipe Line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의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Fitting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개수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(Length </a:t>
                      </a: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및 </a:t>
                      </a:r>
                      <a:r>
                        <a:rPr kumimoji="0" lang="en-US" altLang="ko-KR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Elbow)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유틸리티 조건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ko-KR" alt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uLnTx/>
                          <a:uFillTx/>
                          <a:latin typeface="HY견고딕" panose="02030600000101010101" pitchFamily="18" charset="-127"/>
                          <a:ea typeface="HY견고딕" panose="02030600000101010101" pitchFamily="18" charset="-127"/>
                          <a:cs typeface="Arial" panose="020B0604020202020204" pitchFamily="34" charset="0"/>
                        </a:rPr>
                        <a:t>시나리오 결정 인자</a:t>
                      </a:r>
                      <a:endParaRPr kumimoji="0" lang="en-US" altLang="ko-KR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uLnTx/>
                        <a:uFillTx/>
                        <a:latin typeface="HY견고딕" panose="02030600000101010101" pitchFamily="18" charset="-127"/>
                        <a:ea typeface="HY견고딕" panose="02030600000101010101" pitchFamily="18" charset="-127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내용 개체 틀 1"/>
          <p:cNvSpPr txBox="1">
            <a:spLocks/>
          </p:cNvSpPr>
          <p:nvPr/>
        </p:nvSpPr>
        <p:spPr bwMode="auto">
          <a:xfrm>
            <a:off x="253066" y="5504612"/>
            <a:ext cx="952202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- PAP </a:t>
            </a:r>
            <a:r>
              <a:rPr lang="ko-KR" altLang="en-US" sz="1600" b="0" dirty="0"/>
              <a:t>에 데이터 연계로 공정설계 자동화 플랫폼의 완성도 </a:t>
            </a:r>
            <a:r>
              <a:rPr lang="ko-KR" altLang="en-US" sz="1600" b="0" dirty="0" smtClean="0"/>
              <a:t>상승</a:t>
            </a:r>
          </a:p>
        </p:txBody>
      </p:sp>
    </p:spTree>
    <p:extLst>
      <p:ext uri="{BB962C8B-B14F-4D97-AF65-F5344CB8AC3E}">
        <p14:creationId xmlns:p14="http://schemas.microsoft.com/office/powerpoint/2010/main" val="208934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0532" y="3483218"/>
            <a:ext cx="9123363" cy="1361596"/>
          </a:xfrm>
        </p:spPr>
        <p:txBody>
          <a:bodyPr/>
          <a:lstStyle/>
          <a:p>
            <a:pPr algn="ctr"/>
            <a:r>
              <a:rPr lang="en-US" altLang="ko-KR" dirty="0" smtClean="0"/>
              <a:t>3. Database </a:t>
            </a:r>
            <a:r>
              <a:rPr lang="ko-KR" altLang="en-US" dirty="0"/>
              <a:t>구축</a:t>
            </a:r>
          </a:p>
          <a:p>
            <a:pPr algn="ctr"/>
            <a:r>
              <a:rPr lang="en-US" altLang="ko-KR" dirty="0"/>
              <a:t>; Material, Utility </a:t>
            </a:r>
            <a:r>
              <a:rPr lang="ko-KR" altLang="en-US" dirty="0"/>
              <a:t>물성</a:t>
            </a:r>
            <a:r>
              <a:rPr lang="en-US" altLang="ko-KR" dirty="0"/>
              <a:t>, </a:t>
            </a:r>
            <a:r>
              <a:rPr lang="en-US" altLang="ko-KR" dirty="0" err="1"/>
              <a:t>UoM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78943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3.1.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재질 적합성 검토 기능 추가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r>
              <a:rPr lang="en-US" altLang="ko-KR" sz="1600" b="0" dirty="0" smtClean="0"/>
              <a:t>– </a:t>
            </a:r>
            <a:r>
              <a:rPr lang="ko-KR" altLang="en-US" sz="1600" b="0" dirty="0" smtClean="0"/>
              <a:t>기능 없음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1549199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12350"/>
            <a:ext cx="9395433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1958046"/>
            <a:ext cx="9522024" cy="10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    </a:t>
            </a:r>
            <a:r>
              <a:rPr lang="en-US" altLang="ko-KR" sz="1600" b="0" dirty="0" smtClean="0"/>
              <a:t>1) </a:t>
            </a:r>
            <a:r>
              <a:rPr lang="en-US" altLang="ko-KR" sz="1600" b="0" dirty="0"/>
              <a:t>PMS data</a:t>
            </a:r>
            <a:r>
              <a:rPr lang="ko-KR" altLang="en-US" sz="1600" b="0" dirty="0"/>
              <a:t>를 </a:t>
            </a:r>
            <a:r>
              <a:rPr lang="en-US" altLang="ko-KR" sz="1600" b="0" dirty="0"/>
              <a:t>PAP</a:t>
            </a:r>
            <a:r>
              <a:rPr lang="ko-KR" altLang="en-US" sz="1600" b="0" dirty="0"/>
              <a:t>에 연계함으로써</a:t>
            </a:r>
            <a:r>
              <a:rPr lang="en-US" altLang="ko-KR" sz="1600" b="0" dirty="0"/>
              <a:t>, </a:t>
            </a:r>
          </a:p>
          <a:p>
            <a:pPr marL="0" indent="0"/>
            <a:r>
              <a:rPr lang="en-US" altLang="ko-KR" sz="1600" b="0" dirty="0"/>
              <a:t>        - Special Service requirement, Design Condition </a:t>
            </a:r>
            <a:r>
              <a:rPr lang="ko-KR" altLang="en-US" sz="1600" b="0" dirty="0"/>
              <a:t>등 재질 적합성 검토</a:t>
            </a:r>
            <a:endParaRPr lang="en-US" altLang="ko-KR" sz="1600" b="0" dirty="0"/>
          </a:p>
          <a:p>
            <a:pPr marL="0" indent="0"/>
            <a:r>
              <a:rPr lang="en-US" altLang="ko-KR" sz="1600" b="0" dirty="0"/>
              <a:t>    </a:t>
            </a:r>
            <a:r>
              <a:rPr lang="en-US" altLang="ko-KR" sz="1600" b="0" dirty="0" smtClean="0"/>
              <a:t>2) </a:t>
            </a:r>
            <a:r>
              <a:rPr lang="en-US" altLang="ko-KR" sz="1600" b="0" dirty="0"/>
              <a:t>Comparison table</a:t>
            </a:r>
            <a:r>
              <a:rPr lang="ko-KR" altLang="en-US" sz="1600" b="0" dirty="0"/>
              <a:t>을 통해 </a:t>
            </a:r>
            <a:r>
              <a:rPr lang="en-US" altLang="ko-KR" sz="1600" b="0" dirty="0"/>
              <a:t>MSD</a:t>
            </a:r>
            <a:r>
              <a:rPr lang="ko-KR" altLang="en-US" sz="1600" b="0" dirty="0"/>
              <a:t>와 </a:t>
            </a:r>
            <a:r>
              <a:rPr lang="en-US" altLang="ko-KR" sz="1600" b="0" dirty="0"/>
              <a:t>PDS</a:t>
            </a:r>
            <a:r>
              <a:rPr lang="ko-KR" altLang="en-US" sz="1600" b="0" dirty="0"/>
              <a:t>간 재질 일치 여부 검토</a:t>
            </a: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83700" y="945383"/>
            <a:ext cx="9557131" cy="2357991"/>
            <a:chOff x="473336" y="1241981"/>
            <a:chExt cx="9557131" cy="3112145"/>
          </a:xfrm>
        </p:grpSpPr>
        <p:sp>
          <p:nvSpPr>
            <p:cNvPr id="14" name="직사각형 13"/>
            <p:cNvSpPr/>
            <p:nvPr/>
          </p:nvSpPr>
          <p:spPr bwMode="auto">
            <a:xfrm>
              <a:off x="473336" y="1566890"/>
              <a:ext cx="9545188" cy="2787236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 bwMode="auto">
            <a:xfrm>
              <a:off x="8318722" y="1241981"/>
              <a:ext cx="1711745" cy="32490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2020.12.04 </a:t>
              </a:r>
              <a:r>
                <a:rPr lang="ko-KR" altLang="en-US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추가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28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.2. Material DB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확장 및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Consistency Check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7" y="4069179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1612350"/>
            <a:ext cx="9522025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Project </a:t>
            </a:r>
            <a:r>
              <a:rPr lang="ko-KR" altLang="en-US" sz="1600" b="0" dirty="0" smtClean="0"/>
              <a:t>별 </a:t>
            </a:r>
            <a:r>
              <a:rPr lang="en-US" altLang="ko-KR" sz="1600" b="0" dirty="0"/>
              <a:t>P</a:t>
            </a:r>
            <a:r>
              <a:rPr lang="en-US" altLang="ko-KR" sz="1600" b="0" dirty="0" smtClean="0"/>
              <a:t>iping Material code</a:t>
            </a:r>
            <a:r>
              <a:rPr lang="ko-KR" altLang="en-US" sz="1600" b="0" dirty="0" smtClean="0"/>
              <a:t>를 해당 </a:t>
            </a:r>
            <a:r>
              <a:rPr lang="en-US" altLang="ko-KR" sz="1600" b="0" dirty="0" smtClean="0"/>
              <a:t>Material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CA(Corrosion Allowance)</a:t>
            </a:r>
            <a:r>
              <a:rPr lang="ko-KR" altLang="en-US" sz="1600" b="0" dirty="0" smtClean="0"/>
              <a:t>와 연결함</a:t>
            </a:r>
            <a:r>
              <a:rPr lang="en-US" altLang="ko-KR" sz="1600" b="0" dirty="0" smtClean="0"/>
              <a:t>. </a:t>
            </a:r>
          </a:p>
          <a:p>
            <a:pPr marL="0" indent="0"/>
            <a:r>
              <a:rPr lang="en-US" altLang="ko-KR" sz="1600" b="0" dirty="0" smtClean="0"/>
              <a:t>     </a:t>
            </a: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DB </a:t>
            </a:r>
            <a:r>
              <a:rPr lang="ko-KR" altLang="en-US" sz="1600" b="0" dirty="0" smtClean="0"/>
              <a:t>구조도 이에 맞추어 설계됨</a:t>
            </a:r>
            <a:r>
              <a:rPr lang="en-US" altLang="ko-KR" sz="1600" b="0" dirty="0" smtClean="0"/>
              <a:t>. </a:t>
            </a:r>
          </a:p>
        </p:txBody>
      </p:sp>
      <p:sp>
        <p:nvSpPr>
          <p:cNvPr id="8" name="내용 개체 틀 1"/>
          <p:cNvSpPr txBox="1">
            <a:spLocks/>
          </p:cNvSpPr>
          <p:nvPr/>
        </p:nvSpPr>
        <p:spPr bwMode="auto">
          <a:xfrm>
            <a:off x="253066" y="4478026"/>
            <a:ext cx="9522024" cy="21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ko-KR" sz="1600" b="0" dirty="0" smtClean="0"/>
              <a:t>     </a:t>
            </a:r>
            <a:r>
              <a:rPr lang="en-US" altLang="ko-KR" sz="1600" b="0" dirty="0"/>
              <a:t>S</a:t>
            </a:r>
            <a:r>
              <a:rPr lang="en-US" altLang="ko-KR" sz="1600" b="0" dirty="0" smtClean="0"/>
              <a:t>tep 1. PJT </a:t>
            </a:r>
            <a:r>
              <a:rPr lang="ko-KR" altLang="en-US" sz="1600" b="0" dirty="0"/>
              <a:t>별 각 배관 </a:t>
            </a:r>
            <a:r>
              <a:rPr lang="en-US" altLang="ko-KR" sz="1600" b="0" dirty="0"/>
              <a:t>PMS </a:t>
            </a:r>
            <a:r>
              <a:rPr lang="en-US" altLang="ko-KR" sz="1600" b="0" dirty="0" smtClean="0"/>
              <a:t>spec / material / </a:t>
            </a:r>
            <a:r>
              <a:rPr lang="en-US" altLang="ko-KR" sz="1600" b="0" dirty="0"/>
              <a:t>size </a:t>
            </a:r>
            <a:r>
              <a:rPr lang="ko-KR" altLang="en-US" sz="1600" b="0" dirty="0"/>
              <a:t>별 </a:t>
            </a:r>
            <a:r>
              <a:rPr lang="en-US" altLang="ko-KR" sz="1600" b="0" dirty="0"/>
              <a:t>schedule </a:t>
            </a:r>
            <a:r>
              <a:rPr lang="en-US" altLang="ko-KR" sz="1600" b="0" dirty="0" smtClean="0"/>
              <a:t>no. / CA / Fluid </a:t>
            </a:r>
            <a:r>
              <a:rPr lang="ko-KR" altLang="en-US" sz="1600" b="0" dirty="0"/>
              <a:t>등 </a:t>
            </a:r>
            <a:endParaRPr lang="en-US" altLang="ko-KR" sz="1600" b="0" dirty="0" smtClean="0"/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     PIMS </a:t>
            </a:r>
            <a:r>
              <a:rPr lang="ko-KR" altLang="en-US" sz="1600" b="0" dirty="0"/>
              <a:t>에 초기 세팅하는 전반적인 </a:t>
            </a:r>
            <a:r>
              <a:rPr lang="ko-KR" altLang="en-US" sz="1600" b="0" dirty="0" smtClean="0"/>
              <a:t>데이터들을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에 담음</a:t>
            </a:r>
            <a:r>
              <a:rPr lang="en-US" altLang="ko-KR" sz="1600" b="0" dirty="0" smtClean="0"/>
              <a:t>. </a:t>
            </a:r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     (</a:t>
            </a:r>
            <a:r>
              <a:rPr lang="ko-KR" altLang="en-US" sz="1600" b="0" dirty="0" smtClean="0"/>
              <a:t>개발 기준은 </a:t>
            </a:r>
            <a:r>
              <a:rPr lang="en-US" altLang="ko-KR" sz="1600" b="0" dirty="0" smtClean="0"/>
              <a:t>Excel Import</a:t>
            </a:r>
            <a:r>
              <a:rPr lang="ko-KR" altLang="en-US" sz="1600" b="0" dirty="0" smtClean="0"/>
              <a:t>이며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추후 </a:t>
            </a:r>
            <a:r>
              <a:rPr lang="en-US" altLang="ko-KR" sz="1600" b="0" dirty="0" smtClean="0"/>
              <a:t>DB </a:t>
            </a:r>
            <a:r>
              <a:rPr lang="ko-KR" altLang="en-US" sz="1600" b="0" dirty="0" smtClean="0"/>
              <a:t>직접 연결에 대한 가능성 있음</a:t>
            </a:r>
            <a:r>
              <a:rPr lang="en-US" altLang="ko-KR" sz="1600" b="0" dirty="0" smtClean="0"/>
              <a:t>)</a:t>
            </a:r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Step 2. Import</a:t>
            </a:r>
            <a:r>
              <a:rPr lang="ko-KR" altLang="en-US" sz="1600" b="0" dirty="0" smtClean="0"/>
              <a:t>한 정보로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내에서 각 배관 </a:t>
            </a:r>
            <a:r>
              <a:rPr lang="en-US" altLang="ko-KR" sz="1600" b="0" dirty="0" smtClean="0"/>
              <a:t>line Consistency Check. </a:t>
            </a:r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     ex) </a:t>
            </a:r>
            <a:r>
              <a:rPr lang="ko-KR" altLang="en-US" sz="1600" b="0" dirty="0" smtClean="0"/>
              <a:t>해당 배관의 </a:t>
            </a:r>
            <a:r>
              <a:rPr lang="en-US" altLang="ko-KR" sz="1600" b="0" dirty="0" smtClean="0"/>
              <a:t>spec</a:t>
            </a:r>
            <a:r>
              <a:rPr lang="ko-KR" altLang="en-US" sz="1600" b="0" dirty="0" smtClean="0"/>
              <a:t>이 </a:t>
            </a:r>
            <a:r>
              <a:rPr lang="en-US" altLang="ko-KR" sz="1600" b="0" dirty="0" smtClean="0"/>
              <a:t>fluid </a:t>
            </a:r>
            <a:r>
              <a:rPr lang="ko-KR" altLang="en-US" sz="1600" b="0" dirty="0" smtClean="0"/>
              <a:t>등의 조건에 부합하는가 확인</a:t>
            </a:r>
            <a:endParaRPr lang="ko-KR" altLang="en-US" sz="1600" b="0" dirty="0"/>
          </a:p>
          <a:p>
            <a:pPr marL="0" indent="0"/>
            <a:r>
              <a:rPr lang="en-US" altLang="ko-KR" sz="1600" b="0" dirty="0" smtClean="0"/>
              <a:t>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47" y="2341686"/>
            <a:ext cx="4789153" cy="1598875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543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3.3. Utility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물성 정보 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30083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5" y="1612350"/>
            <a:ext cx="7945712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 </a:t>
            </a:r>
            <a:r>
              <a:rPr lang="en-US" altLang="ko-KR" sz="1600" b="0" dirty="0" smtClean="0"/>
              <a:t>BEDD</a:t>
            </a:r>
            <a:r>
              <a:rPr lang="ko-KR" altLang="en-US" sz="1600" b="0" dirty="0" smtClean="0"/>
              <a:t>에 여러 </a:t>
            </a:r>
            <a:r>
              <a:rPr lang="en-US" altLang="ko-KR" sz="1600" b="0" dirty="0" smtClean="0"/>
              <a:t>utility</a:t>
            </a:r>
            <a:r>
              <a:rPr lang="ko-KR" altLang="en-US" sz="1600" b="0" dirty="0" smtClean="0"/>
              <a:t>에 대한 </a:t>
            </a:r>
            <a:r>
              <a:rPr lang="en-US" altLang="ko-KR" sz="1600" b="0" dirty="0" smtClean="0"/>
              <a:t>project </a:t>
            </a:r>
            <a:r>
              <a:rPr lang="ko-KR" altLang="en-US" sz="1600" b="0" dirty="0" smtClean="0"/>
              <a:t>별 온도</a:t>
            </a:r>
            <a:r>
              <a:rPr lang="en-US" altLang="ko-KR" sz="1600" b="0" dirty="0" smtClean="0"/>
              <a:t>/</a:t>
            </a:r>
            <a:r>
              <a:rPr lang="ko-KR" altLang="en-US" sz="1600" b="0" dirty="0" smtClean="0"/>
              <a:t>압력 등의 조건이 입력됨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3417171"/>
            <a:ext cx="9522024" cy="18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1. DB</a:t>
            </a:r>
            <a:r>
              <a:rPr lang="ko-KR" altLang="en-US" sz="1600" b="0" dirty="0" smtClean="0"/>
              <a:t>내에 </a:t>
            </a:r>
            <a:r>
              <a:rPr lang="en-US" altLang="ko-KR" sz="1600" b="0" dirty="0" smtClean="0"/>
              <a:t>Utility (H2O, N2, Air)</a:t>
            </a:r>
            <a:r>
              <a:rPr lang="ko-KR" altLang="en-US" sz="1600" b="0" dirty="0" smtClean="0"/>
              <a:t>에 대한 </a:t>
            </a:r>
            <a:r>
              <a:rPr lang="ko-KR" altLang="en-US" sz="1600" b="0" dirty="0" err="1" smtClean="0"/>
              <a:t>물성치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table </a:t>
            </a:r>
            <a:r>
              <a:rPr lang="ko-KR" altLang="en-US" sz="1600" b="0" dirty="0" smtClean="0"/>
              <a:t>추가 </a:t>
            </a:r>
            <a:r>
              <a:rPr lang="en-US" altLang="ko-KR" sz="1600" b="0" dirty="0" smtClean="0"/>
              <a:t>(table </a:t>
            </a:r>
            <a:r>
              <a:rPr lang="ko-KR" altLang="en-US" sz="1600" b="0" dirty="0" smtClean="0"/>
              <a:t>정보는 </a:t>
            </a:r>
            <a:r>
              <a:rPr lang="en-US" altLang="ko-KR" sz="1600" b="0" dirty="0" smtClean="0"/>
              <a:t>SECL</a:t>
            </a:r>
            <a:r>
              <a:rPr lang="ko-KR" altLang="en-US" sz="1600" b="0" dirty="0" smtClean="0"/>
              <a:t>에서 제공</a:t>
            </a:r>
            <a:r>
              <a:rPr lang="en-US" altLang="ko-KR" sz="1600" b="0" dirty="0" smtClean="0"/>
              <a:t>)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2. UI </a:t>
            </a:r>
            <a:r>
              <a:rPr lang="ko-KR" altLang="en-US" sz="1600" b="0" dirty="0" smtClean="0"/>
              <a:t>추가 </a:t>
            </a:r>
            <a:r>
              <a:rPr lang="en-US" altLang="ko-KR" sz="1600" b="0" dirty="0" smtClean="0"/>
              <a:t>: User</a:t>
            </a:r>
            <a:r>
              <a:rPr lang="ko-KR" altLang="en-US" sz="1600" b="0" dirty="0" smtClean="0"/>
              <a:t>가 </a:t>
            </a:r>
            <a:r>
              <a:rPr lang="en-US" altLang="ko-KR" sz="1600" b="0" dirty="0" smtClean="0"/>
              <a:t>[Utility </a:t>
            </a:r>
            <a:r>
              <a:rPr lang="ko-KR" altLang="en-US" sz="1600" b="0" dirty="0" smtClean="0"/>
              <a:t>고르고 </a:t>
            </a:r>
            <a:r>
              <a:rPr lang="en-US" altLang="ko-KR" sz="1600" b="0" dirty="0" smtClean="0"/>
              <a:t>-&gt; </a:t>
            </a:r>
            <a:r>
              <a:rPr lang="ko-KR" altLang="en-US" sz="1600" b="0" dirty="0" smtClean="0"/>
              <a:t>온도나 압력 지정</a:t>
            </a:r>
            <a:r>
              <a:rPr lang="en-US" altLang="ko-KR" sz="1600" b="0" dirty="0" smtClean="0"/>
              <a:t>] </a:t>
            </a:r>
            <a:r>
              <a:rPr lang="ko-KR" altLang="en-US" sz="1600" b="0" dirty="0" smtClean="0"/>
              <a:t>하면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           </a:t>
            </a:r>
            <a:r>
              <a:rPr lang="ko-KR" altLang="en-US" sz="1600" b="0" dirty="0" smtClean="0"/>
              <a:t>해당 </a:t>
            </a:r>
            <a:r>
              <a:rPr lang="en-US" altLang="ko-KR" sz="1600" b="0" dirty="0" smtClean="0"/>
              <a:t>utility</a:t>
            </a:r>
            <a:r>
              <a:rPr lang="ko-KR" altLang="en-US" sz="1600" b="0" dirty="0" smtClean="0"/>
              <a:t>에 대한 </a:t>
            </a:r>
            <a:r>
              <a:rPr lang="en-US" altLang="ko-KR" sz="1600" b="0" dirty="0" smtClean="0"/>
              <a:t>density </a:t>
            </a:r>
            <a:r>
              <a:rPr lang="ko-KR" altLang="en-US" sz="1600" b="0" dirty="0" smtClean="0"/>
              <a:t>등의 물성 정보가 나옴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3. BEDD</a:t>
            </a:r>
            <a:r>
              <a:rPr lang="ko-KR" altLang="en-US" sz="1600" b="0" dirty="0" smtClean="0"/>
              <a:t>에 </a:t>
            </a:r>
            <a:r>
              <a:rPr lang="en-US" altLang="ko-KR" sz="1600" b="0" dirty="0" smtClean="0"/>
              <a:t>2</a:t>
            </a:r>
            <a:r>
              <a:rPr lang="ko-KR" altLang="en-US" sz="1600" b="0" dirty="0" smtClean="0"/>
              <a:t>번 항목의 결과를 연계하여</a:t>
            </a:r>
            <a:r>
              <a:rPr lang="en-US" altLang="ko-KR" sz="1600" b="0" dirty="0" smtClean="0"/>
              <a:t> Steam, N2 </a:t>
            </a:r>
            <a:r>
              <a:rPr lang="ko-KR" altLang="en-US" sz="1600" b="0" dirty="0" smtClean="0"/>
              <a:t>등에 대한 물성 정보를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line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instrument table</a:t>
            </a:r>
            <a:r>
              <a:rPr lang="ko-KR" altLang="en-US" sz="1600" b="0" dirty="0" smtClean="0"/>
              <a:t>로 연결시킬 수 있음</a:t>
            </a:r>
            <a:r>
              <a:rPr lang="en-US" altLang="ko-KR" sz="1600" b="0" dirty="0" smtClean="0"/>
              <a:t>.</a:t>
            </a: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42" y="1946008"/>
            <a:ext cx="6099596" cy="839440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820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3.4. Unit Measurement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설정과 적용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2933045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5" y="1612350"/>
            <a:ext cx="7945712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 </a:t>
            </a:r>
            <a:r>
              <a:rPr lang="en-US" altLang="ko-KR" sz="1600" b="0" dirty="0" smtClean="0"/>
              <a:t>Unit </a:t>
            </a:r>
            <a:r>
              <a:rPr lang="ko-KR" altLang="en-US" sz="1600" b="0" dirty="0" smtClean="0"/>
              <a:t>설정 가능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3341892"/>
            <a:ext cx="9522024" cy="14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</a:t>
            </a:r>
            <a:r>
              <a:rPr lang="ko-KR" altLang="en-US" sz="1600" b="0" dirty="0" smtClean="0"/>
              <a:t>위에서 선택한 </a:t>
            </a:r>
            <a:r>
              <a:rPr lang="en-US" altLang="ko-KR" sz="1600" b="0" dirty="0" smtClean="0"/>
              <a:t>Unit</a:t>
            </a:r>
            <a:r>
              <a:rPr lang="ko-KR" altLang="en-US" sz="1600" b="0" dirty="0" smtClean="0"/>
              <a:t>으로 </a:t>
            </a:r>
            <a:r>
              <a:rPr lang="en-US" altLang="ko-KR" sz="1600" b="0" dirty="0" smtClean="0"/>
              <a:t>Data Sheet </a:t>
            </a:r>
            <a:r>
              <a:rPr lang="ko-KR" altLang="en-US" sz="1600" b="0" dirty="0" smtClean="0"/>
              <a:t>내의 </a:t>
            </a:r>
            <a:r>
              <a:rPr lang="en-US" altLang="ko-KR" sz="1600" b="0" dirty="0" smtClean="0"/>
              <a:t>unit</a:t>
            </a:r>
            <a:r>
              <a:rPr lang="ko-KR" altLang="en-US" sz="1600" b="0" dirty="0" smtClean="0"/>
              <a:t>도 변경되도록 하는 기능 추가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(</a:t>
            </a:r>
            <a:r>
              <a:rPr lang="ko-KR" altLang="en-US" sz="1600" b="0" dirty="0" smtClean="0"/>
              <a:t>예를 들어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아래 파란 네모 자동 변경</a:t>
            </a:r>
            <a:r>
              <a:rPr lang="en-US" altLang="ko-KR" sz="1600" b="0" dirty="0" smtClean="0"/>
              <a:t>)</a:t>
            </a:r>
          </a:p>
          <a:p>
            <a:pPr marL="0" indent="0"/>
            <a:r>
              <a:rPr lang="en-US" altLang="ko-KR" sz="1600" b="0" dirty="0">
                <a:solidFill>
                  <a:srgbClr val="FF0000"/>
                </a:solidFill>
              </a:rPr>
              <a:t> </a:t>
            </a:r>
            <a:r>
              <a:rPr lang="en-US" altLang="ko-KR" sz="1600" b="0" dirty="0" smtClean="0">
                <a:solidFill>
                  <a:srgbClr val="FF0000"/>
                </a:solidFill>
              </a:rPr>
              <a:t>    </a:t>
            </a:r>
            <a:r>
              <a:rPr lang="ko-KR" altLang="en-US" sz="1600" b="0" dirty="0" smtClean="0"/>
              <a:t>이를 </a:t>
            </a:r>
            <a:r>
              <a:rPr lang="ko-KR" altLang="en-US" sz="1600" b="0" dirty="0"/>
              <a:t>실현하기 위해서는 각 문서의 </a:t>
            </a:r>
            <a:r>
              <a:rPr lang="en-US" altLang="ko-KR" sz="1600" b="0" dirty="0"/>
              <a:t>Unit</a:t>
            </a:r>
            <a:r>
              <a:rPr lang="ko-KR" altLang="en-US" sz="1600" b="0" dirty="0"/>
              <a:t>도 </a:t>
            </a:r>
            <a:r>
              <a:rPr lang="en-US" altLang="ko-KR" sz="1600" b="0" dirty="0"/>
              <a:t>mapping </a:t>
            </a:r>
            <a:r>
              <a:rPr lang="ko-KR" altLang="en-US" sz="1600" b="0" dirty="0"/>
              <a:t>필요한데 이를 구현할 방법 확인 필요함</a:t>
            </a:r>
            <a:r>
              <a:rPr lang="en-US" altLang="ko-KR" sz="1600" b="0" dirty="0"/>
              <a:t>.</a:t>
            </a:r>
          </a:p>
          <a:p>
            <a:pPr marL="0" indent="0"/>
            <a:endParaRPr lang="en-US" altLang="ko-KR" sz="1600" b="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90" y="4528095"/>
            <a:ext cx="4366962" cy="1940205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14" y="1883538"/>
            <a:ext cx="2986556" cy="920514"/>
          </a:xfrm>
          <a:prstGeom prst="rect">
            <a:avLst/>
          </a:prstGeom>
        </p:spPr>
      </p:pic>
      <p:sp>
        <p:nvSpPr>
          <p:cNvPr id="11" name="직사각형 10"/>
          <p:cNvSpPr/>
          <p:nvPr/>
        </p:nvSpPr>
        <p:spPr bwMode="auto">
          <a:xfrm>
            <a:off x="1692310" y="5371074"/>
            <a:ext cx="367150" cy="477795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o-KR" altLang="en-US" sz="1050" spc="-30" dirty="0" err="1" smtClean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 bwMode="auto">
          <a:xfrm>
            <a:off x="2158314" y="5848869"/>
            <a:ext cx="205945" cy="177471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o-KR" altLang="en-US" sz="1050" spc="-30" dirty="0" err="1" smtClean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95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0532" y="3483218"/>
            <a:ext cx="9123363" cy="599849"/>
          </a:xfrm>
        </p:spPr>
        <p:txBody>
          <a:bodyPr/>
          <a:lstStyle/>
          <a:p>
            <a:pPr algn="ctr"/>
            <a:r>
              <a:rPr lang="en-US" altLang="ko-KR" dirty="0" smtClean="0"/>
              <a:t>4. PSN </a:t>
            </a:r>
            <a:r>
              <a:rPr lang="ko-KR" altLang="en-US" dirty="0" smtClean="0"/>
              <a:t>활용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284641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0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신규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개선 기능 항목들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전체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519884"/>
              </p:ext>
            </p:extLst>
          </p:nvPr>
        </p:nvGraphicFramePr>
        <p:xfrm>
          <a:off x="249657" y="1315855"/>
          <a:ext cx="9454516" cy="51870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5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76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0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095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150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제목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제목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개수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593"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PSN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활용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[PAP]</a:t>
                      </a:r>
                    </a:p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4.1. PSN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을 활용한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PFD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와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P&amp;ID Mapping</a:t>
                      </a:r>
                      <a:b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4.2. Special Service Mark-up</a:t>
                      </a:r>
                      <a:b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4.3. Special Service – Flammable component</a:t>
                      </a:r>
                      <a:b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4.4. PAP – SPPID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연결 정보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mapping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 기능 추가</a:t>
                      </a:r>
                      <a:b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4.5. SPPID viewer</a:t>
                      </a:r>
                    </a:p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[SPPID Auto Breaker]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4.6. Flowrate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분할 </a:t>
                      </a:r>
                      <a:r>
                        <a:rPr lang="ko-KR" altLang="en-US" sz="1200" dirty="0" err="1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로직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개선</a:t>
                      </a:r>
                      <a:endParaRPr lang="en-US" altLang="ko-KR" sz="120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4.7. Spec.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break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심볼 배치 개선</a:t>
                      </a:r>
                      <a:endParaRPr lang="en-US" altLang="ko-KR" sz="1200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4.8. Inconsistency Clear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기능 개선</a:t>
                      </a:r>
                      <a:endParaRPr lang="en-US" altLang="ko-KR" sz="1200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4.9.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프로그램 실행 후 도면 닫기</a:t>
                      </a:r>
                      <a:endParaRPr lang="en-US" altLang="ko-KR" sz="1200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4.10. H/ex, Pump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주변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DP/DT break logic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추가</a:t>
                      </a:r>
                      <a:endParaRPr lang="en-US" altLang="ko-KR" sz="1200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6084505"/>
                  </a:ext>
                </a:extLst>
              </a:tr>
              <a:tr h="3592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 </a:t>
                      </a: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Program, Platform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 연계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[PAP]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5.1. H/ex, Tower, Vessel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계산 프로그램 연계</a:t>
                      </a:r>
                      <a:b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5.2. IAP (</a:t>
                      </a:r>
                      <a:r>
                        <a:rPr lang="en-US" altLang="ko-KR" sz="1200" baseline="0" dirty="0" err="1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-VCS)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와  연계</a:t>
                      </a:r>
                      <a:b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5.3.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기자재 先 확정 정보 연계 활용</a:t>
                      </a:r>
                      <a:b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5.4. Equipment </a:t>
                      </a:r>
                      <a:r>
                        <a:rPr lang="ko-KR" altLang="en-US" sz="1200" baseline="0" dirty="0" err="1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작화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시스템</a:t>
                      </a:r>
                      <a:endParaRPr lang="en-US" altLang="ko-KR" sz="1200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endParaRPr lang="ko-KR" altLang="en-US" sz="6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1" name="직사각형 10"/>
          <p:cNvSpPr/>
          <p:nvPr/>
        </p:nvSpPr>
        <p:spPr>
          <a:xfrm>
            <a:off x="140600" y="993165"/>
            <a:ext cx="7233323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ko-KR" altLang="en-US" sz="1600" spc="-30" dirty="0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전체 구현 범위</a:t>
            </a:r>
            <a:endParaRPr lang="en-US" altLang="ko-KR" sz="1600" b="0" spc="-30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701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29263" y="2769481"/>
            <a:ext cx="9665525" cy="3539430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&lt;PAP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작화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 정보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600" spc="-3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Components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en-US" altLang="ko-KR" sz="1600" spc="-3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Point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테이블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출발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도착지는 모두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Pressurized/</a:t>
            </a:r>
            <a:r>
              <a:rPr lang="en-US" altLang="ko-KR" sz="1600" spc="-30" dirty="0" err="1" smtClean="0">
                <a:latin typeface="맑은 고딕" pitchFamily="50" charset="-127"/>
                <a:ea typeface="맑은 고딕" pitchFamily="50" charset="-127"/>
              </a:rPr>
              <a:t>pressuredrop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/rotating/</a:t>
            </a:r>
            <a:r>
              <a:rPr lang="en-US" altLang="ko-KR" sz="1600" spc="-30" dirty="0" err="1" smtClean="0">
                <a:latin typeface="맑은 고딕" pitchFamily="50" charset="-127"/>
                <a:ea typeface="맑은 고딕" pitchFamily="50" charset="-127"/>
              </a:rPr>
              <a:t>etc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아이템의 범위임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(column vessel tank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순의 우선순위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)</a:t>
            </a: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출발점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~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도착지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topology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구성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en-US" altLang="ko-KR" sz="1600" spc="-30" dirty="0" err="1" smtClean="0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로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배열 명명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이 중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tee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가 없는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topology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를 우선순위로 하며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다른 테이블들과의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참조값은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Name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임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(tag no)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&lt;PSN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정보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600" spc="-3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psn_SPPIDPipeSystemNetwork</a:t>
            </a:r>
            <a:r>
              <a:rPr lang="en-US" altLang="ko-KR" sz="1600" spc="-3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테이블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 smtClean="0">
                <a:latin typeface="맑은 고딕" pitchFamily="50" charset="-127"/>
                <a:ea typeface="맑은 고딕" pitchFamily="50" charset="-127"/>
              </a:rPr>
              <a:t>PSNRevisionNumber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정보에서 가장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최근값을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 제외하고 나머지는 사용되지 않음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From_Data</a:t>
            </a:r>
            <a:r>
              <a:rPr lang="en-US" altLang="ko-KR" sz="1600" spc="-30" dirty="0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및 </a:t>
            </a:r>
            <a:r>
              <a:rPr lang="en-US" altLang="ko-KR" sz="1600" spc="-30" dirty="0" err="1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To_Data</a:t>
            </a:r>
            <a:r>
              <a:rPr lang="en-US" altLang="ko-KR" sz="1600" spc="-30" dirty="0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항목에서 이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참조값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en-US" altLang="ko-KR" sz="1600" spc="-3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Components</a:t>
            </a:r>
            <a:r>
              <a:rPr lang="en-US" altLang="ko-KR" sz="1600" spc="-30" dirty="0" err="1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 err="1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Name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과 동일한 출발지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목적지를 정렬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 smtClean="0">
                <a:latin typeface="맑은 고딕" pitchFamily="50" charset="-127"/>
                <a:ea typeface="맑은 고딕" pitchFamily="50" charset="-127"/>
              </a:rPr>
              <a:t>PSNRevisionNumber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로 정렬 숫자 가장 큰걸 선택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TopologySet_OID_Key</a:t>
            </a:r>
            <a:r>
              <a:rPr lang="en-US" altLang="ko-KR" sz="1600" spc="-30" dirty="0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항목에서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개 이상의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Line no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가 얻어짐 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또한 여러 개의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PSN set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이 얻어짐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OID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별로 여러 개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set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저장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" name="타원 1"/>
          <p:cNvSpPr/>
          <p:nvPr/>
        </p:nvSpPr>
        <p:spPr bwMode="auto">
          <a:xfrm>
            <a:off x="129263" y="4757350"/>
            <a:ext cx="8083861" cy="3048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09568" y="2296174"/>
            <a:ext cx="3355341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ko-KR" altLang="en-US" sz="1600" spc="-3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테이블이름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1600" spc="-30" dirty="0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속성이름</a:t>
            </a:r>
            <a:endParaRPr lang="en-US" altLang="ko-KR" sz="1600" spc="-30" dirty="0" smtClean="0">
              <a:solidFill>
                <a:srgbClr val="92D05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4.1.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PSN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을 활용한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PFD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와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P&amp;ID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Mapping-1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29263" y="1173833"/>
            <a:ext cx="9665525" cy="830997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&lt;Import PSN&gt;</a:t>
            </a: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첨부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PSN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엑셀파일을 그대로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import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함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. DB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구조 동일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0" name="개체 9"/>
          <p:cNvGraphicFramePr>
            <a:graphicFrameLocks noChangeAspect="1"/>
          </p:cNvGraphicFramePr>
          <p:nvPr>
            <p:extLst/>
          </p:nvPr>
        </p:nvGraphicFramePr>
        <p:xfrm>
          <a:off x="5591432" y="144978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0" name="워크시트" showAsIcon="1" r:id="rId4" imgW="914400" imgH="771480" progId="Excel.Sheet.12">
                  <p:embed/>
                </p:oleObj>
              </mc:Choice>
              <mc:Fallback>
                <p:oleObj name="워크시트" showAsIcon="1" r:id="rId4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91432" y="144978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개체 10"/>
          <p:cNvGraphicFramePr>
            <a:graphicFrameLocks noChangeAspect="1"/>
          </p:cNvGraphicFramePr>
          <p:nvPr>
            <p:extLst/>
          </p:nvPr>
        </p:nvGraphicFramePr>
        <p:xfrm>
          <a:off x="6516916" y="144978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41" name="워크시트" showAsIcon="1" r:id="rId7" imgW="914400" imgH="771480" progId="Excel.Sheet.12">
                  <p:embed/>
                </p:oleObj>
              </mc:Choice>
              <mc:Fallback>
                <p:oleObj name="워크시트" showAsIcon="1" r:id="rId7" imgW="914400" imgH="771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16916" y="144978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직사각형 11"/>
          <p:cNvSpPr/>
          <p:nvPr/>
        </p:nvSpPr>
        <p:spPr>
          <a:xfrm>
            <a:off x="109558" y="2280785"/>
            <a:ext cx="9665525" cy="36933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800" spc="-30" dirty="0" smtClean="0">
                <a:latin typeface="맑은 고딕" pitchFamily="50" charset="-127"/>
                <a:ea typeface="맑은 고딕" pitchFamily="50" charset="-127"/>
              </a:rPr>
              <a:t>[Logic]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183700" y="945383"/>
            <a:ext cx="9557131" cy="5363528"/>
            <a:chOff x="473336" y="1241981"/>
            <a:chExt cx="9557131" cy="7078941"/>
          </a:xfrm>
        </p:grpSpPr>
        <p:sp>
          <p:nvSpPr>
            <p:cNvPr id="14" name="직사각형 13"/>
            <p:cNvSpPr/>
            <p:nvPr/>
          </p:nvSpPr>
          <p:spPr bwMode="auto">
            <a:xfrm>
              <a:off x="473336" y="1566889"/>
              <a:ext cx="9545188" cy="6754033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 bwMode="auto">
            <a:xfrm>
              <a:off x="8318722" y="1241981"/>
              <a:ext cx="1711745" cy="32490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2020.12.04 </a:t>
              </a:r>
              <a:r>
                <a:rPr lang="ko-KR" altLang="en-US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추가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5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129263" y="1173844"/>
            <a:ext cx="9665525" cy="5509200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&lt; PSN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정보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: </a:t>
            </a:r>
            <a:r>
              <a:rPr lang="en-US" altLang="ko-KR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psn_SPPIDPathItem</a:t>
            </a:r>
            <a:r>
              <a:rPr lang="en-US" altLang="ko-KR" sz="1600" spc="-30" dirty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테이블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이 테이블의 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TopologySet_OID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항목에서 </a:t>
            </a:r>
            <a:r>
              <a:rPr lang="en-US" altLang="ko-KR" sz="1600" spc="-30" dirty="0" err="1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psn_SPPIDPipeSystemNetwork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TopologySet_OID_Key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와 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 동일한 항목 선택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SequenceData_OID</a:t>
            </a:r>
            <a:r>
              <a:rPr lang="en-US" altLang="ko-KR" sz="1600" spc="-30" dirty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항목에서 가장 오른쪽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언더바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다음 번호 오름차순 정렬 </a:t>
            </a: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상기 </a:t>
            </a:r>
            <a:r>
              <a:rPr lang="ko-KR" altLang="en-US" sz="1600" spc="-30" dirty="0" err="1">
                <a:latin typeface="맑은 고딕" pitchFamily="50" charset="-127"/>
                <a:ea typeface="맑은 고딕" pitchFamily="50" charset="-127"/>
              </a:rPr>
              <a:t>여러개의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Line No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순서대로 정렬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최종적으로 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PSN set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별로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Piperun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>
                <a:latin typeface="맑은 고딕" pitchFamily="50" charset="-127"/>
                <a:ea typeface="맑은 고딕" pitchFamily="50" charset="-127"/>
              </a:rPr>
              <a:t>만 선별이 가능함</a:t>
            </a:r>
            <a:endParaRPr lang="en-US" altLang="ko-KR" sz="1600" spc="-30" dirty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&lt;Mapping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및 데이터 갱신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앞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배열내의 중간 아이템이 출현하기 전까지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  </a:t>
            </a:r>
            <a:r>
              <a:rPr lang="en-US" altLang="ko-KR" sz="1600" spc="-3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Components</a:t>
            </a:r>
            <a:r>
              <a:rPr lang="en-US" altLang="ko-KR" sz="1600" spc="-30" dirty="0" err="1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 err="1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HMB_condition_StreamNumber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  <a:sym typeface="Wingdings" panose="05000000000000000000" pitchFamily="2" charset="2"/>
              </a:rPr>
              <a:t> </a:t>
            </a:r>
            <a:r>
              <a:rPr lang="en-US" altLang="ko-KR" sz="1600" spc="-30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Line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RelatedStreamNo1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에 씀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중간 아이템 판단근거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= Tag no / Measured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값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/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아이템 타입 순서대로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와 </a:t>
            </a:r>
            <a:r>
              <a:rPr lang="en-US" altLang="ko-KR" sz="1600" spc="-30" dirty="0" err="1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psn_PathItem</a:t>
            </a:r>
            <a:r>
              <a:rPr lang="en-US" altLang="ko-KR" sz="1600" spc="-30" dirty="0" err="1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1600" spc="-30" dirty="0" err="1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Type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과의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일치여부를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판변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종결점은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에서 마지막 아이템이 나오기 전까지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위 여러 개의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PSN set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이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있는경우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 반복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이때 이미 </a:t>
            </a:r>
            <a:r>
              <a:rPr lang="en-US" altLang="ko-KR" sz="1600" spc="-30" dirty="0" smtClean="0">
                <a:solidFill>
                  <a:srgbClr val="92D050"/>
                </a:solidFill>
                <a:latin typeface="맑은 고딕" pitchFamily="50" charset="-127"/>
                <a:ea typeface="맑은 고딕" pitchFamily="50" charset="-127"/>
              </a:rPr>
              <a:t>RelatedStreamNo1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값이 있으면 데이터 갱신 제외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&lt;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반복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&gt; </a:t>
            </a: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en-US" altLang="ko-KR" sz="1600" spc="-30" dirty="0" err="1" smtClean="0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대상으로 모두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매핑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데이터 갱신 완료되면 종료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&lt;Tee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처리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&gt;</a:t>
            </a: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상기 반복이 완료된 이후에는 출발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도착점 중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개가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tee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인 아이템만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남게됨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Tee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가 시작점인 경우 흐름의 역방향 </a:t>
            </a:r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/ Tee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가 도착점인 경우 </a:t>
            </a:r>
            <a:r>
              <a:rPr lang="ko-KR" altLang="en-US" sz="1600" spc="-30" dirty="0" err="1" smtClean="0">
                <a:latin typeface="맑은 고딕" pitchFamily="50" charset="-127"/>
                <a:ea typeface="맑은 고딕" pitchFamily="50" charset="-127"/>
              </a:rPr>
              <a:t>정방향으로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spc="-30" dirty="0" err="1">
                <a:latin typeface="맑은 고딕" pitchFamily="50" charset="-127"/>
                <a:ea typeface="맑은 고딕" pitchFamily="50" charset="-127"/>
              </a:rPr>
              <a:t>PAP_topology</a:t>
            </a:r>
            <a:r>
              <a:rPr lang="en-US" altLang="ko-KR" sz="1600" spc="-30" dirty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를 구성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  <a:p>
            <a:pPr marL="87312" lvl="0" algn="l"/>
            <a:r>
              <a:rPr lang="en-US" altLang="ko-KR" sz="1600" spc="-30" dirty="0" smtClean="0">
                <a:latin typeface="맑은 고딕" pitchFamily="50" charset="-127"/>
                <a:ea typeface="맑은 고딕" pitchFamily="50" charset="-127"/>
              </a:rPr>
              <a:t>- </a:t>
            </a:r>
            <a:r>
              <a:rPr lang="ko-KR" altLang="en-US" sz="1600" spc="-30" dirty="0" smtClean="0">
                <a:latin typeface="맑은 고딕" pitchFamily="50" charset="-127"/>
                <a:ea typeface="맑은 고딕" pitchFamily="50" charset="-127"/>
              </a:rPr>
              <a:t>이후 과정은 동일 </a:t>
            </a:r>
            <a:endParaRPr lang="en-US" altLang="ko-KR" sz="1600" spc="-30" dirty="0" smtClean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7" name="직사각형 6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4.1.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PSN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을 활용한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PFD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와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P&amp;ID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Mapping-2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183700" y="945383"/>
            <a:ext cx="9557131" cy="5737661"/>
            <a:chOff x="473336" y="1241981"/>
            <a:chExt cx="9557131" cy="7572733"/>
          </a:xfrm>
        </p:grpSpPr>
        <p:sp>
          <p:nvSpPr>
            <p:cNvPr id="9" name="직사각형 8"/>
            <p:cNvSpPr/>
            <p:nvPr/>
          </p:nvSpPr>
          <p:spPr bwMode="auto">
            <a:xfrm>
              <a:off x="473336" y="1566889"/>
              <a:ext cx="9545188" cy="7247825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" name="직사각형 9"/>
            <p:cNvSpPr/>
            <p:nvPr/>
          </p:nvSpPr>
          <p:spPr bwMode="auto">
            <a:xfrm>
              <a:off x="8318722" y="1241981"/>
              <a:ext cx="1711745" cy="32490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2020.12.04 </a:t>
              </a:r>
              <a:r>
                <a:rPr lang="ko-KR" altLang="en-US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추가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692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4.2.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PAP-SPPID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연결 정보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Mapping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시 기능 추가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r>
              <a:rPr lang="en-US" altLang="ko-KR" sz="1600" b="0" dirty="0" smtClean="0"/>
              <a:t>– </a:t>
            </a:r>
            <a:r>
              <a:rPr lang="ko-KR" altLang="en-US" sz="1600" b="0" dirty="0" smtClean="0"/>
              <a:t>기능 없음 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1661351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2070198"/>
            <a:ext cx="9522024" cy="18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1. PAP </a:t>
            </a:r>
            <a:r>
              <a:rPr lang="ko-KR" altLang="en-US" sz="1600" b="0" dirty="0" err="1" smtClean="0"/>
              <a:t>작화</a:t>
            </a:r>
            <a:r>
              <a:rPr lang="ko-KR" altLang="en-US" sz="1600" b="0" dirty="0" smtClean="0"/>
              <a:t> 완료 시에 빈 </a:t>
            </a:r>
            <a:r>
              <a:rPr lang="en-US" altLang="ko-KR" sz="1600" b="0" dirty="0" smtClean="0"/>
              <a:t>OPC</a:t>
            </a:r>
            <a:r>
              <a:rPr lang="ko-KR" altLang="en-US" sz="1600" b="0" dirty="0" smtClean="0"/>
              <a:t>가 있을 경우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빈 </a:t>
            </a:r>
            <a:r>
              <a:rPr lang="en-US" altLang="ko-KR" sz="1600" b="0" dirty="0" smtClean="0"/>
              <a:t>OPC</a:t>
            </a:r>
            <a:r>
              <a:rPr lang="ko-KR" altLang="en-US" sz="1600" b="0" dirty="0" smtClean="0"/>
              <a:t>는 </a:t>
            </a:r>
            <a:r>
              <a:rPr lang="en-US" altLang="ko-KR" sz="1600" b="0" dirty="0" smtClean="0"/>
              <a:t>****** </a:t>
            </a:r>
            <a:r>
              <a:rPr lang="ko-KR" altLang="en-US" sz="1600" b="0" dirty="0" smtClean="0"/>
              <a:t>가 맞는지 확인하는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pop-up </a:t>
            </a:r>
            <a:r>
              <a:rPr lang="ko-KR" altLang="en-US" sz="1600" b="0" dirty="0" smtClean="0"/>
              <a:t>창을 띄우고</a:t>
            </a:r>
            <a:r>
              <a:rPr lang="en-US" altLang="ko-KR" sz="1600" b="0" dirty="0" smtClean="0"/>
              <a:t> </a:t>
            </a:r>
            <a:r>
              <a:rPr lang="ko-KR" altLang="en-US" sz="1600" b="0" dirty="0" smtClean="0"/>
              <a:t>해당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상의 </a:t>
            </a:r>
            <a:r>
              <a:rPr lang="en-US" altLang="ko-KR" sz="1600" b="0" dirty="0" smtClean="0"/>
              <a:t>sheet</a:t>
            </a:r>
            <a:r>
              <a:rPr lang="ko-KR" altLang="en-US" sz="1600" b="0" dirty="0" smtClean="0"/>
              <a:t>가 뒤쪽에 보여서 </a:t>
            </a:r>
            <a:r>
              <a:rPr lang="en-US" altLang="ko-KR" sz="1600" b="0" dirty="0" smtClean="0"/>
              <a:t>user</a:t>
            </a:r>
            <a:r>
              <a:rPr lang="ko-KR" altLang="en-US" sz="1600" b="0" dirty="0" smtClean="0"/>
              <a:t>가 확인 가능하도록 함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2. PAP-SPPID</a:t>
            </a:r>
            <a:r>
              <a:rPr lang="ko-KR" altLang="en-US" sz="1600" b="0" dirty="0" smtClean="0"/>
              <a:t>간의 </a:t>
            </a:r>
            <a:r>
              <a:rPr lang="en-US" altLang="ko-KR" sz="1600" b="0" dirty="0" smtClean="0"/>
              <a:t>pairing</a:t>
            </a:r>
            <a:r>
              <a:rPr lang="ko-KR" altLang="en-US" sz="1600" b="0" dirty="0" smtClean="0"/>
              <a:t>이 완료된 라인을 </a:t>
            </a:r>
            <a:r>
              <a:rPr lang="en-US" altLang="ko-KR" sz="1600" b="0" dirty="0" smtClean="0"/>
              <a:t>user</a:t>
            </a:r>
            <a:r>
              <a:rPr lang="ko-KR" altLang="en-US" sz="1600" b="0" dirty="0" smtClean="0"/>
              <a:t>가 확인할 수 있도록 하이라이트 하기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Ex&gt; </a:t>
            </a:r>
            <a:r>
              <a:rPr lang="ko-KR" altLang="en-US" sz="1600" b="0" dirty="0" smtClean="0"/>
              <a:t>아래 그림처럼 다른 색으로 하이라이트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</a:t>
            </a:r>
            <a:endParaRPr lang="ko-KR" altLang="en-US" sz="1600" b="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067" y="3696058"/>
            <a:ext cx="4364653" cy="2641237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 bwMode="auto">
          <a:xfrm>
            <a:off x="1674594" y="4447032"/>
            <a:ext cx="522506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직선 연결선 9"/>
          <p:cNvCxnSpPr/>
          <p:nvPr/>
        </p:nvCxnSpPr>
        <p:spPr bwMode="auto">
          <a:xfrm>
            <a:off x="1674594" y="4447032"/>
            <a:ext cx="0" cy="481487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직선 연결선 11"/>
          <p:cNvCxnSpPr/>
          <p:nvPr/>
        </p:nvCxnSpPr>
        <p:spPr bwMode="auto">
          <a:xfrm>
            <a:off x="2285637" y="4539620"/>
            <a:ext cx="333738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직선 연결선 13"/>
          <p:cNvCxnSpPr/>
          <p:nvPr/>
        </p:nvCxnSpPr>
        <p:spPr bwMode="auto">
          <a:xfrm>
            <a:off x="2731564" y="4529780"/>
            <a:ext cx="573611" cy="0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직선 연결선 15"/>
          <p:cNvCxnSpPr/>
          <p:nvPr/>
        </p:nvCxnSpPr>
        <p:spPr bwMode="auto">
          <a:xfrm>
            <a:off x="3305175" y="4529780"/>
            <a:ext cx="0" cy="432891"/>
          </a:xfrm>
          <a:prstGeom prst="line">
            <a:avLst/>
          </a:prstGeom>
          <a:solidFill>
            <a:schemeClr val="bg1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직사각형 12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3857625" y="3765702"/>
            <a:ext cx="803275" cy="546098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내용 개체 틀 1"/>
          <p:cNvSpPr txBox="1">
            <a:spLocks/>
          </p:cNvSpPr>
          <p:nvPr/>
        </p:nvSpPr>
        <p:spPr bwMode="auto">
          <a:xfrm>
            <a:off x="4514765" y="4855930"/>
            <a:ext cx="1639244" cy="54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000" b="0" dirty="0" smtClean="0"/>
              <a:t>OPC</a:t>
            </a:r>
            <a:r>
              <a:rPr lang="ko-KR" altLang="en-US" sz="1000" b="0" dirty="0" smtClean="0"/>
              <a:t>선택 후 </a:t>
            </a:r>
            <a:r>
              <a:rPr lang="en-US" altLang="ko-KR" sz="1000" b="0" dirty="0" smtClean="0"/>
              <a:t>Tag No. </a:t>
            </a:r>
            <a:r>
              <a:rPr lang="ko-KR" altLang="en-US" sz="1000" b="0" dirty="0" err="1" smtClean="0"/>
              <a:t>입력시</a:t>
            </a:r>
            <a:r>
              <a:rPr lang="ko-KR" altLang="en-US" sz="1000" b="0" dirty="0" smtClean="0"/>
              <a:t> </a:t>
            </a:r>
            <a:r>
              <a:rPr lang="en-US" altLang="ko-KR" sz="1000" b="0" dirty="0" smtClean="0"/>
              <a:t>Matching </a:t>
            </a:r>
            <a:r>
              <a:rPr lang="ko-KR" altLang="en-US" sz="1000" b="0" dirty="0" smtClean="0"/>
              <a:t>되는 쪽 </a:t>
            </a:r>
            <a:r>
              <a:rPr lang="en-US" altLang="ko-KR" sz="1000" b="0" dirty="0" smtClean="0"/>
              <a:t>Information</a:t>
            </a:r>
            <a:r>
              <a:rPr lang="ko-KR" altLang="en-US" sz="1000" b="0" dirty="0" smtClean="0"/>
              <a:t>도 함께 표기</a:t>
            </a:r>
            <a:endParaRPr lang="en-US" altLang="ko-KR" sz="1000" b="0" dirty="0" smtClean="0"/>
          </a:p>
        </p:txBody>
      </p:sp>
      <p:cxnSp>
        <p:nvCxnSpPr>
          <p:cNvPr id="17" name="직선 화살표 연결선 16"/>
          <p:cNvCxnSpPr/>
          <p:nvPr/>
        </p:nvCxnSpPr>
        <p:spPr bwMode="auto">
          <a:xfrm flipH="1" flipV="1">
            <a:off x="4385516" y="4111110"/>
            <a:ext cx="667714" cy="74482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직사각형 17"/>
          <p:cNvSpPr/>
          <p:nvPr/>
        </p:nvSpPr>
        <p:spPr bwMode="auto">
          <a:xfrm>
            <a:off x="1545901" y="4293618"/>
            <a:ext cx="1876749" cy="736317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rcRect l="50256" t="-1" b="3960"/>
          <a:stretch/>
        </p:blipFill>
        <p:spPr>
          <a:xfrm>
            <a:off x="6145345" y="3673432"/>
            <a:ext cx="3629746" cy="2759117"/>
          </a:xfrm>
          <a:prstGeom prst="rect">
            <a:avLst/>
          </a:prstGeom>
        </p:spPr>
      </p:pic>
      <p:sp>
        <p:nvSpPr>
          <p:cNvPr id="24" name="직사각형 23"/>
          <p:cNvSpPr/>
          <p:nvPr/>
        </p:nvSpPr>
        <p:spPr bwMode="auto">
          <a:xfrm>
            <a:off x="8583928" y="4599955"/>
            <a:ext cx="803275" cy="546098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5" name="직선 화살표 연결선 24"/>
          <p:cNvCxnSpPr/>
          <p:nvPr/>
        </p:nvCxnSpPr>
        <p:spPr bwMode="auto">
          <a:xfrm flipV="1">
            <a:off x="6016096" y="4680072"/>
            <a:ext cx="2179944" cy="33660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내용 개체 틀 1"/>
          <p:cNvSpPr txBox="1">
            <a:spLocks/>
          </p:cNvSpPr>
          <p:nvPr/>
        </p:nvSpPr>
        <p:spPr bwMode="auto">
          <a:xfrm>
            <a:off x="7848656" y="3296346"/>
            <a:ext cx="1822394" cy="38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000" b="0" dirty="0" smtClean="0"/>
              <a:t>Tag No. </a:t>
            </a:r>
            <a:r>
              <a:rPr lang="ko-KR" altLang="en-US" sz="1000" b="0" dirty="0" smtClean="0"/>
              <a:t>클릭 하면 같은 </a:t>
            </a:r>
            <a:r>
              <a:rPr lang="en-US" altLang="ko-KR" sz="1000" b="0" dirty="0" smtClean="0"/>
              <a:t>Tag No.</a:t>
            </a:r>
            <a:r>
              <a:rPr lang="ko-KR" altLang="en-US" sz="1000" b="0" dirty="0" smtClean="0"/>
              <a:t>를 가진 화면 </a:t>
            </a:r>
            <a:r>
              <a:rPr lang="en-US" altLang="ko-KR" sz="1000" b="0" dirty="0" smtClean="0"/>
              <a:t>Pop up</a:t>
            </a:r>
          </a:p>
        </p:txBody>
      </p:sp>
      <p:cxnSp>
        <p:nvCxnSpPr>
          <p:cNvPr id="30" name="직선 화살표 연결선 29"/>
          <p:cNvCxnSpPr/>
          <p:nvPr/>
        </p:nvCxnSpPr>
        <p:spPr bwMode="auto">
          <a:xfrm>
            <a:off x="8592592" y="3668279"/>
            <a:ext cx="348208" cy="115830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1496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4.3.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Special Service Mark-up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78892" y="1254966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90835" y="1568293"/>
            <a:ext cx="9395433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Project </a:t>
            </a:r>
            <a:r>
              <a:rPr lang="ko-KR" altLang="en-US" sz="1600" b="0" dirty="0" smtClean="0"/>
              <a:t>별 </a:t>
            </a:r>
            <a:r>
              <a:rPr lang="en-US" altLang="ko-KR" sz="1600" b="0" dirty="0" smtClean="0"/>
              <a:t>Special Service logic </a:t>
            </a:r>
            <a:r>
              <a:rPr lang="ko-KR" altLang="en-US" sz="1600" b="0" dirty="0" smtClean="0"/>
              <a:t>등록하면</a:t>
            </a:r>
            <a:r>
              <a:rPr lang="en-US" altLang="ko-KR" sz="1600" b="0" dirty="0" smtClean="0"/>
              <a:t>, 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</a:t>
            </a:r>
            <a:r>
              <a:rPr lang="ko-KR" altLang="en-US" sz="1600" b="0" dirty="0" smtClean="0"/>
              <a:t>각 </a:t>
            </a:r>
            <a:r>
              <a:rPr lang="en-US" altLang="ko-KR" sz="1600" b="0" dirty="0" smtClean="0"/>
              <a:t>Stream</a:t>
            </a:r>
            <a:r>
              <a:rPr lang="ko-KR" altLang="en-US" sz="1600" b="0" dirty="0" smtClean="0"/>
              <a:t> 및 </a:t>
            </a:r>
            <a:r>
              <a:rPr lang="en-US" altLang="ko-KR" sz="1600" b="0" dirty="0" smtClean="0"/>
              <a:t>Equipment </a:t>
            </a:r>
            <a:r>
              <a:rPr lang="ko-KR" altLang="en-US" sz="1600" b="0" dirty="0" smtClean="0"/>
              <a:t>별로 </a:t>
            </a:r>
            <a:r>
              <a:rPr lang="en-US" altLang="ko-KR" sz="1600" b="0" dirty="0" smtClean="0"/>
              <a:t>Special Service </a:t>
            </a:r>
            <a:r>
              <a:rPr lang="ko-KR" altLang="en-US" sz="1600" b="0" dirty="0" smtClean="0"/>
              <a:t>해당 여부 자동으로 </a:t>
            </a:r>
            <a:r>
              <a:rPr lang="en-US" altLang="ko-KR" sz="1600" b="0" dirty="0" smtClean="0"/>
              <a:t>Define </a:t>
            </a:r>
            <a:r>
              <a:rPr lang="ko-KR" altLang="en-US" sz="1600" b="0" dirty="0" smtClean="0"/>
              <a:t>됨 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189628" y="2804309"/>
            <a:ext cx="9522024" cy="18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     1</a:t>
            </a:r>
            <a:r>
              <a:rPr lang="en-US" altLang="ko-KR" sz="1600" b="0" dirty="0" smtClean="0"/>
              <a:t>) Stream </a:t>
            </a:r>
            <a:r>
              <a:rPr lang="ko-KR" altLang="en-US" sz="1600" b="0" dirty="0" smtClean="0"/>
              <a:t>별로 </a:t>
            </a:r>
            <a:r>
              <a:rPr lang="en-US" altLang="ko-KR" sz="1600" b="0" dirty="0" smtClean="0"/>
              <a:t>Define</a:t>
            </a:r>
            <a:r>
              <a:rPr lang="ko-KR" altLang="en-US" sz="1600" b="0" dirty="0" smtClean="0"/>
              <a:t>된 </a:t>
            </a:r>
            <a:r>
              <a:rPr lang="en-US" altLang="ko-KR" sz="1600" b="0" dirty="0" smtClean="0"/>
              <a:t>Special Service</a:t>
            </a:r>
            <a:r>
              <a:rPr lang="ko-KR" altLang="en-US" sz="1600" b="0" dirty="0" smtClean="0"/>
              <a:t>가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상에 </a:t>
            </a:r>
            <a:r>
              <a:rPr lang="ko-KR" altLang="en-US" sz="1600" b="0" dirty="0" err="1" smtClean="0"/>
              <a:t>작화된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line</a:t>
            </a:r>
            <a:r>
              <a:rPr lang="ko-KR" altLang="en-US" sz="1600" b="0" dirty="0" smtClean="0"/>
              <a:t>에 </a:t>
            </a:r>
            <a:r>
              <a:rPr lang="en-US" altLang="ko-KR" sz="1600" b="0" dirty="0" smtClean="0"/>
              <a:t>color mark-up </a:t>
            </a:r>
            <a:r>
              <a:rPr lang="ko-KR" altLang="en-US" sz="1600" b="0" dirty="0" smtClean="0"/>
              <a:t>되며 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</a:t>
            </a:r>
            <a:r>
              <a:rPr lang="ko-KR" altLang="en-US" sz="1600" b="0" dirty="0" err="1" smtClean="0"/>
              <a:t>우클릭시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Special Service inform </a:t>
            </a:r>
            <a:r>
              <a:rPr lang="ko-KR" altLang="en-US" sz="1600" b="0" dirty="0" smtClean="0"/>
              <a:t>확인 가능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; </a:t>
            </a:r>
            <a:r>
              <a:rPr lang="ko-KR" altLang="en-US" sz="1600" b="0" dirty="0" smtClean="0"/>
              <a:t>이 때</a:t>
            </a:r>
            <a:r>
              <a:rPr lang="en-US" altLang="ko-KR" sz="1600" b="0" dirty="0" smtClean="0"/>
              <a:t>, Special Service </a:t>
            </a:r>
            <a:r>
              <a:rPr lang="ko-KR" altLang="en-US" sz="1600" b="0" dirty="0" smtClean="0"/>
              <a:t>별로 색깔 구분하여 식별이 용이하도록 함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 smtClean="0"/>
              <a:t>     2) PSN </a:t>
            </a:r>
            <a:r>
              <a:rPr lang="ko-KR" altLang="en-US" sz="1600" b="0" dirty="0" smtClean="0"/>
              <a:t>프로그램을 이용하여</a:t>
            </a:r>
            <a:r>
              <a:rPr lang="en-US" altLang="ko-KR" sz="1600" b="0" dirty="0" smtClean="0"/>
              <a:t>, 1)</a:t>
            </a:r>
            <a:r>
              <a:rPr lang="ko-KR" altLang="en-US" sz="1600" b="0" dirty="0" smtClean="0"/>
              <a:t>과 같은 방식으로 </a:t>
            </a:r>
            <a:r>
              <a:rPr lang="en-US" altLang="ko-KR" sz="1600" b="0" dirty="0" smtClean="0"/>
              <a:t>P&amp;ID</a:t>
            </a:r>
            <a:r>
              <a:rPr lang="ko-KR" altLang="en-US" sz="1600" b="0" dirty="0" smtClean="0"/>
              <a:t>에</a:t>
            </a:r>
            <a:r>
              <a:rPr lang="en-US" altLang="ko-KR" sz="1600" b="0" dirty="0"/>
              <a:t> </a:t>
            </a:r>
            <a:r>
              <a:rPr lang="en-US" altLang="ko-KR" sz="1600" b="0" dirty="0" smtClean="0"/>
              <a:t>Special Service mark-up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</a:t>
            </a:r>
            <a:r>
              <a:rPr lang="ko-KR" altLang="en-US" sz="1600" b="0" dirty="0" smtClean="0"/>
              <a:t>후행부서 </a:t>
            </a:r>
            <a:r>
              <a:rPr lang="en-US" altLang="ko-KR" sz="1600" b="0" dirty="0" smtClean="0"/>
              <a:t>inform</a:t>
            </a:r>
            <a:r>
              <a:rPr lang="ko-KR" altLang="en-US" sz="1600" b="0" dirty="0" smtClean="0"/>
              <a:t>용 </a:t>
            </a:r>
            <a:r>
              <a:rPr lang="en-US" altLang="ko-KR" sz="1600" b="0" dirty="0" smtClean="0"/>
              <a:t>marked-up </a:t>
            </a:r>
            <a:r>
              <a:rPr lang="ko-KR" altLang="en-US" sz="1600" b="0" dirty="0" smtClean="0"/>
              <a:t>도면 생성</a:t>
            </a:r>
            <a:endParaRPr lang="en-US" altLang="ko-KR" sz="1600" b="0" dirty="0" smtClean="0"/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83700" y="945383"/>
            <a:ext cx="9557131" cy="3981341"/>
            <a:chOff x="473336" y="1241981"/>
            <a:chExt cx="9557131" cy="5254690"/>
          </a:xfrm>
        </p:grpSpPr>
        <p:sp>
          <p:nvSpPr>
            <p:cNvPr id="14" name="직사각형 13"/>
            <p:cNvSpPr/>
            <p:nvPr/>
          </p:nvSpPr>
          <p:spPr bwMode="auto">
            <a:xfrm>
              <a:off x="473336" y="1566888"/>
              <a:ext cx="9545188" cy="4929783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 bwMode="auto">
            <a:xfrm>
              <a:off x="8318722" y="1241981"/>
              <a:ext cx="1711745" cy="32490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2020.12.04 </a:t>
              </a:r>
              <a:r>
                <a:rPr lang="ko-KR" altLang="en-US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추가</a:t>
              </a:r>
            </a:p>
          </p:txBody>
        </p:sp>
      </p:grpSp>
      <p:sp>
        <p:nvSpPr>
          <p:cNvPr id="11" name="내용 개체 틀 1"/>
          <p:cNvSpPr txBox="1">
            <a:spLocks/>
          </p:cNvSpPr>
          <p:nvPr/>
        </p:nvSpPr>
        <p:spPr bwMode="auto">
          <a:xfrm>
            <a:off x="253064" y="1612350"/>
            <a:ext cx="9395433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</a:t>
            </a:r>
          </a:p>
        </p:txBody>
      </p:sp>
      <p:sp>
        <p:nvSpPr>
          <p:cNvPr id="12" name="내용 개체 틀 1"/>
          <p:cNvSpPr txBox="1">
            <a:spLocks/>
          </p:cNvSpPr>
          <p:nvPr/>
        </p:nvSpPr>
        <p:spPr bwMode="auto">
          <a:xfrm>
            <a:off x="290835" y="2398960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</p:spTree>
    <p:extLst>
      <p:ext uri="{BB962C8B-B14F-4D97-AF65-F5344CB8AC3E}">
        <p14:creationId xmlns:p14="http://schemas.microsoft.com/office/powerpoint/2010/main" val="31948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4.4.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Special Service – Flammable Component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7" y="3822595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1612350"/>
            <a:ext cx="9522025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Special Key </a:t>
            </a:r>
            <a:r>
              <a:rPr lang="ko-KR" altLang="en-US" sz="1600" b="0" dirty="0" smtClean="0"/>
              <a:t>이름을 </a:t>
            </a:r>
            <a:r>
              <a:rPr lang="en-US" altLang="ko-KR" sz="1600" b="0" dirty="0" smtClean="0"/>
              <a:t>User</a:t>
            </a:r>
            <a:r>
              <a:rPr lang="ko-KR" altLang="en-US" sz="1600" b="0" dirty="0" smtClean="0"/>
              <a:t>가 생성하고</a:t>
            </a:r>
            <a:r>
              <a:rPr lang="en-US" altLang="ko-KR" sz="1600" b="0" dirty="0" smtClean="0"/>
              <a:t> HMB</a:t>
            </a:r>
            <a:r>
              <a:rPr lang="ko-KR" altLang="en-US" sz="1600" b="0" dirty="0" smtClean="0"/>
              <a:t>나 </a:t>
            </a:r>
            <a:r>
              <a:rPr lang="en-US" altLang="ko-KR" sz="1600" b="0" dirty="0" smtClean="0"/>
              <a:t>Line table </a:t>
            </a:r>
            <a:r>
              <a:rPr lang="ko-KR" altLang="en-US" sz="1600" b="0" dirty="0" smtClean="0"/>
              <a:t>상의 </a:t>
            </a:r>
            <a:r>
              <a:rPr lang="en-US" altLang="ko-KR" sz="1600" b="0" dirty="0" smtClean="0"/>
              <a:t>attribute</a:t>
            </a:r>
            <a:r>
              <a:rPr lang="ko-KR" altLang="en-US" sz="1600" b="0" dirty="0" smtClean="0"/>
              <a:t>로 조건 지정함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Line</a:t>
            </a:r>
            <a:r>
              <a:rPr lang="ko-KR" altLang="en-US" sz="1600" b="0" dirty="0" smtClean="0"/>
              <a:t>에 </a:t>
            </a:r>
            <a:r>
              <a:rPr lang="en-US" altLang="ko-KR" sz="1600" b="0" dirty="0" smtClean="0"/>
              <a:t>special service update</a:t>
            </a:r>
            <a:r>
              <a:rPr lang="ko-KR" altLang="en-US" sz="1600" b="0" dirty="0" smtClean="0"/>
              <a:t>시 지정된 조건에 따라 </a:t>
            </a:r>
            <a:r>
              <a:rPr lang="en-US" altLang="ko-KR" sz="1600" b="0" dirty="0" smtClean="0"/>
              <a:t>special service </a:t>
            </a:r>
            <a:r>
              <a:rPr lang="ko-KR" altLang="en-US" sz="1600" b="0" dirty="0" smtClean="0"/>
              <a:t>기입됨</a:t>
            </a:r>
            <a:r>
              <a:rPr lang="en-US" altLang="ko-KR" sz="1600" b="0" dirty="0" smtClean="0"/>
              <a:t>.</a:t>
            </a:r>
          </a:p>
        </p:txBody>
      </p:sp>
      <p:sp>
        <p:nvSpPr>
          <p:cNvPr id="8" name="내용 개체 틀 1"/>
          <p:cNvSpPr txBox="1">
            <a:spLocks/>
          </p:cNvSpPr>
          <p:nvPr/>
        </p:nvSpPr>
        <p:spPr bwMode="auto">
          <a:xfrm>
            <a:off x="253066" y="4231442"/>
            <a:ext cx="9522024" cy="18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ko-KR" altLang="en-US" sz="1600" b="0" dirty="0" smtClean="0"/>
              <a:t>     기존</a:t>
            </a:r>
            <a:r>
              <a:rPr lang="en-US" altLang="ko-KR" sz="1600" b="0" dirty="0"/>
              <a:t>) </a:t>
            </a:r>
            <a:r>
              <a:rPr lang="ko-KR" altLang="en-US" sz="1600" b="0" dirty="0"/>
              <a:t>기존 개발 완료된 </a:t>
            </a:r>
            <a:r>
              <a:rPr lang="ko-KR" altLang="en-US" sz="1600" b="0" dirty="0" smtClean="0"/>
              <a:t>위의 사항 유지</a:t>
            </a:r>
            <a:endParaRPr lang="en-US" altLang="ko-KR" sz="1600" b="0" dirty="0"/>
          </a:p>
          <a:p>
            <a:r>
              <a:rPr lang="en-US" altLang="ko-KR" sz="1600" b="0" dirty="0" smtClean="0"/>
              <a:t>     </a:t>
            </a:r>
            <a:r>
              <a:rPr lang="ko-KR" altLang="en-US" sz="1600" b="0" dirty="0" smtClean="0"/>
              <a:t>추가</a:t>
            </a:r>
            <a:r>
              <a:rPr lang="en-US" altLang="ko-KR" sz="1600" b="0" dirty="0" smtClean="0"/>
              <a:t>) step 1. </a:t>
            </a: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UI </a:t>
            </a:r>
            <a:r>
              <a:rPr lang="ko-KR" altLang="en-US" sz="1600" b="0" dirty="0" smtClean="0"/>
              <a:t>초기 화면에 </a:t>
            </a:r>
            <a:r>
              <a:rPr lang="en-US" altLang="ko-KR" sz="1600" b="0" dirty="0" smtClean="0"/>
              <a:t>‘Flammable Component’</a:t>
            </a:r>
            <a:r>
              <a:rPr lang="ko-KR" altLang="en-US" sz="1600" b="0" dirty="0" smtClean="0"/>
              <a:t>라는 </a:t>
            </a:r>
            <a:r>
              <a:rPr lang="en-US" altLang="ko-KR" sz="1600" b="0" dirty="0" smtClean="0"/>
              <a:t>special key</a:t>
            </a:r>
            <a:r>
              <a:rPr lang="ko-KR" altLang="en-US" sz="1600" b="0" dirty="0" smtClean="0"/>
              <a:t>와</a:t>
            </a:r>
            <a:endParaRPr lang="en-US" altLang="ko-KR" sz="1600" b="0" dirty="0" smtClean="0"/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              Table </a:t>
            </a:r>
            <a:r>
              <a:rPr lang="ko-KR" altLang="en-US" sz="1600" b="0" dirty="0" smtClean="0"/>
              <a:t>항목에 </a:t>
            </a:r>
            <a:r>
              <a:rPr lang="en-US" altLang="ko-KR" sz="1600" b="0" dirty="0" smtClean="0"/>
              <a:t>HMB_COMPOSITION</a:t>
            </a:r>
            <a:r>
              <a:rPr lang="ko-KR" altLang="en-US" sz="1600" b="0" dirty="0" smtClean="0"/>
              <a:t>은 기본으로 띄움</a:t>
            </a:r>
            <a:r>
              <a:rPr lang="en-US" altLang="ko-KR" sz="1600" b="0" dirty="0" smtClean="0"/>
              <a:t>. (</a:t>
            </a:r>
            <a:r>
              <a:rPr lang="ko-KR" altLang="en-US" sz="1600" b="0" dirty="0" smtClean="0"/>
              <a:t>위 화면 </a:t>
            </a:r>
            <a:r>
              <a:rPr lang="ko-KR" altLang="en-US" sz="1600" b="0" dirty="0" err="1" smtClean="0"/>
              <a:t>파란네모</a:t>
            </a:r>
            <a:r>
              <a:rPr lang="ko-KR" altLang="en-US" sz="1600" b="0" dirty="0" smtClean="0"/>
              <a:t> 항목</a:t>
            </a:r>
            <a:r>
              <a:rPr lang="en-US" altLang="ko-KR" sz="1600" b="0" dirty="0" smtClean="0"/>
              <a:t>)</a:t>
            </a:r>
          </a:p>
          <a:p>
            <a:r>
              <a:rPr lang="en-US" altLang="ko-KR" sz="1600" b="0" dirty="0" smtClean="0"/>
              <a:t>             step 2. column </a:t>
            </a:r>
            <a:r>
              <a:rPr lang="ko-KR" altLang="en-US" sz="1600" b="0" dirty="0" smtClean="0"/>
              <a:t>항목에서 </a:t>
            </a:r>
            <a:r>
              <a:rPr lang="en-US" altLang="ko-KR" sz="1600" b="0" dirty="0" smtClean="0"/>
              <a:t>component</a:t>
            </a:r>
            <a:r>
              <a:rPr lang="ko-KR" altLang="en-US" sz="1600" b="0" dirty="0" smtClean="0"/>
              <a:t>를 고르면 </a:t>
            </a:r>
            <a:r>
              <a:rPr lang="en-US" altLang="ko-KR" sz="1600" b="0" dirty="0" smtClean="0"/>
              <a:t>Flammable</a:t>
            </a:r>
            <a:r>
              <a:rPr lang="ko-KR" altLang="en-US" sz="1600" b="0" dirty="0" smtClean="0"/>
              <a:t> 하위 항목으로 추가됨</a:t>
            </a:r>
            <a:r>
              <a:rPr lang="en-US" altLang="ko-KR" sz="1600" b="0" dirty="0" smtClean="0"/>
              <a:t>.</a:t>
            </a:r>
          </a:p>
          <a:p>
            <a:r>
              <a:rPr lang="en-US" altLang="ko-KR" sz="1600" b="0" dirty="0">
                <a:solidFill>
                  <a:srgbClr val="FF0000"/>
                </a:solidFill>
              </a:rPr>
              <a:t> </a:t>
            </a:r>
            <a:r>
              <a:rPr lang="en-US" altLang="ko-KR" sz="1600" b="0" dirty="0" smtClean="0">
                <a:solidFill>
                  <a:srgbClr val="FF0000"/>
                </a:solidFill>
              </a:rPr>
              <a:t>    </a:t>
            </a:r>
            <a:r>
              <a:rPr lang="en-US" altLang="ko-KR" sz="1600" b="0" dirty="0" smtClean="0"/>
              <a:t>Special </a:t>
            </a:r>
            <a:r>
              <a:rPr lang="en-US" altLang="ko-KR" sz="1600" b="0" dirty="0"/>
              <a:t>Service </a:t>
            </a:r>
            <a:r>
              <a:rPr lang="ko-KR" altLang="en-US" sz="1600" b="0" dirty="0"/>
              <a:t>중 </a:t>
            </a:r>
            <a:r>
              <a:rPr lang="en-US" altLang="ko-KR" sz="1600" b="0" dirty="0"/>
              <a:t>Flammable </a:t>
            </a:r>
            <a:r>
              <a:rPr lang="ko-KR" altLang="en-US" sz="1600" b="0" dirty="0"/>
              <a:t>항목은 필수이므로 항상 맨 위에 </a:t>
            </a:r>
            <a:r>
              <a:rPr lang="en-US" altLang="ko-KR" sz="1600" b="0" dirty="0"/>
              <a:t>default</a:t>
            </a:r>
            <a:r>
              <a:rPr lang="ko-KR" altLang="en-US" sz="1600" b="0" dirty="0"/>
              <a:t>로 표시되도록 함</a:t>
            </a:r>
            <a:r>
              <a:rPr lang="en-US" altLang="ko-KR" sz="1600" b="0" dirty="0"/>
              <a:t>.</a:t>
            </a:r>
            <a:r>
              <a:rPr lang="ko-KR" altLang="en-US" sz="1600" b="0" dirty="0"/>
              <a:t> </a:t>
            </a:r>
            <a:endParaRPr lang="en-US" altLang="ko-KR" sz="1600" b="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11" y="2278289"/>
            <a:ext cx="6153043" cy="1466951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>
            <a:off x="698643" y="2887038"/>
            <a:ext cx="883577" cy="161799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o-KR" altLang="en-US" sz="1050" spc="-30" dirty="0" err="1" smtClean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 bwMode="auto">
          <a:xfrm>
            <a:off x="1609930" y="2879663"/>
            <a:ext cx="883577" cy="161799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o-KR" altLang="en-US" sz="1050" spc="-30" dirty="0" err="1" smtClean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141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4.5. SPPID Viewer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r>
              <a:rPr lang="en-US" altLang="ko-KR" sz="1600" b="0" dirty="0" smtClean="0"/>
              <a:t>– </a:t>
            </a:r>
            <a:r>
              <a:rPr lang="ko-KR" altLang="en-US" sz="1600" b="0" dirty="0" smtClean="0"/>
              <a:t>기능 없음 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1743729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2152576"/>
            <a:ext cx="9522024" cy="10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- PAP </a:t>
            </a:r>
            <a:r>
              <a:rPr lang="ko-KR" altLang="en-US" sz="1600" b="0" dirty="0" smtClean="0"/>
              <a:t>내에 </a:t>
            </a:r>
            <a:r>
              <a:rPr lang="en-US" altLang="ko-KR" sz="1600" b="0" dirty="0" smtClean="0"/>
              <a:t>SPPID Viewer </a:t>
            </a:r>
            <a:r>
              <a:rPr lang="ko-KR" altLang="en-US" sz="1600" b="0" dirty="0" smtClean="0"/>
              <a:t>기능 추가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- </a:t>
            </a:r>
            <a:r>
              <a:rPr lang="ko-KR" altLang="en-US" sz="1600" b="0" dirty="0" smtClean="0"/>
              <a:t>연결 도면으로 이동 가능 </a:t>
            </a:r>
            <a:r>
              <a:rPr lang="en-US" altLang="ko-KR" sz="1600" b="0" dirty="0" smtClean="0"/>
              <a:t>(</a:t>
            </a:r>
            <a:r>
              <a:rPr lang="ko-KR" altLang="en-US" sz="1600" b="0" dirty="0" smtClean="0"/>
              <a:t>도면 </a:t>
            </a:r>
            <a:r>
              <a:rPr lang="en-US" altLang="ko-KR" sz="1600" b="0" dirty="0" smtClean="0"/>
              <a:t>Number </a:t>
            </a:r>
            <a:r>
              <a:rPr lang="ko-KR" altLang="en-US" sz="1600" b="0" dirty="0" smtClean="0"/>
              <a:t>선택에 의한 이동도 괜찮음</a:t>
            </a:r>
            <a:r>
              <a:rPr lang="en-US" altLang="ko-KR" sz="1600" b="0" dirty="0" smtClean="0"/>
              <a:t>)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- Pipe,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Piping component </a:t>
            </a:r>
            <a:r>
              <a:rPr lang="ko-KR" altLang="en-US" sz="1600" b="0" dirty="0" smtClean="0"/>
              <a:t>등 개체 선택 시에 해당 정보 우측에 나오게 함</a:t>
            </a:r>
            <a:r>
              <a:rPr lang="en-US" altLang="ko-KR" sz="1600" b="0" dirty="0" smtClean="0"/>
              <a:t>(SPPID </a:t>
            </a:r>
            <a:r>
              <a:rPr lang="ko-KR" altLang="en-US" sz="1600" b="0" dirty="0" smtClean="0"/>
              <a:t>화면처럼</a:t>
            </a:r>
            <a:r>
              <a:rPr lang="en-US" altLang="ko-KR" sz="1600" b="0" dirty="0" smtClean="0"/>
              <a:t>)      </a:t>
            </a:r>
            <a:endParaRPr lang="ko-KR" altLang="en-US" sz="1600" b="0" dirty="0"/>
          </a:p>
        </p:txBody>
      </p:sp>
      <p:grpSp>
        <p:nvGrpSpPr>
          <p:cNvPr id="9" name="그룹 8"/>
          <p:cNvGrpSpPr/>
          <p:nvPr/>
        </p:nvGrpSpPr>
        <p:grpSpPr>
          <a:xfrm>
            <a:off x="1475229" y="3441759"/>
            <a:ext cx="4683201" cy="3026826"/>
            <a:chOff x="1398111" y="3167329"/>
            <a:chExt cx="4683201" cy="3026826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8111" y="3167329"/>
              <a:ext cx="4683201" cy="3026826"/>
            </a:xfrm>
            <a:prstGeom prst="rect">
              <a:avLst/>
            </a:prstGeom>
          </p:spPr>
        </p:pic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5450" y="3685080"/>
              <a:ext cx="3394107" cy="2395840"/>
            </a:xfrm>
            <a:prstGeom prst="rect">
              <a:avLst/>
            </a:prstGeom>
          </p:spPr>
        </p:pic>
      </p:grpSp>
      <p:sp>
        <p:nvSpPr>
          <p:cNvPr id="10" name="직사각형 9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406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SPPID Auto Breaker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4.6. Flowrate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분할 </a:t>
            </a:r>
            <a:r>
              <a:rPr lang="ko-KR" altLang="en-US" sz="2800" b="0" dirty="0" err="1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로직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개선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6" y="2338390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351918" y="1552532"/>
            <a:ext cx="9614483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-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Flowrate break</a:t>
            </a:r>
            <a:r>
              <a:rPr lang="ko-KR" altLang="en-US" sz="1600" b="0" dirty="0" smtClean="0"/>
              <a:t>를 추가하여 </a:t>
            </a:r>
            <a:r>
              <a:rPr lang="en-US" altLang="ko-KR" sz="1600" b="0" dirty="0" smtClean="0"/>
              <a:t>bypass</a:t>
            </a:r>
            <a:r>
              <a:rPr lang="ko-KR" altLang="en-US" sz="1600" b="0" dirty="0" smtClean="0"/>
              <a:t>나 </a:t>
            </a:r>
            <a:r>
              <a:rPr lang="en-US" altLang="ko-KR" sz="1600" b="0" dirty="0" smtClean="0"/>
              <a:t>vent/drain</a:t>
            </a:r>
            <a:r>
              <a:rPr lang="ko-KR" altLang="en-US" sz="1600" b="0" dirty="0" smtClean="0"/>
              <a:t>을 제외한 </a:t>
            </a:r>
            <a:r>
              <a:rPr lang="en-US" altLang="ko-KR" sz="1600" b="0" dirty="0" smtClean="0"/>
              <a:t>tee </a:t>
            </a:r>
            <a:r>
              <a:rPr lang="ko-KR" altLang="en-US" sz="1600" b="0" dirty="0" smtClean="0"/>
              <a:t>지점에서 </a:t>
            </a:r>
            <a:r>
              <a:rPr lang="en-US" altLang="ko-KR" sz="1600" b="0" dirty="0" smtClean="0"/>
              <a:t>break </a:t>
            </a:r>
            <a:r>
              <a:rPr lang="ko-KR" altLang="en-US" sz="1600" b="0" dirty="0" smtClean="0"/>
              <a:t>잡음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- </a:t>
            </a:r>
            <a:r>
              <a:rPr lang="ko-KR" altLang="en-US" sz="1600" b="0" dirty="0" smtClean="0"/>
              <a:t>정의된 </a:t>
            </a:r>
            <a:r>
              <a:rPr lang="ko-KR" altLang="en-US" sz="1600" b="0" dirty="0" err="1" smtClean="0"/>
              <a:t>로직에</a:t>
            </a:r>
            <a:r>
              <a:rPr lang="ko-KR" altLang="en-US" sz="1600" b="0" dirty="0" smtClean="0"/>
              <a:t> 따라 </a:t>
            </a:r>
            <a:r>
              <a:rPr lang="en-US" altLang="ko-KR" sz="1600" b="0" dirty="0" smtClean="0"/>
              <a:t>flowrate</a:t>
            </a:r>
            <a:r>
              <a:rPr lang="ko-KR" altLang="en-US" sz="1600" b="0" dirty="0" smtClean="0"/>
              <a:t>를 분할하는데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아직 </a:t>
            </a:r>
            <a:r>
              <a:rPr lang="ko-KR" altLang="en-US" sz="1600" b="0" dirty="0" err="1" smtClean="0"/>
              <a:t>로직이</a:t>
            </a:r>
            <a:r>
              <a:rPr lang="ko-KR" altLang="en-US" sz="1600" b="0" dirty="0" smtClean="0"/>
              <a:t> 완전치 못함</a:t>
            </a:r>
            <a:r>
              <a:rPr lang="en-US" altLang="ko-KR" sz="1600" b="0" dirty="0" smtClean="0"/>
              <a:t>.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2721902"/>
            <a:ext cx="9493364" cy="14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- Tee </a:t>
            </a:r>
            <a:r>
              <a:rPr lang="ko-KR" altLang="en-US" sz="1600" b="0" dirty="0" smtClean="0"/>
              <a:t>지점 기준으로 후단 </a:t>
            </a:r>
            <a:r>
              <a:rPr lang="en-US" altLang="ko-KR" sz="1600" b="0" dirty="0" smtClean="0"/>
              <a:t>Equipment</a:t>
            </a:r>
            <a:r>
              <a:rPr lang="ko-KR" altLang="en-US" sz="1600" b="0" dirty="0" smtClean="0"/>
              <a:t>의 </a:t>
            </a:r>
            <a:r>
              <a:rPr lang="en-US" altLang="ko-KR" sz="1600" b="0" dirty="0" smtClean="0"/>
              <a:t>tag number</a:t>
            </a:r>
            <a:r>
              <a:rPr lang="ko-KR" altLang="en-US" sz="1600" b="0" dirty="0" smtClean="0"/>
              <a:t>와 </a:t>
            </a:r>
            <a:r>
              <a:rPr lang="en-US" altLang="ko-KR" sz="1600" b="0" dirty="0" smtClean="0"/>
              <a:t>operation </a:t>
            </a:r>
            <a:r>
              <a:rPr lang="ko-KR" altLang="en-US" sz="1600" b="0" dirty="0" smtClean="0"/>
              <a:t>대 수 정보를 가져옴</a:t>
            </a:r>
            <a:r>
              <a:rPr lang="en-US" altLang="ko-KR" sz="1600" b="0" dirty="0" smtClean="0"/>
              <a:t>. 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</a:t>
            </a:r>
            <a:r>
              <a:rPr lang="ko-KR" altLang="en-US" sz="1600" b="0" dirty="0" smtClean="0"/>
              <a:t>이는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에서 가져오는 정보이며 동일 </a:t>
            </a:r>
            <a:r>
              <a:rPr lang="en-US" altLang="ko-KR" sz="1600" b="0" dirty="0" smtClean="0"/>
              <a:t>tag number</a:t>
            </a:r>
            <a:r>
              <a:rPr lang="ko-KR" altLang="en-US" sz="1600" b="0" dirty="0" smtClean="0"/>
              <a:t>에 다른 </a:t>
            </a:r>
            <a:r>
              <a:rPr lang="en-US" altLang="ko-KR" sz="1600" b="0" dirty="0" smtClean="0"/>
              <a:t>suffix</a:t>
            </a:r>
            <a:r>
              <a:rPr lang="ko-KR" altLang="en-US" sz="1600" b="0" dirty="0" smtClean="0"/>
              <a:t>를 가진 기기 수를 참조함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 smtClean="0"/>
              <a:t>     - PAP program </a:t>
            </a:r>
            <a:r>
              <a:rPr lang="ko-KR" altLang="en-US" sz="1600" b="0" dirty="0" smtClean="0"/>
              <a:t>내 </a:t>
            </a:r>
            <a:r>
              <a:rPr lang="en-US" altLang="ko-KR" sz="1600" b="0" dirty="0" smtClean="0"/>
              <a:t>Equipment Short spec</a:t>
            </a:r>
            <a:r>
              <a:rPr lang="ko-KR" altLang="en-US" sz="1600" b="0" dirty="0" smtClean="0"/>
              <a:t>항에 </a:t>
            </a:r>
            <a:r>
              <a:rPr lang="en-US" altLang="ko-KR" sz="1600" b="0" dirty="0" smtClean="0"/>
              <a:t>Operation/Standby </a:t>
            </a:r>
            <a:r>
              <a:rPr lang="ko-KR" altLang="en-US" sz="1600" b="0" dirty="0" smtClean="0"/>
              <a:t>구분 필요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 smtClean="0"/>
              <a:t>     - tag number 1</a:t>
            </a:r>
            <a:r>
              <a:rPr lang="ko-KR" altLang="en-US" sz="1600" b="0" dirty="0" smtClean="0"/>
              <a:t>개 혹은 </a:t>
            </a:r>
            <a:r>
              <a:rPr lang="en-US" altLang="ko-KR" sz="1600" b="0" dirty="0" smtClean="0"/>
              <a:t>operation 1</a:t>
            </a:r>
            <a:r>
              <a:rPr lang="ko-KR" altLang="en-US" sz="1600" b="0" dirty="0" smtClean="0"/>
              <a:t>개인 경우 </a:t>
            </a:r>
            <a:r>
              <a:rPr lang="en-US" altLang="ko-KR" sz="1600" b="0" dirty="0" smtClean="0"/>
              <a:t>100% flowrate</a:t>
            </a:r>
            <a:r>
              <a:rPr lang="ko-KR" altLang="en-US" sz="1600" b="0" dirty="0" smtClean="0"/>
              <a:t> 반영</a:t>
            </a:r>
            <a:r>
              <a:rPr lang="en-US" altLang="ko-KR" sz="1600" b="0" dirty="0" smtClean="0"/>
              <a:t>. </a:t>
            </a:r>
            <a:r>
              <a:rPr lang="ko-KR" altLang="en-US" sz="1600" b="0" dirty="0" smtClean="0"/>
              <a:t>나머지는 아래 표 참조</a:t>
            </a:r>
            <a:r>
              <a:rPr lang="en-US" altLang="ko-KR" sz="1600" b="0" dirty="0" smtClean="0"/>
              <a:t>. </a:t>
            </a: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795324" y="4237567"/>
          <a:ext cx="6604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Break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없을거임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유지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삭제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유지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유지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삭제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총 대수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운전대수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유량분기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50%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33%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50%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…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9" name="내용 개체 틀 1"/>
          <p:cNvSpPr txBox="1">
            <a:spLocks/>
          </p:cNvSpPr>
          <p:nvPr/>
        </p:nvSpPr>
        <p:spPr bwMode="auto">
          <a:xfrm>
            <a:off x="253066" y="5417608"/>
            <a:ext cx="9493364" cy="10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- </a:t>
            </a:r>
            <a:r>
              <a:rPr lang="ko-KR" altLang="en-US" sz="1600" b="0" dirty="0" smtClean="0"/>
              <a:t>위 </a:t>
            </a:r>
            <a:r>
              <a:rPr lang="ko-KR" altLang="en-US" sz="1600" b="0" dirty="0" err="1" smtClean="0"/>
              <a:t>로직</a:t>
            </a:r>
            <a:r>
              <a:rPr lang="ko-KR" altLang="en-US" sz="1600" b="0" dirty="0" smtClean="0"/>
              <a:t> 외에도 </a:t>
            </a:r>
            <a:r>
              <a:rPr lang="en-US" altLang="ko-KR" sz="1600" b="0" dirty="0" smtClean="0"/>
              <a:t>flowrate</a:t>
            </a:r>
            <a:r>
              <a:rPr lang="ko-KR" altLang="en-US" sz="1600" b="0" dirty="0" smtClean="0"/>
              <a:t>를 분할하기 위한 추가 </a:t>
            </a:r>
            <a:r>
              <a:rPr lang="ko-KR" altLang="en-US" sz="1600" b="0" dirty="0" err="1" smtClean="0"/>
              <a:t>로직</a:t>
            </a:r>
            <a:r>
              <a:rPr lang="ko-KR" altLang="en-US" sz="1600" b="0" dirty="0" smtClean="0"/>
              <a:t> 구상 중이며</a:t>
            </a:r>
            <a:r>
              <a:rPr lang="en-US" altLang="ko-KR" sz="1600" b="0" dirty="0" smtClean="0"/>
              <a:t>, 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</a:t>
            </a:r>
            <a:r>
              <a:rPr lang="ko-KR" altLang="en-US" sz="1600" b="0" dirty="0" err="1" smtClean="0"/>
              <a:t>로직</a:t>
            </a:r>
            <a:r>
              <a:rPr lang="ko-KR" altLang="en-US" sz="1600" b="0" dirty="0" smtClean="0"/>
              <a:t> 상 필요한 정보는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에 담겨있는 정보 수준에서 이뤄질 예정임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 smtClean="0"/>
              <a:t>     - </a:t>
            </a:r>
            <a:r>
              <a:rPr lang="ko-KR" altLang="en-US" sz="1600" b="0" dirty="0" smtClean="0"/>
              <a:t>위 </a:t>
            </a:r>
            <a:r>
              <a:rPr lang="ko-KR" altLang="en-US" sz="1600" b="0" dirty="0" err="1" smtClean="0"/>
              <a:t>로직에</a:t>
            </a:r>
            <a:r>
              <a:rPr lang="ko-KR" altLang="en-US" sz="1600" b="0" dirty="0" smtClean="0"/>
              <a:t> 예외 되는 사항에 대한 정의 필요</a:t>
            </a:r>
            <a:r>
              <a:rPr lang="en-US" altLang="ko-KR" sz="1600" b="0" dirty="0" smtClean="0"/>
              <a:t>(Ex. Air Dryer, Switching Reactor </a:t>
            </a:r>
            <a:r>
              <a:rPr lang="ko-KR" altLang="en-US" sz="1600" b="0" dirty="0" smtClean="0"/>
              <a:t>등</a:t>
            </a:r>
            <a:r>
              <a:rPr lang="en-US" altLang="ko-KR" sz="1600" b="0" dirty="0" smtClean="0"/>
              <a:t>) </a:t>
            </a:r>
          </a:p>
        </p:txBody>
      </p:sp>
      <p:sp>
        <p:nvSpPr>
          <p:cNvPr id="10" name="직사각형 9"/>
          <p:cNvSpPr/>
          <p:nvPr/>
        </p:nvSpPr>
        <p:spPr bwMode="auto">
          <a:xfrm>
            <a:off x="6878972" y="176481"/>
            <a:ext cx="2849914" cy="40198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SPPID AUTO BREAKER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225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SPPID Auto Breaker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4.7. Spec. Break Symbol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배치 개선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5" y="3675743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36394"/>
            <a:ext cx="9614483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- Break symbol</a:t>
            </a:r>
            <a:r>
              <a:rPr lang="ko-KR" altLang="en-US" sz="1600" b="0" dirty="0" smtClean="0"/>
              <a:t>이 </a:t>
            </a:r>
            <a:r>
              <a:rPr lang="en-US" altLang="ko-KR" sz="1600" b="0" dirty="0" smtClean="0"/>
              <a:t>Pipe Line</a:t>
            </a:r>
            <a:r>
              <a:rPr lang="ko-KR" altLang="en-US" sz="1600" b="0" dirty="0" smtClean="0"/>
              <a:t>의 중앙에 위치함</a:t>
            </a:r>
            <a:r>
              <a:rPr lang="en-US" altLang="ko-KR" sz="1600" b="0" dirty="0" smtClean="0"/>
              <a:t>. 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4084590"/>
            <a:ext cx="9493364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- Break Symbol</a:t>
            </a:r>
            <a:r>
              <a:rPr lang="ko-KR" altLang="en-US" sz="1600" b="0" dirty="0" smtClean="0"/>
              <a:t>이 </a:t>
            </a:r>
            <a:r>
              <a:rPr lang="en-US" altLang="ko-KR" sz="1600" b="0" dirty="0" smtClean="0"/>
              <a:t>Pipe Line</a:t>
            </a:r>
            <a:r>
              <a:rPr lang="ko-KR" altLang="en-US" sz="1600" b="0" dirty="0" smtClean="0"/>
              <a:t>에 겹치지 않게 위치하고</a:t>
            </a:r>
            <a:r>
              <a:rPr lang="en-US" altLang="ko-KR" sz="1600" b="0" dirty="0" smtClean="0"/>
              <a:t>, 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</a:t>
            </a:r>
            <a:r>
              <a:rPr lang="ko-KR" altLang="en-US" sz="1600" b="0" dirty="0" smtClean="0"/>
              <a:t>여러 개의 </a:t>
            </a:r>
            <a:r>
              <a:rPr lang="en-US" altLang="ko-KR" sz="1600" b="0" dirty="0" smtClean="0"/>
              <a:t>Break</a:t>
            </a:r>
            <a:r>
              <a:rPr lang="ko-KR" altLang="en-US" sz="1600" b="0" dirty="0" smtClean="0"/>
              <a:t>가 동시에 적용될 경우 아래 그림과 같이 모여서 표현되도록 개선</a:t>
            </a:r>
            <a:r>
              <a:rPr lang="en-US" altLang="ko-KR" sz="1600" b="0" dirty="0" smtClean="0"/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l="5110" r="-1"/>
          <a:stretch/>
        </p:blipFill>
        <p:spPr>
          <a:xfrm>
            <a:off x="906517" y="2064864"/>
            <a:ext cx="1675878" cy="1128783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>
            <a:off x="6878972" y="176481"/>
            <a:ext cx="2849914" cy="40198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SPPID AUTO BREAKER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100" y="4965413"/>
            <a:ext cx="1127902" cy="1368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17" y="4965413"/>
            <a:ext cx="1392000" cy="1368000"/>
          </a:xfrm>
          <a:prstGeom prst="rect">
            <a:avLst/>
          </a:prstGeom>
        </p:spPr>
      </p:pic>
      <p:sp>
        <p:nvSpPr>
          <p:cNvPr id="13" name="내용 개체 틀 1"/>
          <p:cNvSpPr txBox="1">
            <a:spLocks/>
          </p:cNvSpPr>
          <p:nvPr/>
        </p:nvSpPr>
        <p:spPr bwMode="auto">
          <a:xfrm>
            <a:off x="2423451" y="6008505"/>
            <a:ext cx="524701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(X)</a:t>
            </a:r>
          </a:p>
        </p:txBody>
      </p:sp>
      <p:sp>
        <p:nvSpPr>
          <p:cNvPr id="14" name="내용 개체 틀 1"/>
          <p:cNvSpPr txBox="1">
            <a:spLocks/>
          </p:cNvSpPr>
          <p:nvPr/>
        </p:nvSpPr>
        <p:spPr bwMode="auto">
          <a:xfrm>
            <a:off x="5158768" y="6008505"/>
            <a:ext cx="524701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(O)</a:t>
            </a:r>
          </a:p>
        </p:txBody>
      </p:sp>
    </p:spTree>
    <p:extLst>
      <p:ext uri="{BB962C8B-B14F-4D97-AF65-F5344CB8AC3E}">
        <p14:creationId xmlns:p14="http://schemas.microsoft.com/office/powerpoint/2010/main" val="144440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SPPID Auto Breaker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4.8. Inconsistency Clear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개선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5" y="2227318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36394"/>
            <a:ext cx="9614483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- Pipe Component, In-line Instrument, Off-line Instrument</a:t>
            </a:r>
            <a:r>
              <a:rPr lang="ko-KR" altLang="en-US" sz="1600" b="0" dirty="0" smtClean="0"/>
              <a:t>에 대한 </a:t>
            </a:r>
            <a:r>
              <a:rPr lang="en-US" altLang="ko-KR" sz="1600" b="0" dirty="0" smtClean="0"/>
              <a:t>Inconsistency clear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2636165"/>
            <a:ext cx="9493364" cy="10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- Auto Breaker</a:t>
            </a:r>
            <a:r>
              <a:rPr lang="ko-KR" altLang="en-US" sz="1600" b="0" dirty="0" smtClean="0"/>
              <a:t>를 통한 신규 </a:t>
            </a:r>
            <a:r>
              <a:rPr lang="en-US" altLang="ko-KR" sz="1600" b="0" dirty="0" smtClean="0"/>
              <a:t>Break point</a:t>
            </a:r>
            <a:r>
              <a:rPr lang="ko-KR" altLang="en-US" sz="1600" b="0" dirty="0" smtClean="0"/>
              <a:t>에서의 </a:t>
            </a:r>
            <a:r>
              <a:rPr lang="en-US" altLang="ko-KR" sz="1600" b="0" dirty="0" smtClean="0"/>
              <a:t>Inconsistency clear.</a:t>
            </a:r>
          </a:p>
          <a:p>
            <a:pPr marL="0" indent="0"/>
            <a:r>
              <a:rPr lang="en-US" altLang="ko-KR" sz="1600" b="0" dirty="0" smtClean="0"/>
              <a:t>    - Zero Length</a:t>
            </a:r>
            <a:r>
              <a:rPr lang="ko-KR" altLang="en-US" sz="1600" b="0" dirty="0" smtClean="0"/>
              <a:t>에 대한 </a:t>
            </a:r>
            <a:r>
              <a:rPr lang="en-US" altLang="ko-KR" sz="1600" b="0" dirty="0" smtClean="0"/>
              <a:t>Inconsistency clear.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- Equipment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nozzle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Component </a:t>
            </a:r>
            <a:r>
              <a:rPr lang="ko-KR" altLang="en-US" sz="1600" b="0" dirty="0" smtClean="0"/>
              <a:t>간의</a:t>
            </a:r>
            <a:r>
              <a:rPr lang="en-US" altLang="ko-KR" sz="1600" b="0" dirty="0" smtClean="0"/>
              <a:t> Inconsistency clear.</a:t>
            </a:r>
          </a:p>
        </p:txBody>
      </p:sp>
      <p:sp>
        <p:nvSpPr>
          <p:cNvPr id="8" name="직사각형 7"/>
          <p:cNvSpPr/>
          <p:nvPr/>
        </p:nvSpPr>
        <p:spPr bwMode="auto">
          <a:xfrm>
            <a:off x="6878972" y="176481"/>
            <a:ext cx="2849914" cy="40198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SPPID AUTO BREAKER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998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1"/>
          <p:cNvSpPr txBox="1">
            <a:spLocks/>
          </p:cNvSpPr>
          <p:nvPr/>
        </p:nvSpPr>
        <p:spPr bwMode="auto">
          <a:xfrm>
            <a:off x="253064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SPPID Auto Breaker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4.9.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프로그램 실행 후 도면 닫기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4" y="2625349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36394"/>
            <a:ext cx="9614483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- </a:t>
            </a:r>
            <a:r>
              <a:rPr lang="ko-KR" altLang="en-US" sz="1600" b="0" dirty="0" smtClean="0"/>
              <a:t>프로그램 실행 후 도면이 닫히지 않아서 </a:t>
            </a:r>
            <a:r>
              <a:rPr lang="en-US" altLang="ko-KR" sz="1600" b="0" dirty="0" smtClean="0"/>
              <a:t>SPPID License</a:t>
            </a:r>
            <a:r>
              <a:rPr lang="ko-KR" altLang="en-US" sz="1600" b="0" dirty="0" smtClean="0"/>
              <a:t>를 많이 차지하고</a:t>
            </a:r>
            <a:r>
              <a:rPr lang="en-US" altLang="ko-KR" sz="1600" b="0" dirty="0" smtClean="0"/>
              <a:t>,</a:t>
            </a:r>
          </a:p>
          <a:p>
            <a:pPr marL="0" indent="0"/>
            <a:r>
              <a:rPr lang="en-US" altLang="ko-KR" sz="1600" b="0" dirty="0" smtClean="0"/>
              <a:t>       </a:t>
            </a:r>
            <a:r>
              <a:rPr lang="ko-KR" altLang="en-US" sz="1600" b="0" dirty="0" smtClean="0"/>
              <a:t>도면을 수동으로 닫아줘야 함</a:t>
            </a:r>
            <a:r>
              <a:rPr lang="en-US" altLang="ko-KR" sz="1600" b="0" dirty="0" smtClean="0"/>
              <a:t>.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3034196"/>
            <a:ext cx="949336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</a:t>
            </a:r>
            <a:r>
              <a:rPr lang="ko-KR" altLang="en-US" sz="1600" b="0" dirty="0" smtClean="0"/>
              <a:t>프로그램 실행 후 일정</a:t>
            </a:r>
            <a:r>
              <a:rPr lang="en-US" altLang="ko-KR" sz="1600" b="0" dirty="0" smtClean="0"/>
              <a:t> </a:t>
            </a:r>
            <a:r>
              <a:rPr lang="ko-KR" altLang="en-US" sz="1600" b="0" dirty="0" smtClean="0"/>
              <a:t>시간</a:t>
            </a:r>
            <a:r>
              <a:rPr lang="en-US" altLang="ko-KR" sz="1600" b="0" dirty="0" smtClean="0"/>
              <a:t>(</a:t>
            </a:r>
            <a:r>
              <a:rPr lang="en-US" altLang="ko-KR" sz="1600" b="0" dirty="0"/>
              <a:t>10~30</a:t>
            </a:r>
            <a:r>
              <a:rPr lang="ko-KR" altLang="en-US" sz="1600" b="0" dirty="0"/>
              <a:t>분</a:t>
            </a:r>
            <a:r>
              <a:rPr lang="en-US" altLang="ko-KR" sz="1600" b="0" dirty="0"/>
              <a:t>)</a:t>
            </a:r>
            <a:r>
              <a:rPr lang="ko-KR" altLang="en-US" sz="1600" b="0" dirty="0" smtClean="0"/>
              <a:t> 이상 추가 작업 없을 시</a:t>
            </a:r>
            <a:r>
              <a:rPr lang="en-US" altLang="ko-KR" sz="1600" b="0" dirty="0" smtClean="0"/>
              <a:t>,</a:t>
            </a:r>
            <a:r>
              <a:rPr lang="ko-KR" altLang="en-US" sz="1600" b="0" dirty="0" smtClean="0"/>
              <a:t> 자동으로 로그아웃 및 도면 닫기</a:t>
            </a:r>
            <a:endParaRPr lang="en-US" altLang="ko-KR" sz="1600" b="0" dirty="0" smtClean="0"/>
          </a:p>
        </p:txBody>
      </p:sp>
      <p:sp>
        <p:nvSpPr>
          <p:cNvPr id="8" name="직사각형 7"/>
          <p:cNvSpPr/>
          <p:nvPr/>
        </p:nvSpPr>
        <p:spPr bwMode="auto">
          <a:xfrm>
            <a:off x="6878972" y="176481"/>
            <a:ext cx="2849914" cy="40198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SPPID AUTO BREAKER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962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0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신규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/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개선 기능 항목들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전체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987117"/>
              </p:ext>
            </p:extLst>
          </p:nvPr>
        </p:nvGraphicFramePr>
        <p:xfrm>
          <a:off x="249657" y="1398235"/>
          <a:ext cx="9454516" cy="4455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85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762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8021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095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1508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제목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제목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개수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4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비고</a:t>
                      </a:r>
                      <a:endParaRPr lang="ko-KR" altLang="en-US" sz="14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1593"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Export/Import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[PAP]</a:t>
                      </a:r>
                    </a:p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6.1. Equipment D/S Template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추가</a:t>
                      </a:r>
                      <a:b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6.2. Equipment D/S upload</a:t>
                      </a:r>
                      <a:b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6.3. Export – Excel List</a:t>
                      </a:r>
                      <a:b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6.4. Export – Instrument Data</a:t>
                      </a:r>
                      <a:endParaRPr lang="ko-KR" altLang="en-US" sz="120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20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6084505"/>
                  </a:ext>
                </a:extLst>
              </a:tr>
              <a:tr h="359254"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Local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프로그램의 </a:t>
                      </a: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Platform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[PAP]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7.1.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사용중인 </a:t>
                      </a:r>
                      <a:r>
                        <a:rPr lang="en-US" altLang="ko-KR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user </a:t>
                      </a:r>
                      <a:r>
                        <a:rPr lang="ko-KR" altLang="en-US" sz="1200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확인</a:t>
                      </a:r>
                      <a:endParaRPr lang="en-US" altLang="ko-KR" sz="1200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endParaRPr lang="ko-KR" altLang="en-US" sz="600" dirty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2257"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기타 개선 및 기능 추가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[PAP]</a:t>
                      </a:r>
                    </a:p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8.1.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 외 </a:t>
                      </a: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PAP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기능 추가</a:t>
                      </a:r>
                      <a:b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8.2.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엑셀형태 </a:t>
                      </a: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HMB Upload </a:t>
                      </a:r>
                      <a:b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8.3. UI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개선</a:t>
                      </a:r>
                      <a:b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8.4.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그 외 </a:t>
                      </a:r>
                      <a:r>
                        <a:rPr lang="en-US" altLang="ko-KR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PAP </a:t>
                      </a: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기능 개선</a:t>
                      </a:r>
                    </a:p>
                    <a:p>
                      <a:pPr marL="0" marR="0" indent="0" algn="l" defTabSz="911392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ko-KR" altLang="en-US" sz="120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endParaRPr lang="ko-KR" altLang="en-US" sz="120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b="0" u="none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200" b="0" u="none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</a:t>
                      </a:r>
                      <a:endParaRPr lang="en-US" altLang="ko-KR" sz="1200" b="0" u="none" baseline="0" dirty="0" smtClean="0">
                        <a:solidFill>
                          <a:srgbClr val="000000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200" b="0" u="none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8.3. </a:t>
                      </a:r>
                      <a:r>
                        <a:rPr lang="ko-KR" altLang="en-US" sz="1200" b="0" u="none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별도 </a:t>
                      </a:r>
                      <a:r>
                        <a:rPr lang="en-US" altLang="ko-KR" sz="1200" b="0" u="none" baseline="0" dirty="0" smtClean="0">
                          <a:solidFill>
                            <a:srgbClr val="000000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PPT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1" name="직사각형 10"/>
          <p:cNvSpPr/>
          <p:nvPr/>
        </p:nvSpPr>
        <p:spPr>
          <a:xfrm>
            <a:off x="140600" y="993165"/>
            <a:ext cx="7233323" cy="33855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pPr marL="87312" lvl="0" algn="l"/>
            <a:r>
              <a:rPr lang="ko-KR" altLang="en-US" sz="1600" spc="-30" dirty="0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rPr>
              <a:t>전체 구현 범위</a:t>
            </a:r>
            <a:endParaRPr lang="en-US" altLang="ko-KR" sz="1600" b="0" spc="-30" dirty="0" smtClean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418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151411"/>
            <a:ext cx="9757989" cy="754475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 latinLnBrk="1">
              <a:lnSpc>
                <a:spcPct val="150000"/>
              </a:lnSpc>
            </a:pP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4.10. Pump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주변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break logic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추가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-1</a:t>
            </a:r>
            <a:endParaRPr lang="en-US" altLang="ko-KR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6878972" y="176481"/>
            <a:ext cx="2849914" cy="40198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SPPID AUTO BREAKER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266" name="그룹 265"/>
          <p:cNvGrpSpPr/>
          <p:nvPr/>
        </p:nvGrpSpPr>
        <p:grpSpPr>
          <a:xfrm>
            <a:off x="1457488" y="1127404"/>
            <a:ext cx="6873416" cy="3447900"/>
            <a:chOff x="920675" y="1109715"/>
            <a:chExt cx="5709193" cy="2863893"/>
          </a:xfrm>
        </p:grpSpPr>
        <p:grpSp>
          <p:nvGrpSpPr>
            <p:cNvPr id="233" name="그룹 232"/>
            <p:cNvGrpSpPr/>
            <p:nvPr/>
          </p:nvGrpSpPr>
          <p:grpSpPr>
            <a:xfrm>
              <a:off x="920675" y="1109715"/>
              <a:ext cx="5625720" cy="2664425"/>
              <a:chOff x="920675" y="1100801"/>
              <a:chExt cx="7632114" cy="3614683"/>
            </a:xfrm>
          </p:grpSpPr>
          <p:grpSp>
            <p:nvGrpSpPr>
              <p:cNvPr id="229" name="그룹 228"/>
              <p:cNvGrpSpPr/>
              <p:nvPr/>
            </p:nvGrpSpPr>
            <p:grpSpPr>
              <a:xfrm>
                <a:off x="984463" y="1392923"/>
                <a:ext cx="7123768" cy="3322561"/>
                <a:chOff x="984463" y="1392923"/>
                <a:chExt cx="7123768" cy="3322561"/>
              </a:xfrm>
            </p:grpSpPr>
            <p:cxnSp>
              <p:nvCxnSpPr>
                <p:cNvPr id="105" name="직선 연결선 104"/>
                <p:cNvCxnSpPr/>
                <p:nvPr/>
              </p:nvCxnSpPr>
              <p:spPr bwMode="auto">
                <a:xfrm>
                  <a:off x="2191373" y="2027854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24" name="그룹 23"/>
                <p:cNvGrpSpPr/>
                <p:nvPr/>
              </p:nvGrpSpPr>
              <p:grpSpPr>
                <a:xfrm rot="5400000">
                  <a:off x="1447668" y="929718"/>
                  <a:ext cx="627710" cy="1554120"/>
                  <a:chOff x="2126529" y="4923915"/>
                  <a:chExt cx="315036" cy="623721"/>
                </a:xfrm>
              </p:grpSpPr>
              <p:grpSp>
                <p:nvGrpSpPr>
                  <p:cNvPr id="26" name="그룹 25"/>
                  <p:cNvGrpSpPr/>
                  <p:nvPr/>
                </p:nvGrpSpPr>
                <p:grpSpPr>
                  <a:xfrm>
                    <a:off x="2126530" y="4923915"/>
                    <a:ext cx="315035" cy="180020"/>
                    <a:chOff x="5853100" y="2528900"/>
                    <a:chExt cx="630070" cy="180020"/>
                  </a:xfrm>
                  <a:solidFill>
                    <a:schemeClr val="bg1"/>
                  </a:solidFill>
                </p:grpSpPr>
                <p:sp>
                  <p:nvSpPr>
                    <p:cNvPr id="31" name="원호 30"/>
                    <p:cNvSpPr/>
                    <p:nvPr/>
                  </p:nvSpPr>
                  <p:spPr bwMode="auto">
                    <a:xfrm>
                      <a:off x="5853100" y="2528900"/>
                      <a:ext cx="630070" cy="180020"/>
                    </a:xfrm>
                    <a:prstGeom prst="arc">
                      <a:avLst/>
                    </a:prstGeom>
                    <a:grpFill/>
                    <a:ln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32" name="원호 31"/>
                    <p:cNvSpPr/>
                    <p:nvPr/>
                  </p:nvSpPr>
                  <p:spPr bwMode="auto">
                    <a:xfrm flipH="1">
                      <a:off x="5853100" y="2528900"/>
                      <a:ext cx="630070" cy="180020"/>
                    </a:xfrm>
                    <a:prstGeom prst="arc">
                      <a:avLst/>
                    </a:prstGeom>
                    <a:grpFill/>
                    <a:ln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27" name="직사각형 26"/>
                  <p:cNvSpPr/>
                  <p:nvPr/>
                </p:nvSpPr>
                <p:spPr bwMode="auto">
                  <a:xfrm>
                    <a:off x="2126529" y="4998141"/>
                    <a:ext cx="315035" cy="450051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dirty="0" smtClean="0">
                      <a:latin typeface="Tahoma" pitchFamily="34" charset="0"/>
                      <a:cs typeface="Tahoma" pitchFamily="34" charset="0"/>
                    </a:endParaRPr>
                  </a:p>
                </p:txBody>
              </p:sp>
              <p:grpSp>
                <p:nvGrpSpPr>
                  <p:cNvPr id="28" name="그룹 27"/>
                  <p:cNvGrpSpPr/>
                  <p:nvPr/>
                </p:nvGrpSpPr>
                <p:grpSpPr>
                  <a:xfrm flipV="1">
                    <a:off x="2126530" y="5367616"/>
                    <a:ext cx="315035" cy="180020"/>
                    <a:chOff x="5853100" y="2528900"/>
                    <a:chExt cx="630070" cy="180020"/>
                  </a:xfrm>
                  <a:solidFill>
                    <a:schemeClr val="bg1"/>
                  </a:solidFill>
                </p:grpSpPr>
                <p:sp>
                  <p:nvSpPr>
                    <p:cNvPr id="29" name="원호 28"/>
                    <p:cNvSpPr/>
                    <p:nvPr/>
                  </p:nvSpPr>
                  <p:spPr bwMode="auto">
                    <a:xfrm>
                      <a:off x="5853100" y="2528900"/>
                      <a:ext cx="630070" cy="180020"/>
                    </a:xfrm>
                    <a:prstGeom prst="arc">
                      <a:avLst/>
                    </a:prstGeom>
                    <a:grpFill/>
                    <a:ln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30" name="원호 29"/>
                    <p:cNvSpPr/>
                    <p:nvPr/>
                  </p:nvSpPr>
                  <p:spPr bwMode="auto">
                    <a:xfrm flipH="1">
                      <a:off x="5853100" y="2528900"/>
                      <a:ext cx="630070" cy="180020"/>
                    </a:xfrm>
                    <a:prstGeom prst="arc">
                      <a:avLst/>
                    </a:prstGeom>
                    <a:grpFill/>
                    <a:ln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</p:grpSp>
            <p:grpSp>
              <p:nvGrpSpPr>
                <p:cNvPr id="9" name="그룹 8"/>
                <p:cNvGrpSpPr/>
                <p:nvPr/>
              </p:nvGrpSpPr>
              <p:grpSpPr>
                <a:xfrm rot="5400000">
                  <a:off x="2602508" y="3043448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10" name="이등변 삼각형 9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" name="이등변 삼각형 10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2" name="그룹 11"/>
                <p:cNvGrpSpPr/>
                <p:nvPr/>
              </p:nvGrpSpPr>
              <p:grpSpPr>
                <a:xfrm>
                  <a:off x="3715798" y="2976817"/>
                  <a:ext cx="363726" cy="383109"/>
                  <a:chOff x="3068665" y="2034561"/>
                  <a:chExt cx="345710" cy="364134"/>
                </a:xfrm>
              </p:grpSpPr>
              <p:sp>
                <p:nvSpPr>
                  <p:cNvPr id="13" name="이등변 삼각형 12"/>
                  <p:cNvSpPr/>
                  <p:nvPr/>
                </p:nvSpPr>
                <p:spPr bwMode="auto">
                  <a:xfrm>
                    <a:off x="3068665" y="2168860"/>
                    <a:ext cx="345710" cy="229835"/>
                  </a:xfrm>
                  <a:prstGeom prst="triangle">
                    <a:avLst/>
                  </a:prstGeom>
                  <a:no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4" name="타원 13"/>
                  <p:cNvSpPr/>
                  <p:nvPr/>
                </p:nvSpPr>
                <p:spPr bwMode="auto">
                  <a:xfrm>
                    <a:off x="3092913" y="2034561"/>
                    <a:ext cx="292532" cy="292532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37" name="그룹 36"/>
                <p:cNvGrpSpPr/>
                <p:nvPr/>
              </p:nvGrpSpPr>
              <p:grpSpPr>
                <a:xfrm>
                  <a:off x="2755378" y="2874889"/>
                  <a:ext cx="69538" cy="330166"/>
                  <a:chOff x="3171737" y="2584235"/>
                  <a:chExt cx="105295" cy="499941"/>
                </a:xfrm>
              </p:grpSpPr>
              <p:cxnSp>
                <p:nvCxnSpPr>
                  <p:cNvPr id="33" name="직선 연결선 32"/>
                  <p:cNvCxnSpPr/>
                  <p:nvPr/>
                </p:nvCxnSpPr>
                <p:spPr bwMode="auto">
                  <a:xfrm>
                    <a:off x="3224385" y="2791224"/>
                    <a:ext cx="0" cy="292952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36" name="타원 35"/>
                  <p:cNvSpPr/>
                  <p:nvPr/>
                </p:nvSpPr>
                <p:spPr bwMode="auto">
                  <a:xfrm>
                    <a:off x="3171737" y="2685929"/>
                    <a:ext cx="105295" cy="10529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38" name="타원 37"/>
                  <p:cNvSpPr/>
                  <p:nvPr/>
                </p:nvSpPr>
                <p:spPr bwMode="auto">
                  <a:xfrm>
                    <a:off x="3171737" y="2584235"/>
                    <a:ext cx="105295" cy="105295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grpSp>
              <p:nvGrpSpPr>
                <p:cNvPr id="44" name="그룹 43"/>
                <p:cNvGrpSpPr/>
                <p:nvPr/>
              </p:nvGrpSpPr>
              <p:grpSpPr>
                <a:xfrm>
                  <a:off x="3039994" y="3080897"/>
                  <a:ext cx="187663" cy="156913"/>
                  <a:chOff x="4312920" y="1965960"/>
                  <a:chExt cx="284162" cy="237600"/>
                </a:xfrm>
              </p:grpSpPr>
              <p:cxnSp>
                <p:nvCxnSpPr>
                  <p:cNvPr id="43" name="직선 연결선 42"/>
                  <p:cNvCxnSpPr/>
                  <p:nvPr/>
                </p:nvCxnSpPr>
                <p:spPr bwMode="auto">
                  <a:xfrm>
                    <a:off x="4312920" y="1965960"/>
                    <a:ext cx="0" cy="15840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5" name="직선 연결선 44"/>
                  <p:cNvCxnSpPr/>
                  <p:nvPr/>
                </p:nvCxnSpPr>
                <p:spPr bwMode="auto">
                  <a:xfrm>
                    <a:off x="4597082" y="1965960"/>
                    <a:ext cx="0" cy="15840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6" name="직선 연결선 45"/>
                  <p:cNvCxnSpPr/>
                  <p:nvPr/>
                </p:nvCxnSpPr>
                <p:spPr bwMode="auto">
                  <a:xfrm rot="16200000">
                    <a:off x="4462082" y="1910160"/>
                    <a:ext cx="0" cy="27000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7" name="직선 연결선 46"/>
                  <p:cNvCxnSpPr/>
                  <p:nvPr/>
                </p:nvCxnSpPr>
                <p:spPr bwMode="auto">
                  <a:xfrm>
                    <a:off x="4449064" y="2045160"/>
                    <a:ext cx="0" cy="15840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49" name="직선 연결선 48"/>
                  <p:cNvCxnSpPr/>
                  <p:nvPr/>
                </p:nvCxnSpPr>
                <p:spPr bwMode="auto">
                  <a:xfrm rot="5400000">
                    <a:off x="4449064" y="2124360"/>
                    <a:ext cx="0" cy="15840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51" name="직선 연결선 50"/>
                <p:cNvCxnSpPr/>
                <p:nvPr/>
              </p:nvCxnSpPr>
              <p:spPr bwMode="auto">
                <a:xfrm>
                  <a:off x="2824916" y="3134764"/>
                  <a:ext cx="210315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4" name="직선 연결선 53"/>
                <p:cNvCxnSpPr/>
                <p:nvPr/>
              </p:nvCxnSpPr>
              <p:spPr bwMode="auto">
                <a:xfrm>
                  <a:off x="2824916" y="3080897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8" name="직선 연결선 57"/>
                <p:cNvCxnSpPr/>
                <p:nvPr/>
              </p:nvCxnSpPr>
              <p:spPr bwMode="auto">
                <a:xfrm>
                  <a:off x="3227658" y="3134764"/>
                  <a:ext cx="210315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61" name="직선 연결선 60"/>
                <p:cNvCxnSpPr/>
                <p:nvPr/>
              </p:nvCxnSpPr>
              <p:spPr bwMode="auto">
                <a:xfrm>
                  <a:off x="3550753" y="3132613"/>
                  <a:ext cx="28455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63" name="사다리꼴 62"/>
                <p:cNvSpPr/>
                <p:nvPr/>
              </p:nvSpPr>
              <p:spPr bwMode="auto">
                <a:xfrm rot="5400000">
                  <a:off x="3431951" y="3045494"/>
                  <a:ext cx="128138" cy="170423"/>
                </a:xfrm>
                <a:prstGeom prst="trapezoid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74625" marR="0" indent="-873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endParaRPr lang="ko-KR" altLang="en-US" sz="1050" spc="-30" dirty="0" err="1" smtClean="0">
                    <a:solidFill>
                      <a:srgbClr val="333333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grpSp>
              <p:nvGrpSpPr>
                <p:cNvPr id="40" name="그룹 39"/>
                <p:cNvGrpSpPr/>
                <p:nvPr/>
              </p:nvGrpSpPr>
              <p:grpSpPr>
                <a:xfrm rot="16200000">
                  <a:off x="5232279" y="2885921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41" name="이등변 삼각형 40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42" name="이등변 삼각형 41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64" name="사다리꼴 63"/>
                <p:cNvSpPr/>
                <p:nvPr/>
              </p:nvSpPr>
              <p:spPr bwMode="auto">
                <a:xfrm rot="16200000">
                  <a:off x="4207583" y="2891606"/>
                  <a:ext cx="128138" cy="170423"/>
                </a:xfrm>
                <a:prstGeom prst="trapezoid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non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174625" marR="0" indent="-87313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tabLst/>
                  </a:pPr>
                  <a:endParaRPr lang="ko-KR" altLang="en-US" sz="1050" spc="-30" dirty="0" err="1" smtClean="0">
                    <a:solidFill>
                      <a:srgbClr val="333333"/>
                    </a:solidFill>
                    <a:latin typeface="맑은 고딕" pitchFamily="50" charset="-127"/>
                    <a:ea typeface="맑은 고딕" pitchFamily="50" charset="-127"/>
                  </a:endParaRPr>
                </a:p>
              </p:txBody>
            </p:sp>
            <p:grpSp>
              <p:nvGrpSpPr>
                <p:cNvPr id="70" name="그룹 69"/>
                <p:cNvGrpSpPr/>
                <p:nvPr/>
              </p:nvGrpSpPr>
              <p:grpSpPr>
                <a:xfrm>
                  <a:off x="4742859" y="2925306"/>
                  <a:ext cx="177396" cy="104609"/>
                  <a:chOff x="5798953" y="2964196"/>
                  <a:chExt cx="268615" cy="158400"/>
                </a:xfrm>
              </p:grpSpPr>
              <p:cxnSp>
                <p:nvCxnSpPr>
                  <p:cNvPr id="65" name="직선 연결선 64"/>
                  <p:cNvCxnSpPr/>
                  <p:nvPr/>
                </p:nvCxnSpPr>
                <p:spPr bwMode="auto">
                  <a:xfrm>
                    <a:off x="5798953" y="2980277"/>
                    <a:ext cx="268615" cy="124873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triangle" w="sm" len="med"/>
                  </a:ln>
                  <a:effectLst/>
                </p:spPr>
              </p:cxnSp>
              <p:cxnSp>
                <p:nvCxnSpPr>
                  <p:cNvPr id="66" name="직선 연결선 65"/>
                  <p:cNvCxnSpPr/>
                  <p:nvPr/>
                </p:nvCxnSpPr>
                <p:spPr bwMode="auto">
                  <a:xfrm>
                    <a:off x="5800337" y="2964196"/>
                    <a:ext cx="0" cy="15840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67" name="직선 연결선 66"/>
                  <p:cNvCxnSpPr/>
                  <p:nvPr/>
                </p:nvCxnSpPr>
                <p:spPr bwMode="auto">
                  <a:xfrm>
                    <a:off x="6067568" y="2964196"/>
                    <a:ext cx="0" cy="15840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71" name="그룹 70"/>
                <p:cNvGrpSpPr/>
                <p:nvPr/>
              </p:nvGrpSpPr>
              <p:grpSpPr>
                <a:xfrm>
                  <a:off x="5126227" y="2745934"/>
                  <a:ext cx="69538" cy="330166"/>
                  <a:chOff x="3171737" y="2584235"/>
                  <a:chExt cx="105295" cy="499941"/>
                </a:xfrm>
              </p:grpSpPr>
              <p:cxnSp>
                <p:nvCxnSpPr>
                  <p:cNvPr id="72" name="직선 연결선 71"/>
                  <p:cNvCxnSpPr/>
                  <p:nvPr/>
                </p:nvCxnSpPr>
                <p:spPr bwMode="auto">
                  <a:xfrm>
                    <a:off x="3224385" y="2791224"/>
                    <a:ext cx="0" cy="292952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73" name="타원 72"/>
                  <p:cNvSpPr/>
                  <p:nvPr/>
                </p:nvSpPr>
                <p:spPr bwMode="auto">
                  <a:xfrm flipH="1">
                    <a:off x="3171737" y="2685929"/>
                    <a:ext cx="105295" cy="10529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74" name="타원 73"/>
                  <p:cNvSpPr/>
                  <p:nvPr/>
                </p:nvSpPr>
                <p:spPr bwMode="auto">
                  <a:xfrm>
                    <a:off x="3171737" y="2584235"/>
                    <a:ext cx="105295" cy="105295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cxnSp>
              <p:nvCxnSpPr>
                <p:cNvPr id="76" name="직선 연결선 75"/>
                <p:cNvCxnSpPr/>
                <p:nvPr/>
              </p:nvCxnSpPr>
              <p:spPr bwMode="auto">
                <a:xfrm>
                  <a:off x="5126228" y="2923371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78" name="직선 연결선 77"/>
                <p:cNvCxnSpPr/>
                <p:nvPr/>
              </p:nvCxnSpPr>
              <p:spPr bwMode="auto">
                <a:xfrm rot="10800000">
                  <a:off x="3906808" y="2976817"/>
                  <a:ext cx="284557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0" name="직선 연결선 79"/>
                <p:cNvCxnSpPr/>
                <p:nvPr/>
              </p:nvCxnSpPr>
              <p:spPr bwMode="auto">
                <a:xfrm>
                  <a:off x="4356864" y="2976817"/>
                  <a:ext cx="386909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2" name="직선 연결선 81"/>
                <p:cNvCxnSpPr/>
                <p:nvPr/>
              </p:nvCxnSpPr>
              <p:spPr bwMode="auto">
                <a:xfrm>
                  <a:off x="4920255" y="2973530"/>
                  <a:ext cx="210315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3" name="직선 연결선 82"/>
                <p:cNvCxnSpPr/>
                <p:nvPr/>
              </p:nvCxnSpPr>
              <p:spPr bwMode="auto">
                <a:xfrm>
                  <a:off x="4558218" y="2977610"/>
                  <a:ext cx="0" cy="260201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직선 연결선 84"/>
                <p:cNvCxnSpPr>
                  <a:endCxn id="94" idx="3"/>
                </p:cNvCxnSpPr>
                <p:nvPr/>
              </p:nvCxnSpPr>
              <p:spPr bwMode="auto">
                <a:xfrm>
                  <a:off x="5039231" y="2977518"/>
                  <a:ext cx="0" cy="254872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6" name="직선 연결선 85"/>
                <p:cNvCxnSpPr/>
                <p:nvPr/>
              </p:nvCxnSpPr>
              <p:spPr bwMode="auto">
                <a:xfrm>
                  <a:off x="3319969" y="3136830"/>
                  <a:ext cx="0" cy="282891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87" name="그룹 86"/>
                <p:cNvGrpSpPr/>
                <p:nvPr/>
              </p:nvGrpSpPr>
              <p:grpSpPr>
                <a:xfrm rot="10800000">
                  <a:off x="3271001" y="3393319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88" name="이등변 삼각형 87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89" name="이등변 삼각형 88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90" name="그룹 89"/>
                <p:cNvGrpSpPr/>
                <p:nvPr/>
              </p:nvGrpSpPr>
              <p:grpSpPr>
                <a:xfrm rot="10800000">
                  <a:off x="4506502" y="3238054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91" name="이등변 삼각형 90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2" name="이등변 삼각형 91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99" name="자유형 98"/>
                <p:cNvSpPr/>
                <p:nvPr/>
              </p:nvSpPr>
              <p:spPr bwMode="auto">
                <a:xfrm>
                  <a:off x="2191373" y="2325649"/>
                  <a:ext cx="371475" cy="807640"/>
                </a:xfrm>
                <a:custGeom>
                  <a:avLst/>
                  <a:gdLst>
                    <a:gd name="connsiteX0" fmla="*/ 371475 w 371475"/>
                    <a:gd name="connsiteY0" fmla="*/ 1114425 h 1114425"/>
                    <a:gd name="connsiteX1" fmla="*/ 0 w 371475"/>
                    <a:gd name="connsiteY1" fmla="*/ 1114425 h 1114425"/>
                    <a:gd name="connsiteX2" fmla="*/ 0 w 371475"/>
                    <a:gd name="connsiteY2" fmla="*/ 0 h 11144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475" h="1114425">
                      <a:moveTo>
                        <a:pt x="371475" y="1114425"/>
                      </a:moveTo>
                      <a:lnTo>
                        <a:pt x="0" y="111442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96" name="그룹 95"/>
                <p:cNvGrpSpPr/>
                <p:nvPr/>
              </p:nvGrpSpPr>
              <p:grpSpPr>
                <a:xfrm>
                  <a:off x="2141745" y="2080159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97" name="이등변 삼각형 96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8" name="이등변 삼각형 97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00" name="그룹 99"/>
                <p:cNvGrpSpPr/>
                <p:nvPr/>
              </p:nvGrpSpPr>
              <p:grpSpPr>
                <a:xfrm rot="16200000">
                  <a:off x="2079827" y="2128175"/>
                  <a:ext cx="69538" cy="330166"/>
                  <a:chOff x="3171737" y="2584235"/>
                  <a:chExt cx="105295" cy="499941"/>
                </a:xfrm>
              </p:grpSpPr>
              <p:cxnSp>
                <p:nvCxnSpPr>
                  <p:cNvPr id="101" name="직선 연결선 100"/>
                  <p:cNvCxnSpPr/>
                  <p:nvPr/>
                </p:nvCxnSpPr>
                <p:spPr bwMode="auto">
                  <a:xfrm>
                    <a:off x="3224385" y="2791224"/>
                    <a:ext cx="0" cy="292952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02" name="타원 101"/>
                  <p:cNvSpPr/>
                  <p:nvPr/>
                </p:nvSpPr>
                <p:spPr bwMode="auto">
                  <a:xfrm>
                    <a:off x="3171737" y="2685929"/>
                    <a:ext cx="105295" cy="10529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103" name="타원 102"/>
                  <p:cNvSpPr/>
                  <p:nvPr/>
                </p:nvSpPr>
                <p:spPr bwMode="auto">
                  <a:xfrm>
                    <a:off x="3171737" y="2584235"/>
                    <a:ext cx="105295" cy="105295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cxnSp>
              <p:nvCxnSpPr>
                <p:cNvPr id="104" name="직선 연결선 103"/>
                <p:cNvCxnSpPr/>
                <p:nvPr/>
              </p:nvCxnSpPr>
              <p:spPr bwMode="auto">
                <a:xfrm rot="5400000">
                  <a:off x="2188052" y="2275723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06" name="직선 연결선 105"/>
                <p:cNvCxnSpPr/>
                <p:nvPr/>
              </p:nvCxnSpPr>
              <p:spPr bwMode="auto">
                <a:xfrm>
                  <a:off x="5373161" y="2976817"/>
                  <a:ext cx="1501671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08" name="그룹 107"/>
                <p:cNvGrpSpPr/>
                <p:nvPr/>
              </p:nvGrpSpPr>
              <p:grpSpPr>
                <a:xfrm rot="16200000">
                  <a:off x="6912281" y="2879691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109" name="이등변 삼각형 108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10" name="이등변 삼각형 109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11" name="그룹 110"/>
                <p:cNvGrpSpPr/>
                <p:nvPr/>
              </p:nvGrpSpPr>
              <p:grpSpPr>
                <a:xfrm>
                  <a:off x="7053163" y="2721974"/>
                  <a:ext cx="69538" cy="330166"/>
                  <a:chOff x="3171737" y="2584235"/>
                  <a:chExt cx="105295" cy="499941"/>
                </a:xfrm>
              </p:grpSpPr>
              <p:cxnSp>
                <p:nvCxnSpPr>
                  <p:cNvPr id="112" name="직선 연결선 111"/>
                  <p:cNvCxnSpPr/>
                  <p:nvPr/>
                </p:nvCxnSpPr>
                <p:spPr bwMode="auto">
                  <a:xfrm>
                    <a:off x="3224385" y="2791224"/>
                    <a:ext cx="0" cy="292952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13" name="타원 112"/>
                  <p:cNvSpPr/>
                  <p:nvPr/>
                </p:nvSpPr>
                <p:spPr bwMode="auto">
                  <a:xfrm flipH="1">
                    <a:off x="3171737" y="2685929"/>
                    <a:ext cx="105295" cy="10529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114" name="타원 113"/>
                  <p:cNvSpPr/>
                  <p:nvPr/>
                </p:nvSpPr>
                <p:spPr bwMode="auto">
                  <a:xfrm>
                    <a:off x="3171737" y="2584235"/>
                    <a:ext cx="105295" cy="105295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cxnSp>
              <p:nvCxnSpPr>
                <p:cNvPr id="115" name="직선 연결선 114"/>
                <p:cNvCxnSpPr/>
                <p:nvPr/>
              </p:nvCxnSpPr>
              <p:spPr bwMode="auto">
                <a:xfrm>
                  <a:off x="7122269" y="2919183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16" name="그룹 115"/>
                <p:cNvGrpSpPr/>
                <p:nvPr/>
              </p:nvGrpSpPr>
              <p:grpSpPr>
                <a:xfrm>
                  <a:off x="7480521" y="2118866"/>
                  <a:ext cx="627710" cy="1554120"/>
                  <a:chOff x="2126529" y="4923915"/>
                  <a:chExt cx="315036" cy="623721"/>
                </a:xfrm>
              </p:grpSpPr>
              <p:grpSp>
                <p:nvGrpSpPr>
                  <p:cNvPr id="117" name="그룹 116"/>
                  <p:cNvGrpSpPr/>
                  <p:nvPr/>
                </p:nvGrpSpPr>
                <p:grpSpPr>
                  <a:xfrm>
                    <a:off x="2126530" y="4923915"/>
                    <a:ext cx="315035" cy="180020"/>
                    <a:chOff x="5853100" y="2528900"/>
                    <a:chExt cx="630070" cy="180020"/>
                  </a:xfrm>
                  <a:solidFill>
                    <a:schemeClr val="bg1"/>
                  </a:solidFill>
                </p:grpSpPr>
                <p:sp>
                  <p:nvSpPr>
                    <p:cNvPr id="122" name="원호 121"/>
                    <p:cNvSpPr/>
                    <p:nvPr/>
                  </p:nvSpPr>
                  <p:spPr bwMode="auto">
                    <a:xfrm>
                      <a:off x="5853100" y="2528900"/>
                      <a:ext cx="630070" cy="180020"/>
                    </a:xfrm>
                    <a:prstGeom prst="arc">
                      <a:avLst/>
                    </a:prstGeom>
                    <a:grpFill/>
                    <a:ln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123" name="원호 122"/>
                    <p:cNvSpPr/>
                    <p:nvPr/>
                  </p:nvSpPr>
                  <p:spPr bwMode="auto">
                    <a:xfrm flipH="1">
                      <a:off x="5853100" y="2528900"/>
                      <a:ext cx="630070" cy="180020"/>
                    </a:xfrm>
                    <a:prstGeom prst="arc">
                      <a:avLst/>
                    </a:prstGeom>
                    <a:grpFill/>
                    <a:ln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  <p:sp>
                <p:nvSpPr>
                  <p:cNvPr id="118" name="직사각형 117"/>
                  <p:cNvSpPr/>
                  <p:nvPr/>
                </p:nvSpPr>
                <p:spPr bwMode="auto">
                  <a:xfrm>
                    <a:off x="2126529" y="4998141"/>
                    <a:ext cx="315035" cy="450051"/>
                  </a:xfrm>
                  <a:prstGeom prst="rect">
                    <a:avLst/>
                  </a:prstGeom>
                  <a:solidFill>
                    <a:schemeClr val="bg1"/>
                  </a:solidFill>
                  <a:ln w="25400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ko-KR" altLang="en-US" dirty="0" smtClean="0">
                      <a:latin typeface="Tahoma" pitchFamily="34" charset="0"/>
                      <a:cs typeface="Tahoma" pitchFamily="34" charset="0"/>
                    </a:endParaRPr>
                  </a:p>
                </p:txBody>
              </p:sp>
              <p:grpSp>
                <p:nvGrpSpPr>
                  <p:cNvPr id="119" name="그룹 118"/>
                  <p:cNvGrpSpPr/>
                  <p:nvPr/>
                </p:nvGrpSpPr>
                <p:grpSpPr>
                  <a:xfrm flipV="1">
                    <a:off x="2126530" y="5367616"/>
                    <a:ext cx="315035" cy="180020"/>
                    <a:chOff x="5853100" y="2528900"/>
                    <a:chExt cx="630070" cy="180020"/>
                  </a:xfrm>
                  <a:solidFill>
                    <a:schemeClr val="bg1"/>
                  </a:solidFill>
                </p:grpSpPr>
                <p:sp>
                  <p:nvSpPr>
                    <p:cNvPr id="120" name="원호 119"/>
                    <p:cNvSpPr/>
                    <p:nvPr/>
                  </p:nvSpPr>
                  <p:spPr bwMode="auto">
                    <a:xfrm>
                      <a:off x="5853100" y="2528900"/>
                      <a:ext cx="630070" cy="180020"/>
                    </a:xfrm>
                    <a:prstGeom prst="arc">
                      <a:avLst/>
                    </a:prstGeom>
                    <a:grpFill/>
                    <a:ln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121" name="원호 120"/>
                    <p:cNvSpPr/>
                    <p:nvPr/>
                  </p:nvSpPr>
                  <p:spPr bwMode="auto">
                    <a:xfrm flipH="1">
                      <a:off x="5853100" y="2528900"/>
                      <a:ext cx="630070" cy="180020"/>
                    </a:xfrm>
                    <a:prstGeom prst="arc">
                      <a:avLst/>
                    </a:prstGeom>
                    <a:grpFill/>
                    <a:ln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</p:grpSp>
            <p:cxnSp>
              <p:nvCxnSpPr>
                <p:cNvPr id="124" name="직선 연결선 123"/>
                <p:cNvCxnSpPr/>
                <p:nvPr/>
              </p:nvCxnSpPr>
              <p:spPr bwMode="auto">
                <a:xfrm>
                  <a:off x="7122701" y="2978301"/>
                  <a:ext cx="366274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29" name="직선 연결선 128"/>
                <p:cNvCxnSpPr/>
                <p:nvPr/>
              </p:nvCxnSpPr>
              <p:spPr bwMode="auto">
                <a:xfrm>
                  <a:off x="3319969" y="3572121"/>
                  <a:ext cx="0" cy="282891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0" name="직선 연결선 129"/>
                <p:cNvCxnSpPr/>
                <p:nvPr/>
              </p:nvCxnSpPr>
              <p:spPr bwMode="auto">
                <a:xfrm>
                  <a:off x="4558218" y="3412785"/>
                  <a:ext cx="0" cy="260201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1" name="직선 연결선 130"/>
                <p:cNvCxnSpPr/>
                <p:nvPr/>
              </p:nvCxnSpPr>
              <p:spPr bwMode="auto">
                <a:xfrm>
                  <a:off x="5039114" y="3401196"/>
                  <a:ext cx="0" cy="260201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37" name="직선 연결선 136"/>
                <p:cNvCxnSpPr/>
                <p:nvPr/>
              </p:nvCxnSpPr>
              <p:spPr bwMode="auto">
                <a:xfrm rot="5400000">
                  <a:off x="3323304" y="3799496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42" name="그룹 141"/>
                <p:cNvGrpSpPr/>
                <p:nvPr/>
              </p:nvGrpSpPr>
              <p:grpSpPr>
                <a:xfrm rot="16200000">
                  <a:off x="3210956" y="3721486"/>
                  <a:ext cx="69538" cy="330166"/>
                  <a:chOff x="3171737" y="2584235"/>
                  <a:chExt cx="105295" cy="499941"/>
                </a:xfrm>
              </p:grpSpPr>
              <p:cxnSp>
                <p:nvCxnSpPr>
                  <p:cNvPr id="143" name="직선 연결선 142"/>
                  <p:cNvCxnSpPr/>
                  <p:nvPr/>
                </p:nvCxnSpPr>
                <p:spPr bwMode="auto">
                  <a:xfrm>
                    <a:off x="3224385" y="2791224"/>
                    <a:ext cx="0" cy="292952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44" name="타원 143"/>
                  <p:cNvSpPr/>
                  <p:nvPr/>
                </p:nvSpPr>
                <p:spPr bwMode="auto">
                  <a:xfrm flipH="1">
                    <a:off x="3171737" y="2685929"/>
                    <a:ext cx="105295" cy="10529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145" name="타원 144"/>
                  <p:cNvSpPr/>
                  <p:nvPr/>
                </p:nvSpPr>
                <p:spPr bwMode="auto">
                  <a:xfrm>
                    <a:off x="3171737" y="2584235"/>
                    <a:ext cx="105295" cy="105295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grpSp>
              <p:nvGrpSpPr>
                <p:cNvPr id="148" name="그룹 147"/>
                <p:cNvGrpSpPr/>
                <p:nvPr/>
              </p:nvGrpSpPr>
              <p:grpSpPr>
                <a:xfrm rot="10800000">
                  <a:off x="3268253" y="3918247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149" name="이등변 삼각형 148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0" name="이등변 삼각형 149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cxnSp>
              <p:nvCxnSpPr>
                <p:cNvPr id="151" name="직선 연결선 150"/>
                <p:cNvCxnSpPr/>
                <p:nvPr/>
              </p:nvCxnSpPr>
              <p:spPr bwMode="auto">
                <a:xfrm rot="5400000">
                  <a:off x="4557630" y="3620651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52" name="그룹 151"/>
                <p:cNvGrpSpPr/>
                <p:nvPr/>
              </p:nvGrpSpPr>
              <p:grpSpPr>
                <a:xfrm rot="16200000">
                  <a:off x="4445282" y="3542641"/>
                  <a:ext cx="69538" cy="330166"/>
                  <a:chOff x="3171737" y="2584235"/>
                  <a:chExt cx="105295" cy="499941"/>
                </a:xfrm>
              </p:grpSpPr>
              <p:cxnSp>
                <p:nvCxnSpPr>
                  <p:cNvPr id="153" name="직선 연결선 152"/>
                  <p:cNvCxnSpPr/>
                  <p:nvPr/>
                </p:nvCxnSpPr>
                <p:spPr bwMode="auto">
                  <a:xfrm>
                    <a:off x="3224385" y="2791224"/>
                    <a:ext cx="0" cy="292952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54" name="타원 153"/>
                  <p:cNvSpPr/>
                  <p:nvPr/>
                </p:nvSpPr>
                <p:spPr bwMode="auto">
                  <a:xfrm flipH="1">
                    <a:off x="3171737" y="2685929"/>
                    <a:ext cx="105295" cy="10529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155" name="타원 154"/>
                  <p:cNvSpPr/>
                  <p:nvPr/>
                </p:nvSpPr>
                <p:spPr bwMode="auto">
                  <a:xfrm>
                    <a:off x="3171737" y="2584235"/>
                    <a:ext cx="105295" cy="105295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cxnSp>
              <p:nvCxnSpPr>
                <p:cNvPr id="159" name="직선 연결선 158"/>
                <p:cNvCxnSpPr/>
                <p:nvPr/>
              </p:nvCxnSpPr>
              <p:spPr bwMode="auto">
                <a:xfrm rot="5400000">
                  <a:off x="5042342" y="3616442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60" name="그룹 159"/>
                <p:cNvGrpSpPr/>
                <p:nvPr/>
              </p:nvGrpSpPr>
              <p:grpSpPr>
                <a:xfrm rot="16200000">
                  <a:off x="4929994" y="3538432"/>
                  <a:ext cx="69538" cy="330166"/>
                  <a:chOff x="3171737" y="2584235"/>
                  <a:chExt cx="105295" cy="499941"/>
                </a:xfrm>
              </p:grpSpPr>
              <p:cxnSp>
                <p:nvCxnSpPr>
                  <p:cNvPr id="161" name="직선 연결선 160"/>
                  <p:cNvCxnSpPr/>
                  <p:nvPr/>
                </p:nvCxnSpPr>
                <p:spPr bwMode="auto">
                  <a:xfrm>
                    <a:off x="3224385" y="2791224"/>
                    <a:ext cx="0" cy="292952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162" name="타원 161"/>
                  <p:cNvSpPr/>
                  <p:nvPr/>
                </p:nvSpPr>
                <p:spPr bwMode="auto">
                  <a:xfrm flipH="1">
                    <a:off x="3171737" y="2685929"/>
                    <a:ext cx="105295" cy="105295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  <p:sp>
                <p:nvSpPr>
                  <p:cNvPr id="163" name="타원 162"/>
                  <p:cNvSpPr/>
                  <p:nvPr/>
                </p:nvSpPr>
                <p:spPr bwMode="auto">
                  <a:xfrm>
                    <a:off x="3171737" y="2584235"/>
                    <a:ext cx="105295" cy="105295"/>
                  </a:xfrm>
                  <a:prstGeom prst="ellipse">
                    <a:avLst/>
                  </a:prstGeom>
                  <a:solidFill>
                    <a:srgbClr val="000000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none" lIns="0" tIns="0" rIns="0" bIns="0" numCol="1" rtlCol="0" anchor="ctr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174625" marR="0" indent="-87313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tabLst/>
                    </a:pPr>
                    <a:endParaRPr lang="ko-KR" altLang="en-US" sz="1050" spc="-30" dirty="0" err="1" smtClean="0">
                      <a:solidFill>
                        <a:srgbClr val="333333"/>
                      </a:solidFill>
                      <a:latin typeface="맑은 고딕" pitchFamily="50" charset="-127"/>
                      <a:ea typeface="맑은 고딕" pitchFamily="50" charset="-127"/>
                    </a:endParaRPr>
                  </a:p>
                </p:txBody>
              </p:sp>
            </p:grpSp>
            <p:grpSp>
              <p:nvGrpSpPr>
                <p:cNvPr id="164" name="그룹 163"/>
                <p:cNvGrpSpPr/>
                <p:nvPr/>
              </p:nvGrpSpPr>
              <p:grpSpPr>
                <a:xfrm rot="10800000">
                  <a:off x="4987291" y="3735193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165" name="이등변 삼각형 164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66" name="이등변 삼각형 165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93" name="그룹 92"/>
                <p:cNvGrpSpPr/>
                <p:nvPr/>
              </p:nvGrpSpPr>
              <p:grpSpPr>
                <a:xfrm rot="10800000">
                  <a:off x="4987515" y="3232390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94" name="이등변 삼각형 93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95" name="이등변 삼각형 94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68" name="자유형 167"/>
                <p:cNvSpPr/>
                <p:nvPr/>
              </p:nvSpPr>
              <p:spPr bwMode="auto">
                <a:xfrm>
                  <a:off x="3329610" y="3709551"/>
                  <a:ext cx="319088" cy="161925"/>
                </a:xfrm>
                <a:custGeom>
                  <a:avLst/>
                  <a:gdLst>
                    <a:gd name="connsiteX0" fmla="*/ 0 w 314325"/>
                    <a:gd name="connsiteY0" fmla="*/ 0 h 161925"/>
                    <a:gd name="connsiteX1" fmla="*/ 314325 w 314325"/>
                    <a:gd name="connsiteY1" fmla="*/ 0 h 161925"/>
                    <a:gd name="connsiteX2" fmla="*/ 314325 w 314325"/>
                    <a:gd name="connsiteY2" fmla="*/ 161925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4325" h="161925">
                      <a:moveTo>
                        <a:pt x="0" y="0"/>
                      </a:moveTo>
                      <a:lnTo>
                        <a:pt x="314325" y="0"/>
                      </a:lnTo>
                      <a:lnTo>
                        <a:pt x="314325" y="161925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69" name="그룹 168"/>
                <p:cNvGrpSpPr/>
                <p:nvPr/>
              </p:nvGrpSpPr>
              <p:grpSpPr>
                <a:xfrm rot="10800000">
                  <a:off x="3592633" y="3886568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170" name="이등변 삼각형 169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71" name="이등변 삼각형 170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73" name="자유형 172"/>
                <p:cNvSpPr/>
                <p:nvPr/>
              </p:nvSpPr>
              <p:spPr bwMode="auto">
                <a:xfrm>
                  <a:off x="5041216" y="3518521"/>
                  <a:ext cx="319088" cy="161925"/>
                </a:xfrm>
                <a:custGeom>
                  <a:avLst/>
                  <a:gdLst>
                    <a:gd name="connsiteX0" fmla="*/ 0 w 314325"/>
                    <a:gd name="connsiteY0" fmla="*/ 0 h 161925"/>
                    <a:gd name="connsiteX1" fmla="*/ 314325 w 314325"/>
                    <a:gd name="connsiteY1" fmla="*/ 0 h 161925"/>
                    <a:gd name="connsiteX2" fmla="*/ 314325 w 314325"/>
                    <a:gd name="connsiteY2" fmla="*/ 161925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14325" h="161925">
                      <a:moveTo>
                        <a:pt x="0" y="0"/>
                      </a:moveTo>
                      <a:lnTo>
                        <a:pt x="314325" y="0"/>
                      </a:lnTo>
                      <a:lnTo>
                        <a:pt x="314325" y="161925"/>
                      </a:lnTo>
                    </a:path>
                  </a:pathLst>
                </a:custGeom>
                <a:noFill/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74" name="그룹 173"/>
                <p:cNvGrpSpPr/>
                <p:nvPr/>
              </p:nvGrpSpPr>
              <p:grpSpPr>
                <a:xfrm rot="10800000">
                  <a:off x="5304239" y="3695538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175" name="이등변 삼각형 174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76" name="이등변 삼각형 175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181" name="그룹 180"/>
                <p:cNvGrpSpPr/>
                <p:nvPr/>
              </p:nvGrpSpPr>
              <p:grpSpPr>
                <a:xfrm flipH="1">
                  <a:off x="4183399" y="3544694"/>
                  <a:ext cx="366455" cy="355347"/>
                  <a:chOff x="5197756" y="3799945"/>
                  <a:chExt cx="366455" cy="355347"/>
                </a:xfrm>
              </p:grpSpPr>
              <p:sp>
                <p:nvSpPr>
                  <p:cNvPr id="177" name="자유형 176"/>
                  <p:cNvSpPr/>
                  <p:nvPr/>
                </p:nvSpPr>
                <p:spPr bwMode="auto">
                  <a:xfrm>
                    <a:off x="5197756" y="3799945"/>
                    <a:ext cx="319088" cy="161925"/>
                  </a:xfrm>
                  <a:custGeom>
                    <a:avLst/>
                    <a:gdLst>
                      <a:gd name="connsiteX0" fmla="*/ 0 w 314325"/>
                      <a:gd name="connsiteY0" fmla="*/ 0 h 161925"/>
                      <a:gd name="connsiteX1" fmla="*/ 314325 w 314325"/>
                      <a:gd name="connsiteY1" fmla="*/ 0 h 161925"/>
                      <a:gd name="connsiteX2" fmla="*/ 314325 w 314325"/>
                      <a:gd name="connsiteY2" fmla="*/ 161925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14325" h="161925">
                        <a:moveTo>
                          <a:pt x="0" y="0"/>
                        </a:moveTo>
                        <a:lnTo>
                          <a:pt x="314325" y="0"/>
                        </a:lnTo>
                        <a:lnTo>
                          <a:pt x="314325" y="161925"/>
                        </a:lnTo>
                      </a:path>
                    </a:pathLst>
                  </a:custGeom>
                  <a:no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grpSp>
                <p:nvGrpSpPr>
                  <p:cNvPr id="178" name="그룹 177"/>
                  <p:cNvGrpSpPr/>
                  <p:nvPr/>
                </p:nvGrpSpPr>
                <p:grpSpPr>
                  <a:xfrm rot="10800000">
                    <a:off x="5460779" y="3976962"/>
                    <a:ext cx="103432" cy="178330"/>
                    <a:chOff x="3287815" y="3519010"/>
                    <a:chExt cx="156617" cy="270030"/>
                  </a:xfrm>
                  <a:solidFill>
                    <a:schemeClr val="bg1"/>
                  </a:solidFill>
                </p:grpSpPr>
                <p:sp>
                  <p:nvSpPr>
                    <p:cNvPr id="179" name="이등변 삼각형 178"/>
                    <p:cNvSpPr/>
                    <p:nvPr/>
                  </p:nvSpPr>
                  <p:spPr bwMode="auto">
                    <a:xfrm>
                      <a:off x="3287815" y="3654025"/>
                      <a:ext cx="156617" cy="135015"/>
                    </a:xfrm>
                    <a:prstGeom prst="triangle">
                      <a:avLst/>
                    </a:prstGeom>
                    <a:grpFill/>
                    <a:ln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  <p:sp>
                  <p:nvSpPr>
                    <p:cNvPr id="180" name="이등변 삼각형 179"/>
                    <p:cNvSpPr/>
                    <p:nvPr/>
                  </p:nvSpPr>
                  <p:spPr bwMode="auto">
                    <a:xfrm flipV="1">
                      <a:off x="3287815" y="3519010"/>
                      <a:ext cx="156617" cy="135015"/>
                    </a:xfrm>
                    <a:prstGeom prst="triangle">
                      <a:avLst/>
                    </a:prstGeom>
                    <a:grpFill/>
                    <a:ln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algn="ctr"/>
                      <a:endParaRPr lang="ko-KR" altLang="en-US"/>
                    </a:p>
                  </p:txBody>
                </p:sp>
              </p:grpSp>
            </p:grpSp>
            <p:cxnSp>
              <p:nvCxnSpPr>
                <p:cNvPr id="184" name="직선 연결선 183"/>
                <p:cNvCxnSpPr/>
                <p:nvPr/>
              </p:nvCxnSpPr>
              <p:spPr bwMode="auto">
                <a:xfrm>
                  <a:off x="3326997" y="4096577"/>
                  <a:ext cx="0" cy="179712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6" name="직선 연결선 185"/>
                <p:cNvCxnSpPr/>
                <p:nvPr/>
              </p:nvCxnSpPr>
              <p:spPr bwMode="auto">
                <a:xfrm>
                  <a:off x="4557630" y="3902517"/>
                  <a:ext cx="0" cy="373772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7" name="직선 연결선 186"/>
                <p:cNvCxnSpPr/>
                <p:nvPr/>
              </p:nvCxnSpPr>
              <p:spPr bwMode="auto">
                <a:xfrm>
                  <a:off x="5041216" y="3918247"/>
                  <a:ext cx="0" cy="358042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88" name="직선 연결선 187"/>
                <p:cNvCxnSpPr/>
                <p:nvPr/>
              </p:nvCxnSpPr>
              <p:spPr bwMode="auto">
                <a:xfrm>
                  <a:off x="2961310" y="4282527"/>
                  <a:ext cx="3082925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3" name="직선 연결선 192"/>
                <p:cNvCxnSpPr/>
                <p:nvPr/>
              </p:nvCxnSpPr>
              <p:spPr bwMode="auto">
                <a:xfrm>
                  <a:off x="2964945" y="4230222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4" name="직선 연결선 193"/>
                <p:cNvCxnSpPr/>
                <p:nvPr/>
              </p:nvCxnSpPr>
              <p:spPr bwMode="auto">
                <a:xfrm>
                  <a:off x="2930073" y="4230222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6" name="직선 연결선 195"/>
                <p:cNvCxnSpPr/>
                <p:nvPr/>
              </p:nvCxnSpPr>
              <p:spPr bwMode="auto">
                <a:xfrm>
                  <a:off x="3650823" y="4064899"/>
                  <a:ext cx="0" cy="165323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197" name="직선 연결선 196"/>
                <p:cNvCxnSpPr/>
                <p:nvPr/>
              </p:nvCxnSpPr>
              <p:spPr bwMode="auto">
                <a:xfrm>
                  <a:off x="4230766" y="3900042"/>
                  <a:ext cx="0" cy="33018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grpSp>
              <p:nvGrpSpPr>
                <p:cNvPr id="156" name="그룹 155"/>
                <p:cNvGrpSpPr/>
                <p:nvPr/>
              </p:nvGrpSpPr>
              <p:grpSpPr>
                <a:xfrm rot="10800000">
                  <a:off x="4502579" y="3739402"/>
                  <a:ext cx="103432" cy="178330"/>
                  <a:chOff x="3287815" y="3519010"/>
                  <a:chExt cx="156617" cy="270030"/>
                </a:xfrm>
                <a:solidFill>
                  <a:schemeClr val="bg1"/>
                </a:solidFill>
              </p:grpSpPr>
              <p:sp>
                <p:nvSpPr>
                  <p:cNvPr id="157" name="이등변 삼각형 156"/>
                  <p:cNvSpPr/>
                  <p:nvPr/>
                </p:nvSpPr>
                <p:spPr bwMode="auto">
                  <a:xfrm>
                    <a:off x="3287815" y="3654025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58" name="이등변 삼각형 157"/>
                  <p:cNvSpPr/>
                  <p:nvPr/>
                </p:nvSpPr>
                <p:spPr bwMode="auto">
                  <a:xfrm flipV="1">
                    <a:off x="3287815" y="3519010"/>
                    <a:ext cx="156617" cy="135015"/>
                  </a:xfrm>
                  <a:prstGeom prst="triangle">
                    <a:avLst/>
                  </a:prstGeom>
                  <a:grpFill/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cxnSp>
              <p:nvCxnSpPr>
                <p:cNvPr id="200" name="직선 연결선 199"/>
                <p:cNvCxnSpPr/>
                <p:nvPr/>
              </p:nvCxnSpPr>
              <p:spPr bwMode="auto">
                <a:xfrm>
                  <a:off x="5360304" y="3871476"/>
                  <a:ext cx="0" cy="358746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4" name="직선 연결선 203"/>
                <p:cNvCxnSpPr/>
                <p:nvPr/>
              </p:nvCxnSpPr>
              <p:spPr bwMode="auto">
                <a:xfrm>
                  <a:off x="3650823" y="4334831"/>
                  <a:ext cx="0" cy="165323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5" name="직선 연결선 204"/>
                <p:cNvCxnSpPr/>
                <p:nvPr/>
              </p:nvCxnSpPr>
              <p:spPr bwMode="auto">
                <a:xfrm>
                  <a:off x="4230766" y="4342684"/>
                  <a:ext cx="0" cy="165323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06" name="직선 연결선 205"/>
                <p:cNvCxnSpPr/>
                <p:nvPr/>
              </p:nvCxnSpPr>
              <p:spPr bwMode="auto">
                <a:xfrm>
                  <a:off x="5355954" y="4334524"/>
                  <a:ext cx="0" cy="165323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08" name="오각형 207"/>
                <p:cNvSpPr/>
                <p:nvPr/>
              </p:nvSpPr>
              <p:spPr bwMode="auto">
                <a:xfrm>
                  <a:off x="6044235" y="4212990"/>
                  <a:ext cx="745137" cy="121534"/>
                </a:xfrm>
                <a:prstGeom prst="homePlate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213" name="그룹 212"/>
                <p:cNvGrpSpPr/>
                <p:nvPr/>
              </p:nvGrpSpPr>
              <p:grpSpPr>
                <a:xfrm>
                  <a:off x="3579035" y="4495000"/>
                  <a:ext cx="130626" cy="170013"/>
                  <a:chOff x="4053365" y="4718050"/>
                  <a:chExt cx="130626" cy="170013"/>
                </a:xfrm>
              </p:grpSpPr>
              <p:cxnSp>
                <p:nvCxnSpPr>
                  <p:cNvPr id="210" name="직선 연결선 209"/>
                  <p:cNvCxnSpPr/>
                  <p:nvPr/>
                </p:nvCxnSpPr>
                <p:spPr bwMode="auto">
                  <a:xfrm>
                    <a:off x="4053365" y="4718050"/>
                    <a:ext cx="67785" cy="67785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1" name="직선 연결선 210"/>
                  <p:cNvCxnSpPr/>
                  <p:nvPr/>
                </p:nvCxnSpPr>
                <p:spPr bwMode="auto">
                  <a:xfrm rot="16200000">
                    <a:off x="4116206" y="4718050"/>
                    <a:ext cx="67785" cy="67785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2" name="직선 연결선 211"/>
                  <p:cNvCxnSpPr/>
                  <p:nvPr/>
                </p:nvCxnSpPr>
                <p:spPr bwMode="auto">
                  <a:xfrm>
                    <a:off x="4118587" y="4783454"/>
                    <a:ext cx="0" cy="104609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14" name="그룹 213"/>
                <p:cNvGrpSpPr/>
                <p:nvPr/>
              </p:nvGrpSpPr>
              <p:grpSpPr>
                <a:xfrm>
                  <a:off x="4160690" y="4492954"/>
                  <a:ext cx="130626" cy="170013"/>
                  <a:chOff x="4053365" y="4718050"/>
                  <a:chExt cx="130626" cy="170013"/>
                </a:xfrm>
              </p:grpSpPr>
              <p:cxnSp>
                <p:nvCxnSpPr>
                  <p:cNvPr id="215" name="직선 연결선 214"/>
                  <p:cNvCxnSpPr/>
                  <p:nvPr/>
                </p:nvCxnSpPr>
                <p:spPr bwMode="auto">
                  <a:xfrm>
                    <a:off x="4053365" y="4718050"/>
                    <a:ext cx="67785" cy="67785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6" name="직선 연결선 215"/>
                  <p:cNvCxnSpPr/>
                  <p:nvPr/>
                </p:nvCxnSpPr>
                <p:spPr bwMode="auto">
                  <a:xfrm rot="16200000">
                    <a:off x="4116206" y="4718050"/>
                    <a:ext cx="67785" cy="67785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7" name="직선 연결선 216"/>
                  <p:cNvCxnSpPr/>
                  <p:nvPr/>
                </p:nvCxnSpPr>
                <p:spPr bwMode="auto">
                  <a:xfrm>
                    <a:off x="4118587" y="4783454"/>
                    <a:ext cx="0" cy="104609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18" name="그룹 217"/>
                <p:cNvGrpSpPr/>
                <p:nvPr/>
              </p:nvGrpSpPr>
              <p:grpSpPr>
                <a:xfrm>
                  <a:off x="5294991" y="4493167"/>
                  <a:ext cx="130626" cy="170013"/>
                  <a:chOff x="4053365" y="4718050"/>
                  <a:chExt cx="130626" cy="170013"/>
                </a:xfrm>
              </p:grpSpPr>
              <p:cxnSp>
                <p:nvCxnSpPr>
                  <p:cNvPr id="219" name="직선 연결선 218"/>
                  <p:cNvCxnSpPr/>
                  <p:nvPr/>
                </p:nvCxnSpPr>
                <p:spPr bwMode="auto">
                  <a:xfrm>
                    <a:off x="4053365" y="4718050"/>
                    <a:ext cx="67785" cy="67785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0" name="직선 연결선 219"/>
                  <p:cNvCxnSpPr/>
                  <p:nvPr/>
                </p:nvCxnSpPr>
                <p:spPr bwMode="auto">
                  <a:xfrm rot="16200000">
                    <a:off x="4116206" y="4718050"/>
                    <a:ext cx="67785" cy="67785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1" name="직선 연결선 220"/>
                  <p:cNvCxnSpPr/>
                  <p:nvPr/>
                </p:nvCxnSpPr>
                <p:spPr bwMode="auto">
                  <a:xfrm>
                    <a:off x="4118587" y="4783454"/>
                    <a:ext cx="0" cy="104609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222" name="직선 연결선 221"/>
                <p:cNvCxnSpPr/>
                <p:nvPr/>
              </p:nvCxnSpPr>
              <p:spPr bwMode="auto">
                <a:xfrm>
                  <a:off x="3378792" y="4663180"/>
                  <a:ext cx="3082925" cy="0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3" name="직선 연결선 222"/>
                <p:cNvCxnSpPr/>
                <p:nvPr/>
              </p:nvCxnSpPr>
              <p:spPr bwMode="auto">
                <a:xfrm>
                  <a:off x="3382427" y="4610875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4" name="직선 연결선 223"/>
                <p:cNvCxnSpPr/>
                <p:nvPr/>
              </p:nvCxnSpPr>
              <p:spPr bwMode="auto">
                <a:xfrm>
                  <a:off x="3347555" y="4610875"/>
                  <a:ext cx="0" cy="104609"/>
                </a:xfrm>
                <a:prstGeom prst="lin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5" name="오각형 224"/>
                <p:cNvSpPr/>
                <p:nvPr/>
              </p:nvSpPr>
              <p:spPr bwMode="auto">
                <a:xfrm>
                  <a:off x="6461717" y="4593643"/>
                  <a:ext cx="745137" cy="121534"/>
                </a:xfrm>
                <a:prstGeom prst="homePlate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27" name="TextBox 226"/>
                <p:cNvSpPr txBox="1"/>
                <p:nvPr/>
              </p:nvSpPr>
              <p:spPr bwMode="auto">
                <a:xfrm>
                  <a:off x="5879110" y="4062278"/>
                  <a:ext cx="914400" cy="104852"/>
                </a:xfrm>
                <a:prstGeom prst="rect">
                  <a:avLst/>
                </a:prstGeom>
                <a:noFill/>
                <a:ln w="6350">
                  <a:noFill/>
                  <a:miter lim="800000"/>
                  <a:headEnd/>
                  <a:tailEnd/>
                </a:ln>
              </p:spPr>
              <p:txBody>
                <a:bodyPr wrap="none" lIns="0" tIns="53561" rIns="0" bIns="53561" rtlCol="0" anchor="ctr">
                  <a:noAutofit/>
                </a:bodyPr>
                <a:lstStyle/>
                <a:p>
                  <a:pPr latinLnBrk="1">
                    <a:spcBef>
                      <a:spcPts val="0"/>
                    </a:spcBef>
                    <a:spcAft>
                      <a:spcPts val="1056"/>
                    </a:spcAft>
                  </a:pPr>
                  <a:r>
                    <a:rPr kumimoji="1" lang="en-US" altLang="ko-KR" sz="800" b="0" dirty="0" smtClean="0">
                      <a:solidFill>
                        <a:srgbClr val="000000"/>
                      </a:solidFill>
                      <a:latin typeface="Arial" panose="020B0604020202020204" pitchFamily="34" charset="0"/>
                      <a:ea typeface="HY견고딕" panose="02030600000101010101" pitchFamily="18" charset="-127"/>
                      <a:cs typeface="Arial" panose="020B0604020202020204" pitchFamily="34" charset="0"/>
                      <a:sym typeface="Wingdings" panose="05000000000000000000" pitchFamily="2" charset="2"/>
                    </a:rPr>
                    <a:t>Closed Drain</a:t>
                  </a:r>
                  <a:endParaRPr kumimoji="1" lang="ko-KR" altLang="en-US" sz="8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Y견고딕" panose="02030600000101010101" pitchFamily="18" charset="-127"/>
                    <a:cs typeface="Arial" panose="020B0604020202020204" pitchFamily="34" charset="0"/>
                    <a:sym typeface="Wingdings" panose="05000000000000000000" pitchFamily="2" charset="2"/>
                  </a:endParaRPr>
                </a:p>
              </p:txBody>
            </p:sp>
            <p:sp>
              <p:nvSpPr>
                <p:cNvPr id="228" name="TextBox 227"/>
                <p:cNvSpPr txBox="1"/>
                <p:nvPr/>
              </p:nvSpPr>
              <p:spPr bwMode="auto">
                <a:xfrm>
                  <a:off x="6304862" y="4437116"/>
                  <a:ext cx="914400" cy="104852"/>
                </a:xfrm>
                <a:prstGeom prst="rect">
                  <a:avLst/>
                </a:prstGeom>
                <a:noFill/>
                <a:ln w="6350">
                  <a:noFill/>
                  <a:miter lim="800000"/>
                  <a:headEnd/>
                  <a:tailEnd/>
                </a:ln>
              </p:spPr>
              <p:txBody>
                <a:bodyPr wrap="none" lIns="0" tIns="53561" rIns="0" bIns="53561" rtlCol="0" anchor="ctr">
                  <a:noAutofit/>
                </a:bodyPr>
                <a:lstStyle/>
                <a:p>
                  <a:pPr latinLnBrk="1">
                    <a:spcBef>
                      <a:spcPts val="0"/>
                    </a:spcBef>
                    <a:spcAft>
                      <a:spcPts val="1056"/>
                    </a:spcAft>
                  </a:pPr>
                  <a:r>
                    <a:rPr kumimoji="1" lang="en-US" altLang="ko-KR" sz="800" b="0" dirty="0" smtClean="0">
                      <a:solidFill>
                        <a:srgbClr val="000000"/>
                      </a:solidFill>
                      <a:latin typeface="Arial" panose="020B0604020202020204" pitchFamily="34" charset="0"/>
                      <a:ea typeface="HY견고딕" panose="02030600000101010101" pitchFamily="18" charset="-127"/>
                      <a:cs typeface="Arial" panose="020B0604020202020204" pitchFamily="34" charset="0"/>
                      <a:sym typeface="Wingdings" panose="05000000000000000000" pitchFamily="2" charset="2"/>
                    </a:rPr>
                    <a:t>Open Drain</a:t>
                  </a:r>
                  <a:endParaRPr kumimoji="1" lang="ko-KR" altLang="en-US" sz="8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Y견고딕" panose="02030600000101010101" pitchFamily="18" charset="-127"/>
                    <a:cs typeface="Arial" panose="020B0604020202020204" pitchFamily="34" charset="0"/>
                    <a:sym typeface="Wingdings" panose="05000000000000000000" pitchFamily="2" charset="2"/>
                  </a:endParaRPr>
                </a:p>
              </p:txBody>
            </p:sp>
          </p:grpSp>
          <p:sp>
            <p:nvSpPr>
              <p:cNvPr id="230" name="TextBox 229"/>
              <p:cNvSpPr txBox="1"/>
              <p:nvPr/>
            </p:nvSpPr>
            <p:spPr bwMode="auto">
              <a:xfrm>
                <a:off x="920675" y="1100801"/>
                <a:ext cx="1645012" cy="230935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53561" rIns="0" bIns="53561" rtlCol="0" anchor="ctr">
                <a:noAutofit/>
              </a:bodyPr>
              <a:lstStyle/>
              <a:p>
                <a:pPr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ko-KR" sz="7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Y견고딕" panose="02030600000101010101" pitchFamily="18" charset="-127"/>
                    <a:cs typeface="Arial" panose="020B0604020202020204" pitchFamily="34" charset="0"/>
                    <a:sym typeface="Wingdings" panose="05000000000000000000" pitchFamily="2" charset="2"/>
                  </a:rPr>
                  <a:t>Design Pressure: 3.5kg/cm2g</a:t>
                </a:r>
              </a:p>
              <a:p>
                <a:pPr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ko-KR" sz="7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Y견고딕" panose="02030600000101010101" pitchFamily="18" charset="-127"/>
                    <a:cs typeface="Arial" panose="020B0604020202020204" pitchFamily="34" charset="0"/>
                    <a:sym typeface="Wingdings" panose="05000000000000000000" pitchFamily="2" charset="2"/>
                  </a:rPr>
                  <a:t>Design Temperature : 87degC</a:t>
                </a:r>
                <a:endParaRPr kumimoji="1" lang="ko-KR" altLang="en-US" sz="7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231" name="TextBox 230"/>
              <p:cNvSpPr txBox="1"/>
              <p:nvPr/>
            </p:nvSpPr>
            <p:spPr bwMode="auto">
              <a:xfrm>
                <a:off x="6907777" y="1859841"/>
                <a:ext cx="1645012" cy="230934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53561" rIns="0" bIns="53561" rtlCol="0" anchor="ctr">
                <a:noAutofit/>
              </a:bodyPr>
              <a:lstStyle/>
              <a:p>
                <a:pPr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ko-KR" sz="7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Y견고딕" panose="02030600000101010101" pitchFamily="18" charset="-127"/>
                    <a:cs typeface="Arial" panose="020B0604020202020204" pitchFamily="34" charset="0"/>
                    <a:sym typeface="Wingdings" panose="05000000000000000000" pitchFamily="2" charset="2"/>
                  </a:rPr>
                  <a:t>Design Pressure: 3.5kg/cm2g</a:t>
                </a:r>
              </a:p>
              <a:p>
                <a:pPr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ko-KR" sz="7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Y견고딕" panose="02030600000101010101" pitchFamily="18" charset="-127"/>
                    <a:cs typeface="Arial" panose="020B0604020202020204" pitchFamily="34" charset="0"/>
                    <a:sym typeface="Wingdings" panose="05000000000000000000" pitchFamily="2" charset="2"/>
                  </a:rPr>
                  <a:t>Design Temperature : 87degC</a:t>
                </a:r>
                <a:endParaRPr kumimoji="1" lang="ko-KR" altLang="en-US" sz="7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  <p:sp>
            <p:nvSpPr>
              <p:cNvPr id="232" name="TextBox 231"/>
              <p:cNvSpPr txBox="1"/>
              <p:nvPr/>
            </p:nvSpPr>
            <p:spPr bwMode="auto">
              <a:xfrm>
                <a:off x="3097847" y="2584538"/>
                <a:ext cx="1645012" cy="230934"/>
              </a:xfrm>
              <a:prstGeom prst="rect">
                <a:avLst/>
              </a:prstGeom>
              <a:noFill/>
              <a:ln w="6350">
                <a:noFill/>
                <a:miter lim="800000"/>
                <a:headEnd/>
                <a:tailEnd/>
              </a:ln>
            </p:spPr>
            <p:txBody>
              <a:bodyPr wrap="none" lIns="0" tIns="53561" rIns="0" bIns="53561" rtlCol="0" anchor="ctr">
                <a:noAutofit/>
              </a:bodyPr>
              <a:lstStyle/>
              <a:p>
                <a:pPr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ko-KR" sz="7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Y견고딕" panose="02030600000101010101" pitchFamily="18" charset="-127"/>
                    <a:cs typeface="Arial" panose="020B0604020202020204" pitchFamily="34" charset="0"/>
                    <a:sym typeface="Wingdings" panose="05000000000000000000" pitchFamily="2" charset="2"/>
                  </a:rPr>
                  <a:t>Design Pressure: 18.3kg/cm2g</a:t>
                </a:r>
              </a:p>
              <a:p>
                <a:pPr latinLnBrk="1">
                  <a:spcBef>
                    <a:spcPts val="0"/>
                  </a:spcBef>
                  <a:spcAft>
                    <a:spcPts val="0"/>
                  </a:spcAft>
                </a:pPr>
                <a:r>
                  <a:rPr kumimoji="1" lang="en-US" altLang="ko-KR" sz="700" b="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HY견고딕" panose="02030600000101010101" pitchFamily="18" charset="-127"/>
                    <a:cs typeface="Arial" panose="020B0604020202020204" pitchFamily="34" charset="0"/>
                    <a:sym typeface="Wingdings" panose="05000000000000000000" pitchFamily="2" charset="2"/>
                  </a:rPr>
                  <a:t>Design Temperature : 87degC</a:t>
                </a:r>
                <a:endParaRPr kumimoji="1" lang="ko-KR" altLang="en-US" sz="7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endParaRPr>
              </a:p>
            </p:txBody>
          </p:sp>
        </p:grpSp>
        <p:cxnSp>
          <p:nvCxnSpPr>
            <p:cNvPr id="241" name="직선 화살표 연결선 240"/>
            <p:cNvCxnSpPr/>
            <p:nvPr/>
          </p:nvCxnSpPr>
          <p:spPr bwMode="auto">
            <a:xfrm>
              <a:off x="5472720" y="1930199"/>
              <a:ext cx="0" cy="341027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2" name="직선 화살표 연결선 241"/>
            <p:cNvCxnSpPr/>
            <p:nvPr/>
          </p:nvCxnSpPr>
          <p:spPr bwMode="auto">
            <a:xfrm>
              <a:off x="2132770" y="2188366"/>
              <a:ext cx="0" cy="341027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3" name="직선 화살표 연결선 242"/>
            <p:cNvCxnSpPr/>
            <p:nvPr/>
          </p:nvCxnSpPr>
          <p:spPr bwMode="auto">
            <a:xfrm rot="16200000">
              <a:off x="2434733" y="3169997"/>
              <a:ext cx="0" cy="341027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5" name="직선 화살표 연결선 244"/>
            <p:cNvCxnSpPr/>
            <p:nvPr/>
          </p:nvCxnSpPr>
          <p:spPr bwMode="auto">
            <a:xfrm>
              <a:off x="3738051" y="3184729"/>
              <a:ext cx="170511" cy="0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7" name="직선 화살표 연결선 246"/>
            <p:cNvCxnSpPr/>
            <p:nvPr/>
          </p:nvCxnSpPr>
          <p:spPr bwMode="auto">
            <a:xfrm>
              <a:off x="3422648" y="3186487"/>
              <a:ext cx="133213" cy="0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49" name="직선 화살표 연결선 248"/>
            <p:cNvCxnSpPr/>
            <p:nvPr/>
          </p:nvCxnSpPr>
          <p:spPr bwMode="auto">
            <a:xfrm>
              <a:off x="3182493" y="3180030"/>
              <a:ext cx="133213" cy="0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0" name="직선 화살표 연결선 249"/>
            <p:cNvCxnSpPr/>
            <p:nvPr/>
          </p:nvCxnSpPr>
          <p:spPr bwMode="auto">
            <a:xfrm flipH="1">
              <a:off x="4241321" y="3153973"/>
              <a:ext cx="190185" cy="0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52" name="TextBox 251"/>
            <p:cNvSpPr txBox="1"/>
            <p:nvPr/>
          </p:nvSpPr>
          <p:spPr bwMode="auto">
            <a:xfrm>
              <a:off x="4508631" y="3078114"/>
              <a:ext cx="1212557" cy="17022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7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Design Pressure: 3.5kg/cm2g</a:t>
              </a:r>
            </a:p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7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Design Temperature : 87degC</a:t>
              </a:r>
              <a:endParaRPr kumimoji="1" lang="ko-KR" altLang="en-US" sz="7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253" name="TextBox 252"/>
            <p:cNvSpPr txBox="1"/>
            <p:nvPr/>
          </p:nvSpPr>
          <p:spPr bwMode="auto">
            <a:xfrm>
              <a:off x="4674335" y="3803384"/>
              <a:ext cx="1212557" cy="17022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7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Design Pressure: 0 kg/cm2g</a:t>
              </a:r>
            </a:p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7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Design Temperature : 45degC</a:t>
              </a:r>
              <a:endParaRPr kumimoji="1" lang="ko-KR" altLang="en-US" sz="7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cxnSp>
          <p:nvCxnSpPr>
            <p:cNvPr id="254" name="직선 화살표 연결선 253"/>
            <p:cNvCxnSpPr/>
            <p:nvPr/>
          </p:nvCxnSpPr>
          <p:spPr bwMode="auto">
            <a:xfrm flipH="1">
              <a:off x="2964211" y="3294586"/>
              <a:ext cx="190185" cy="0"/>
            </a:xfrm>
            <a:prstGeom prst="straightConnector1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55" name="TextBox 254"/>
            <p:cNvSpPr txBox="1"/>
            <p:nvPr/>
          </p:nvSpPr>
          <p:spPr bwMode="auto">
            <a:xfrm>
              <a:off x="1967910" y="1899995"/>
              <a:ext cx="330775" cy="39369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ko-KR" alt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②</a:t>
              </a:r>
            </a:p>
          </p:txBody>
        </p:sp>
        <p:sp>
          <p:nvSpPr>
            <p:cNvPr id="256" name="TextBox 255"/>
            <p:cNvSpPr txBox="1"/>
            <p:nvPr/>
          </p:nvSpPr>
          <p:spPr bwMode="auto">
            <a:xfrm>
              <a:off x="5193882" y="1836744"/>
              <a:ext cx="330775" cy="39369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ko-KR" alt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①</a:t>
              </a:r>
            </a:p>
          </p:txBody>
        </p:sp>
        <p:sp>
          <p:nvSpPr>
            <p:cNvPr id="257" name="TextBox 256"/>
            <p:cNvSpPr txBox="1"/>
            <p:nvPr/>
          </p:nvSpPr>
          <p:spPr bwMode="auto">
            <a:xfrm>
              <a:off x="2005645" y="3123898"/>
              <a:ext cx="330775" cy="39369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ko-KR" alt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②</a:t>
              </a:r>
              <a:endParaRPr kumimoji="1" lang="ko-KR" altLang="en-US" sz="110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259" name="TextBox 258"/>
            <p:cNvSpPr txBox="1"/>
            <p:nvPr/>
          </p:nvSpPr>
          <p:spPr bwMode="auto">
            <a:xfrm>
              <a:off x="3322142" y="3086895"/>
              <a:ext cx="330775" cy="39369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ko-KR" altLang="en-US" sz="110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①</a:t>
              </a:r>
              <a:endParaRPr kumimoji="1" lang="ko-KR" altLang="en-US" sz="1100" dirty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260" name="TextBox 259"/>
            <p:cNvSpPr txBox="1"/>
            <p:nvPr/>
          </p:nvSpPr>
          <p:spPr bwMode="auto">
            <a:xfrm>
              <a:off x="3639642" y="3093245"/>
              <a:ext cx="330775" cy="39369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ko-KR" altLang="en-US" sz="110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①</a:t>
              </a:r>
              <a:endParaRPr kumimoji="1" lang="ko-KR" altLang="en-US" sz="1100" dirty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261" name="TextBox 260"/>
            <p:cNvSpPr txBox="1"/>
            <p:nvPr/>
          </p:nvSpPr>
          <p:spPr bwMode="auto">
            <a:xfrm>
              <a:off x="4204792" y="3080545"/>
              <a:ext cx="330775" cy="39369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ko-KR" altLang="en-US" sz="110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①</a:t>
              </a:r>
              <a:endParaRPr kumimoji="1" lang="ko-KR" altLang="en-US" sz="1100" dirty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262" name="TextBox 261"/>
            <p:cNvSpPr txBox="1"/>
            <p:nvPr/>
          </p:nvSpPr>
          <p:spPr bwMode="auto">
            <a:xfrm>
              <a:off x="2896692" y="3182145"/>
              <a:ext cx="330775" cy="39369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ko-KR" altLang="en-US" sz="1100" dirty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①</a:t>
              </a:r>
              <a:endParaRPr kumimoji="1" lang="ko-KR" altLang="en-US" sz="110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263" name="TextBox 262"/>
            <p:cNvSpPr txBox="1"/>
            <p:nvPr/>
          </p:nvSpPr>
          <p:spPr bwMode="auto">
            <a:xfrm>
              <a:off x="962551" y="1478648"/>
              <a:ext cx="1212557" cy="17022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1000" b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Eq</a:t>
              </a:r>
              <a:r>
                <a:rPr kumimoji="1" lang="en-US" altLang="ko-KR" sz="10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 1</a:t>
              </a:r>
              <a:endParaRPr kumimoji="1" lang="ko-KR" altLang="en-US" sz="10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264" name="TextBox 263"/>
            <p:cNvSpPr txBox="1"/>
            <p:nvPr/>
          </p:nvSpPr>
          <p:spPr bwMode="auto">
            <a:xfrm>
              <a:off x="2538440" y="2774332"/>
              <a:ext cx="1212557" cy="17022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1000" b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Eq</a:t>
              </a:r>
              <a:r>
                <a:rPr kumimoji="1" lang="en-US" altLang="ko-KR" sz="10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 2</a:t>
              </a:r>
              <a:endParaRPr kumimoji="1" lang="ko-KR" altLang="en-US" sz="10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  <p:sp>
          <p:nvSpPr>
            <p:cNvPr id="265" name="TextBox 264"/>
            <p:cNvSpPr txBox="1"/>
            <p:nvPr/>
          </p:nvSpPr>
          <p:spPr bwMode="auto">
            <a:xfrm>
              <a:off x="5417311" y="2363200"/>
              <a:ext cx="1212557" cy="17022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</p:spPr>
          <p:txBody>
            <a:bodyPr wrap="none" lIns="0" tIns="53561" rIns="0" bIns="53561" rtlCol="0" anchor="ctr">
              <a:noAutofit/>
            </a:bodyPr>
            <a:lstStyle/>
            <a:p>
              <a:pPr latinLnBrk="1">
                <a:spcBef>
                  <a:spcPts val="0"/>
                </a:spcBef>
                <a:spcAft>
                  <a:spcPts val="0"/>
                </a:spcAft>
              </a:pPr>
              <a:r>
                <a:rPr kumimoji="1" lang="en-US" altLang="ko-KR" sz="1000" b="0" dirty="0" err="1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Eq</a:t>
              </a:r>
              <a:r>
                <a:rPr kumimoji="1" lang="en-US" altLang="ko-KR" sz="1000" b="0" dirty="0" smtClean="0">
                  <a:solidFill>
                    <a:srgbClr val="000000"/>
                  </a:solidFill>
                  <a:latin typeface="Arial" panose="020B0604020202020204" pitchFamily="34" charset="0"/>
                  <a:ea typeface="HY견고딕" panose="02030600000101010101" pitchFamily="18" charset="-127"/>
                  <a:cs typeface="Arial" panose="020B0604020202020204" pitchFamily="34" charset="0"/>
                  <a:sym typeface="Wingdings" panose="05000000000000000000" pitchFamily="2" charset="2"/>
                </a:rPr>
                <a:t> 3</a:t>
              </a:r>
              <a:endParaRPr kumimoji="1" lang="ko-KR" altLang="en-US" sz="10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endParaRPr>
            </a:p>
          </p:txBody>
        </p:sp>
      </p:grpSp>
      <p:cxnSp>
        <p:nvCxnSpPr>
          <p:cNvPr id="269" name="직선 화살표 연결선 268"/>
          <p:cNvCxnSpPr/>
          <p:nvPr/>
        </p:nvCxnSpPr>
        <p:spPr bwMode="auto">
          <a:xfrm>
            <a:off x="5749517" y="2722121"/>
            <a:ext cx="651046" cy="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0" name="직선 화살표 연결선 269"/>
          <p:cNvCxnSpPr/>
          <p:nvPr/>
        </p:nvCxnSpPr>
        <p:spPr bwMode="auto">
          <a:xfrm>
            <a:off x="2691224" y="3089747"/>
            <a:ext cx="651046" cy="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1" name="내용 개체 틀 1"/>
          <p:cNvSpPr txBox="1">
            <a:spLocks/>
          </p:cNvSpPr>
          <p:nvPr/>
        </p:nvSpPr>
        <p:spPr bwMode="auto">
          <a:xfrm>
            <a:off x="128416" y="4986618"/>
            <a:ext cx="8548859" cy="155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err="1" smtClean="0"/>
              <a:t>Eq</a:t>
            </a:r>
            <a:r>
              <a:rPr lang="en-US" altLang="ko-KR" sz="1600" b="0" dirty="0" smtClean="0"/>
              <a:t> 2</a:t>
            </a:r>
            <a:r>
              <a:rPr lang="ko-KR" altLang="en-US" sz="1600" b="0" dirty="0" smtClean="0"/>
              <a:t>의 </a:t>
            </a:r>
            <a:r>
              <a:rPr lang="en-US" altLang="ko-KR" sz="1600" b="0" dirty="0" smtClean="0"/>
              <a:t>DP</a:t>
            </a:r>
            <a:r>
              <a:rPr lang="ko-KR" altLang="en-US" sz="1600" b="0" dirty="0" smtClean="0"/>
              <a:t>가 가장 클 경우 </a:t>
            </a:r>
            <a:r>
              <a:rPr lang="en-US" altLang="ko-KR" sz="1600" b="0" dirty="0" smtClean="0"/>
              <a:t>(Pump</a:t>
            </a:r>
            <a:r>
              <a:rPr lang="ko-KR" altLang="en-US" sz="1600" b="0" dirty="0" smtClean="0"/>
              <a:t>의 한정</a:t>
            </a:r>
            <a:r>
              <a:rPr lang="en-US" altLang="ko-KR" sz="1600" b="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sz="1600" b="0" dirty="0" smtClean="0"/>
              <a:t>펌프 기준 순방향 </a:t>
            </a:r>
            <a:r>
              <a:rPr lang="en-US" altLang="ko-KR" sz="1600" b="0" dirty="0" smtClean="0"/>
              <a:t>(</a:t>
            </a:r>
            <a:r>
              <a:rPr lang="ko-KR" altLang="en-US" sz="1600" b="0" dirty="0" smtClean="0"/>
              <a:t>파란색 화살표 방향</a:t>
            </a:r>
            <a:r>
              <a:rPr lang="en-US" altLang="ko-KR" sz="1600" b="0" dirty="0" smtClean="0"/>
              <a:t>)</a:t>
            </a:r>
            <a:r>
              <a:rPr lang="ko-KR" altLang="en-US" sz="1600" b="0" dirty="0" smtClean="0"/>
              <a:t>은 기존 </a:t>
            </a:r>
            <a:r>
              <a:rPr lang="ko-KR" altLang="en-US" sz="1600" b="0" dirty="0" err="1" smtClean="0"/>
              <a:t>로직과</a:t>
            </a:r>
            <a:r>
              <a:rPr lang="ko-KR" altLang="en-US" sz="1600" b="0" dirty="0" smtClean="0"/>
              <a:t> 동일하게 </a:t>
            </a:r>
            <a:r>
              <a:rPr lang="en-US" altLang="ko-KR" sz="1600" b="0" dirty="0" smtClean="0"/>
              <a:t>last Block Valve</a:t>
            </a:r>
            <a:r>
              <a:rPr lang="ko-KR" altLang="en-US" sz="1600" b="0" dirty="0" smtClean="0"/>
              <a:t>에서 </a:t>
            </a:r>
            <a:r>
              <a:rPr lang="en-US" altLang="ko-KR" sz="1600" b="0" dirty="0" smtClean="0"/>
              <a:t>break</a:t>
            </a:r>
            <a:r>
              <a:rPr lang="ko-KR" altLang="en-US" sz="1600" b="0" dirty="0" smtClean="0"/>
              <a:t>할 것</a:t>
            </a:r>
            <a:r>
              <a:rPr lang="en-US" altLang="ko-KR" sz="1600" b="0" dirty="0" smtClean="0"/>
              <a:t> (</a:t>
            </a:r>
            <a:r>
              <a:rPr lang="ko-KR" altLang="en-US" sz="1600" b="0" dirty="0" smtClean="0"/>
              <a:t>위의 그림 상 ① 부분임</a:t>
            </a:r>
            <a:r>
              <a:rPr lang="en-US" altLang="ko-KR" sz="1600" b="0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ko-KR" altLang="en-US" sz="1600" b="0" dirty="0" smtClean="0"/>
              <a:t>펌프 기준 역방향 </a:t>
            </a:r>
            <a:r>
              <a:rPr lang="en-US" altLang="ko-KR" sz="1600" b="0" dirty="0" smtClean="0"/>
              <a:t>(</a:t>
            </a:r>
            <a:r>
              <a:rPr lang="ko-KR" altLang="en-US" sz="1600" b="0" dirty="0" smtClean="0"/>
              <a:t>파란색 화살표의 역방향</a:t>
            </a:r>
            <a:r>
              <a:rPr lang="en-US" altLang="ko-KR" sz="1600" b="0" dirty="0" smtClean="0"/>
              <a:t>)</a:t>
            </a:r>
            <a:r>
              <a:rPr lang="ko-KR" altLang="en-US" sz="1600" b="0" dirty="0" smtClean="0"/>
              <a:t>은 </a:t>
            </a:r>
            <a:r>
              <a:rPr lang="en-US" altLang="ko-KR" sz="1600" b="0" dirty="0" smtClean="0"/>
              <a:t>Pump </a:t>
            </a:r>
            <a:r>
              <a:rPr lang="ko-KR" altLang="en-US" sz="1600" b="0" dirty="0" smtClean="0"/>
              <a:t>전 </a:t>
            </a:r>
            <a:r>
              <a:rPr lang="en-US" altLang="ko-KR" sz="1600" b="0" dirty="0" smtClean="0"/>
              <a:t>Spectacle Blind </a:t>
            </a:r>
            <a:r>
              <a:rPr lang="ko-KR" altLang="en-US" sz="1600" b="0" dirty="0" smtClean="0"/>
              <a:t>혹은 </a:t>
            </a:r>
            <a:r>
              <a:rPr lang="en-US" altLang="ko-KR" sz="1600" b="0" dirty="0" smtClean="0"/>
              <a:t>Spacer</a:t>
            </a:r>
            <a:r>
              <a:rPr lang="ko-KR" altLang="en-US" sz="1600" b="0" dirty="0" smtClean="0"/>
              <a:t>를 찾고 그 다음 </a:t>
            </a:r>
            <a:r>
              <a:rPr lang="en-US" altLang="ko-KR" sz="1600" b="0" dirty="0" smtClean="0"/>
              <a:t>valve</a:t>
            </a:r>
            <a:r>
              <a:rPr lang="ko-KR" altLang="en-US" sz="1600" b="0" dirty="0" smtClean="0"/>
              <a:t>에서 </a:t>
            </a:r>
            <a:r>
              <a:rPr lang="en-US" altLang="ko-KR" sz="1600" b="0" dirty="0" smtClean="0"/>
              <a:t>break </a:t>
            </a:r>
            <a:r>
              <a:rPr lang="ko-KR" altLang="en-US" sz="1600" b="0" dirty="0" smtClean="0"/>
              <a:t>할 것</a:t>
            </a:r>
            <a:endParaRPr lang="en-US" altLang="ko-KR" sz="1600" b="0" dirty="0" smtClean="0"/>
          </a:p>
        </p:txBody>
      </p:sp>
      <p:sp>
        <p:nvSpPr>
          <p:cNvPr id="272" name="내용 개체 틀 1"/>
          <p:cNvSpPr txBox="1">
            <a:spLocks/>
          </p:cNvSpPr>
          <p:nvPr/>
        </p:nvSpPr>
        <p:spPr bwMode="auto">
          <a:xfrm>
            <a:off x="3510934" y="1300598"/>
            <a:ext cx="5609553" cy="50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100" b="0" dirty="0" smtClean="0"/>
              <a:t>파란색 화살표는 흐름의 방향</a:t>
            </a:r>
            <a:endParaRPr lang="en-US" altLang="ko-KR" sz="1100" b="0" dirty="0" smtClean="0"/>
          </a:p>
          <a:p>
            <a:pPr marL="0" indent="0"/>
            <a:r>
              <a:rPr lang="ko-KR" altLang="en-US" sz="1100" b="0" dirty="0" smtClean="0"/>
              <a:t>빨간색 화살표는 </a:t>
            </a:r>
            <a:r>
              <a:rPr lang="en-US" altLang="ko-KR" sz="1100" b="0" dirty="0" smtClean="0"/>
              <a:t>DP break point</a:t>
            </a:r>
            <a:r>
              <a:rPr lang="ko-KR" altLang="en-US" sz="1100" b="0" dirty="0" smtClean="0"/>
              <a:t>를</a:t>
            </a:r>
            <a:r>
              <a:rPr lang="en-US" altLang="ko-KR" sz="1100" b="0" dirty="0" smtClean="0"/>
              <a:t> </a:t>
            </a:r>
            <a:r>
              <a:rPr lang="ko-KR" altLang="en-US" sz="1100" b="0" dirty="0" smtClean="0"/>
              <a:t>의미함</a:t>
            </a:r>
            <a:endParaRPr lang="en-US" altLang="ko-KR" sz="1100" b="0" dirty="0" smtClean="0"/>
          </a:p>
        </p:txBody>
      </p:sp>
    </p:spTree>
    <p:extLst>
      <p:ext uri="{BB962C8B-B14F-4D97-AF65-F5344CB8AC3E}">
        <p14:creationId xmlns:p14="http://schemas.microsoft.com/office/powerpoint/2010/main" val="226146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자유형 5"/>
          <p:cNvSpPr/>
          <p:nvPr/>
        </p:nvSpPr>
        <p:spPr bwMode="auto">
          <a:xfrm>
            <a:off x="5440680" y="1996440"/>
            <a:ext cx="1775460" cy="1440180"/>
          </a:xfrm>
          <a:custGeom>
            <a:avLst/>
            <a:gdLst>
              <a:gd name="connsiteX0" fmla="*/ 0 w 1775460"/>
              <a:gd name="connsiteY0" fmla="*/ 1440180 h 1440180"/>
              <a:gd name="connsiteX1" fmla="*/ 1188720 w 1775460"/>
              <a:gd name="connsiteY1" fmla="*/ 1440180 h 1440180"/>
              <a:gd name="connsiteX2" fmla="*/ 1188720 w 1775460"/>
              <a:gd name="connsiteY2" fmla="*/ 0 h 1440180"/>
              <a:gd name="connsiteX3" fmla="*/ 1775460 w 1775460"/>
              <a:gd name="connsiteY3" fmla="*/ 0 h 144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5460" h="1440180">
                <a:moveTo>
                  <a:pt x="0" y="1440180"/>
                </a:moveTo>
                <a:lnTo>
                  <a:pt x="1188720" y="1440180"/>
                </a:lnTo>
                <a:lnTo>
                  <a:pt x="1188720" y="0"/>
                </a:lnTo>
                <a:lnTo>
                  <a:pt x="177546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 bwMode="white">
          <a:xfrm>
            <a:off x="109558" y="151411"/>
            <a:ext cx="9757989" cy="754475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 latinLnBrk="1">
              <a:lnSpc>
                <a:spcPct val="150000"/>
              </a:lnSpc>
            </a:pP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4.10. H/ex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주변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break logic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추가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-2</a:t>
            </a:r>
            <a:endParaRPr lang="en-US" altLang="ko-KR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6878972" y="176481"/>
            <a:ext cx="2849914" cy="401982"/>
          </a:xfrm>
          <a:prstGeom prst="rect">
            <a:avLst/>
          </a:prstGeom>
          <a:solidFill>
            <a:srgbClr val="00B0F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SPPID AUTO BREAKER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105" name="직선 연결선 104"/>
          <p:cNvCxnSpPr/>
          <p:nvPr/>
        </p:nvCxnSpPr>
        <p:spPr bwMode="auto">
          <a:xfrm>
            <a:off x="2585136" y="1950093"/>
            <a:ext cx="0" cy="9283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4" name="그룹 23"/>
          <p:cNvGrpSpPr/>
          <p:nvPr/>
        </p:nvGrpSpPr>
        <p:grpSpPr>
          <a:xfrm rot="5400000">
            <a:off x="1925154" y="975581"/>
            <a:ext cx="557045" cy="1379163"/>
            <a:chOff x="2126529" y="4923915"/>
            <a:chExt cx="315036" cy="623721"/>
          </a:xfrm>
        </p:grpSpPr>
        <p:grpSp>
          <p:nvGrpSpPr>
            <p:cNvPr id="26" name="그룹 25"/>
            <p:cNvGrpSpPr/>
            <p:nvPr/>
          </p:nvGrpSpPr>
          <p:grpSpPr>
            <a:xfrm>
              <a:off x="2126530" y="4923915"/>
              <a:ext cx="315035" cy="180020"/>
              <a:chOff x="5853100" y="2528900"/>
              <a:chExt cx="630070" cy="180020"/>
            </a:xfrm>
            <a:solidFill>
              <a:schemeClr val="bg1"/>
            </a:solidFill>
          </p:grpSpPr>
          <p:sp>
            <p:nvSpPr>
              <p:cNvPr id="31" name="원호 30"/>
              <p:cNvSpPr/>
              <p:nvPr/>
            </p:nvSpPr>
            <p:spPr bwMode="auto">
              <a:xfrm>
                <a:off x="5853100" y="2528900"/>
                <a:ext cx="630070" cy="180020"/>
              </a:xfrm>
              <a:prstGeom prst="arc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원호 31"/>
              <p:cNvSpPr/>
              <p:nvPr/>
            </p:nvSpPr>
            <p:spPr bwMode="auto">
              <a:xfrm flipH="1">
                <a:off x="5853100" y="2528900"/>
                <a:ext cx="630070" cy="180020"/>
              </a:xfrm>
              <a:prstGeom prst="arc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7" name="직사각형 26"/>
            <p:cNvSpPr/>
            <p:nvPr/>
          </p:nvSpPr>
          <p:spPr bwMode="auto">
            <a:xfrm>
              <a:off x="2126529" y="4998141"/>
              <a:ext cx="315035" cy="450051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 smtClean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28" name="그룹 27"/>
            <p:cNvGrpSpPr/>
            <p:nvPr/>
          </p:nvGrpSpPr>
          <p:grpSpPr>
            <a:xfrm flipV="1">
              <a:off x="2126530" y="5367616"/>
              <a:ext cx="315035" cy="180020"/>
              <a:chOff x="5853100" y="2528900"/>
              <a:chExt cx="630070" cy="180020"/>
            </a:xfrm>
            <a:solidFill>
              <a:schemeClr val="bg1"/>
            </a:solidFill>
          </p:grpSpPr>
          <p:sp>
            <p:nvSpPr>
              <p:cNvPr id="29" name="원호 28"/>
              <p:cNvSpPr/>
              <p:nvPr/>
            </p:nvSpPr>
            <p:spPr bwMode="auto">
              <a:xfrm>
                <a:off x="5853100" y="2528900"/>
                <a:ext cx="630070" cy="180020"/>
              </a:xfrm>
              <a:prstGeom prst="arc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원호 29"/>
              <p:cNvSpPr/>
              <p:nvPr/>
            </p:nvSpPr>
            <p:spPr bwMode="auto">
              <a:xfrm flipH="1">
                <a:off x="5853100" y="2528900"/>
                <a:ext cx="630070" cy="180020"/>
              </a:xfrm>
              <a:prstGeom prst="arc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9" name="그룹 8"/>
          <p:cNvGrpSpPr/>
          <p:nvPr/>
        </p:nvGrpSpPr>
        <p:grpSpPr>
          <a:xfrm rot="5400000">
            <a:off x="2949987" y="2851355"/>
            <a:ext cx="91788" cy="158254"/>
            <a:chOff x="3287815" y="3519010"/>
            <a:chExt cx="156617" cy="270030"/>
          </a:xfrm>
          <a:solidFill>
            <a:schemeClr val="bg1"/>
          </a:solidFill>
        </p:grpSpPr>
        <p:sp>
          <p:nvSpPr>
            <p:cNvPr id="10" name="이등변 삼각형 9"/>
            <p:cNvSpPr/>
            <p:nvPr/>
          </p:nvSpPr>
          <p:spPr bwMode="auto">
            <a:xfrm>
              <a:off x="3287815" y="3654025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이등변 삼각형 10"/>
            <p:cNvSpPr/>
            <p:nvPr/>
          </p:nvSpPr>
          <p:spPr bwMode="auto">
            <a:xfrm flipV="1">
              <a:off x="3287815" y="3519010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3937947" y="2792225"/>
            <a:ext cx="322779" cy="339980"/>
            <a:chOff x="3068665" y="2034561"/>
            <a:chExt cx="345710" cy="364134"/>
          </a:xfrm>
        </p:grpSpPr>
        <p:sp>
          <p:nvSpPr>
            <p:cNvPr id="13" name="이등변 삼각형 12"/>
            <p:cNvSpPr/>
            <p:nvPr/>
          </p:nvSpPr>
          <p:spPr bwMode="auto">
            <a:xfrm>
              <a:off x="3068665" y="2168860"/>
              <a:ext cx="345710" cy="229835"/>
            </a:xfrm>
            <a:prstGeom prst="triangle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타원 13"/>
            <p:cNvSpPr/>
            <p:nvPr/>
          </p:nvSpPr>
          <p:spPr bwMode="auto">
            <a:xfrm>
              <a:off x="3092913" y="2034561"/>
              <a:ext cx="292532" cy="292532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3085648" y="2701772"/>
            <a:ext cx="61710" cy="292997"/>
            <a:chOff x="3171737" y="2584235"/>
            <a:chExt cx="105295" cy="499941"/>
          </a:xfrm>
        </p:grpSpPr>
        <p:cxnSp>
          <p:nvCxnSpPr>
            <p:cNvPr id="33" name="직선 연결선 32"/>
            <p:cNvCxnSpPr/>
            <p:nvPr/>
          </p:nvCxnSpPr>
          <p:spPr bwMode="auto">
            <a:xfrm>
              <a:off x="3224385" y="2791224"/>
              <a:ext cx="0" cy="29295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타원 35"/>
            <p:cNvSpPr/>
            <p:nvPr/>
          </p:nvSpPr>
          <p:spPr bwMode="auto">
            <a:xfrm>
              <a:off x="3171737" y="2685929"/>
              <a:ext cx="105295" cy="1052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8" name="타원 37"/>
            <p:cNvSpPr/>
            <p:nvPr/>
          </p:nvSpPr>
          <p:spPr bwMode="auto">
            <a:xfrm>
              <a:off x="3171737" y="2584235"/>
              <a:ext cx="105295" cy="105295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4" name="그룹 43"/>
          <p:cNvGrpSpPr/>
          <p:nvPr/>
        </p:nvGrpSpPr>
        <p:grpSpPr>
          <a:xfrm>
            <a:off x="3338223" y="2884588"/>
            <a:ext cx="166537" cy="139248"/>
            <a:chOff x="4312920" y="1965960"/>
            <a:chExt cx="284162" cy="237600"/>
          </a:xfrm>
        </p:grpSpPr>
        <p:cxnSp>
          <p:nvCxnSpPr>
            <p:cNvPr id="43" name="직선 연결선 42"/>
            <p:cNvCxnSpPr/>
            <p:nvPr/>
          </p:nvCxnSpPr>
          <p:spPr bwMode="auto">
            <a:xfrm>
              <a:off x="4312920" y="1965960"/>
              <a:ext cx="0" cy="1584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직선 연결선 44"/>
            <p:cNvCxnSpPr/>
            <p:nvPr/>
          </p:nvCxnSpPr>
          <p:spPr bwMode="auto">
            <a:xfrm>
              <a:off x="4597082" y="1965960"/>
              <a:ext cx="0" cy="1584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직선 연결선 45"/>
            <p:cNvCxnSpPr/>
            <p:nvPr/>
          </p:nvCxnSpPr>
          <p:spPr bwMode="auto">
            <a:xfrm rot="16200000">
              <a:off x="4462082" y="1910160"/>
              <a:ext cx="0" cy="2700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직선 연결선 46"/>
            <p:cNvCxnSpPr/>
            <p:nvPr/>
          </p:nvCxnSpPr>
          <p:spPr bwMode="auto">
            <a:xfrm>
              <a:off x="4449064" y="2045160"/>
              <a:ext cx="0" cy="1584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직선 연결선 48"/>
            <p:cNvCxnSpPr/>
            <p:nvPr/>
          </p:nvCxnSpPr>
          <p:spPr bwMode="auto">
            <a:xfrm rot="5400000">
              <a:off x="4449064" y="2124360"/>
              <a:ext cx="0" cy="1584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51" name="직선 연결선 50"/>
          <p:cNvCxnSpPr/>
          <p:nvPr/>
        </p:nvCxnSpPr>
        <p:spPr bwMode="auto">
          <a:xfrm>
            <a:off x="3147357" y="2932391"/>
            <a:ext cx="186639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직선 연결선 53"/>
          <p:cNvCxnSpPr/>
          <p:nvPr/>
        </p:nvCxnSpPr>
        <p:spPr bwMode="auto">
          <a:xfrm>
            <a:off x="3147357" y="2884588"/>
            <a:ext cx="0" cy="9283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직선 연결선 57"/>
          <p:cNvCxnSpPr/>
          <p:nvPr/>
        </p:nvCxnSpPr>
        <p:spPr bwMode="auto">
          <a:xfrm>
            <a:off x="3504760" y="2932391"/>
            <a:ext cx="186639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1" name="직선 연결선 60"/>
          <p:cNvCxnSpPr/>
          <p:nvPr/>
        </p:nvCxnSpPr>
        <p:spPr bwMode="auto">
          <a:xfrm>
            <a:off x="3791482" y="2930482"/>
            <a:ext cx="252523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3" name="사다리꼴 62"/>
          <p:cNvSpPr/>
          <p:nvPr/>
        </p:nvSpPr>
        <p:spPr bwMode="auto">
          <a:xfrm rot="5400000">
            <a:off x="3686055" y="2853171"/>
            <a:ext cx="113713" cy="151237"/>
          </a:xfrm>
          <a:prstGeom prst="trapezoid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o-KR" altLang="en-US" sz="1050" spc="-30" dirty="0" err="1" smtClean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0" name="그룹 39"/>
          <p:cNvGrpSpPr/>
          <p:nvPr/>
        </p:nvGrpSpPr>
        <p:grpSpPr>
          <a:xfrm rot="16200000">
            <a:off x="5283709" y="2711562"/>
            <a:ext cx="91788" cy="158254"/>
            <a:chOff x="3287815" y="3519010"/>
            <a:chExt cx="156617" cy="270030"/>
          </a:xfrm>
          <a:solidFill>
            <a:schemeClr val="bg1"/>
          </a:solidFill>
        </p:grpSpPr>
        <p:sp>
          <p:nvSpPr>
            <p:cNvPr id="41" name="이등변 삼각형 40"/>
            <p:cNvSpPr/>
            <p:nvPr/>
          </p:nvSpPr>
          <p:spPr bwMode="auto">
            <a:xfrm>
              <a:off x="3287815" y="3654025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이등변 삼각형 41"/>
            <p:cNvSpPr/>
            <p:nvPr/>
          </p:nvSpPr>
          <p:spPr bwMode="auto">
            <a:xfrm flipV="1">
              <a:off x="3287815" y="3519010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4" name="사다리꼴 63"/>
          <p:cNvSpPr/>
          <p:nvPr/>
        </p:nvSpPr>
        <p:spPr bwMode="auto">
          <a:xfrm rot="16200000">
            <a:off x="4374369" y="2716607"/>
            <a:ext cx="113713" cy="151237"/>
          </a:xfrm>
          <a:prstGeom prst="trapezoid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o-KR" altLang="en-US" sz="1050" spc="-30" dirty="0" err="1" smtClean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70" name="그룹 69"/>
          <p:cNvGrpSpPr/>
          <p:nvPr/>
        </p:nvGrpSpPr>
        <p:grpSpPr>
          <a:xfrm>
            <a:off x="4849386" y="2746513"/>
            <a:ext cx="157425" cy="92833"/>
            <a:chOff x="5798953" y="2964196"/>
            <a:chExt cx="268615" cy="158400"/>
          </a:xfrm>
        </p:grpSpPr>
        <p:cxnSp>
          <p:nvCxnSpPr>
            <p:cNvPr id="65" name="직선 연결선 64"/>
            <p:cNvCxnSpPr/>
            <p:nvPr/>
          </p:nvCxnSpPr>
          <p:spPr bwMode="auto">
            <a:xfrm>
              <a:off x="5798953" y="2980277"/>
              <a:ext cx="268615" cy="124873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sm" len="med"/>
            </a:ln>
            <a:effectLst/>
          </p:spPr>
        </p:cxnSp>
        <p:cxnSp>
          <p:nvCxnSpPr>
            <p:cNvPr id="66" name="직선 연결선 65"/>
            <p:cNvCxnSpPr/>
            <p:nvPr/>
          </p:nvCxnSpPr>
          <p:spPr bwMode="auto">
            <a:xfrm>
              <a:off x="5800337" y="2964196"/>
              <a:ext cx="0" cy="1584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직선 연결선 66"/>
            <p:cNvCxnSpPr/>
            <p:nvPr/>
          </p:nvCxnSpPr>
          <p:spPr bwMode="auto">
            <a:xfrm>
              <a:off x="6067568" y="2964196"/>
              <a:ext cx="0" cy="15840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1" name="그룹 70"/>
          <p:cNvGrpSpPr/>
          <p:nvPr/>
        </p:nvGrpSpPr>
        <p:grpSpPr>
          <a:xfrm>
            <a:off x="5189596" y="2587334"/>
            <a:ext cx="61710" cy="292997"/>
            <a:chOff x="3171737" y="2584235"/>
            <a:chExt cx="105295" cy="499941"/>
          </a:xfrm>
        </p:grpSpPr>
        <p:cxnSp>
          <p:nvCxnSpPr>
            <p:cNvPr id="72" name="직선 연결선 71"/>
            <p:cNvCxnSpPr/>
            <p:nvPr/>
          </p:nvCxnSpPr>
          <p:spPr bwMode="auto">
            <a:xfrm>
              <a:off x="3224385" y="2791224"/>
              <a:ext cx="0" cy="29295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타원 72"/>
            <p:cNvSpPr/>
            <p:nvPr/>
          </p:nvSpPr>
          <p:spPr bwMode="auto">
            <a:xfrm flipH="1">
              <a:off x="3171737" y="2685929"/>
              <a:ext cx="105295" cy="1052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4" name="타원 73"/>
            <p:cNvSpPr/>
            <p:nvPr/>
          </p:nvSpPr>
          <p:spPr bwMode="auto">
            <a:xfrm>
              <a:off x="3171737" y="2584235"/>
              <a:ext cx="105295" cy="105295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76" name="직선 연결선 75"/>
          <p:cNvCxnSpPr/>
          <p:nvPr/>
        </p:nvCxnSpPr>
        <p:spPr bwMode="auto">
          <a:xfrm>
            <a:off x="5189597" y="2744796"/>
            <a:ext cx="0" cy="9283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8" name="직선 연결선 77"/>
          <p:cNvCxnSpPr/>
          <p:nvPr/>
        </p:nvCxnSpPr>
        <p:spPr bwMode="auto">
          <a:xfrm rot="10800000">
            <a:off x="4107454" y="2792225"/>
            <a:ext cx="252523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0" name="직선 연결선 79"/>
          <p:cNvCxnSpPr/>
          <p:nvPr/>
        </p:nvCxnSpPr>
        <p:spPr bwMode="auto">
          <a:xfrm>
            <a:off x="4506845" y="2792225"/>
            <a:ext cx="343352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" name="직선 연결선 81"/>
          <p:cNvCxnSpPr/>
          <p:nvPr/>
        </p:nvCxnSpPr>
        <p:spPr bwMode="auto">
          <a:xfrm>
            <a:off x="5006811" y="2789308"/>
            <a:ext cx="186639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9" name="자유형 98"/>
          <p:cNvSpPr/>
          <p:nvPr/>
        </p:nvSpPr>
        <p:spPr bwMode="auto">
          <a:xfrm>
            <a:off x="2585136" y="2214363"/>
            <a:ext cx="329656" cy="716719"/>
          </a:xfrm>
          <a:custGeom>
            <a:avLst/>
            <a:gdLst>
              <a:gd name="connsiteX0" fmla="*/ 371475 w 371475"/>
              <a:gd name="connsiteY0" fmla="*/ 1114425 h 1114425"/>
              <a:gd name="connsiteX1" fmla="*/ 0 w 371475"/>
              <a:gd name="connsiteY1" fmla="*/ 1114425 h 1114425"/>
              <a:gd name="connsiteX2" fmla="*/ 0 w 371475"/>
              <a:gd name="connsiteY2" fmla="*/ 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75" h="1114425">
                <a:moveTo>
                  <a:pt x="371475" y="1114425"/>
                </a:moveTo>
                <a:lnTo>
                  <a:pt x="0" y="1114425"/>
                </a:lnTo>
                <a:lnTo>
                  <a:pt x="0" y="0"/>
                </a:lnTo>
              </a:path>
            </a:pathLst>
          </a:cu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6" name="그룹 95"/>
          <p:cNvGrpSpPr/>
          <p:nvPr/>
        </p:nvGrpSpPr>
        <p:grpSpPr>
          <a:xfrm>
            <a:off x="2541095" y="1996510"/>
            <a:ext cx="91788" cy="158254"/>
            <a:chOff x="3287815" y="3519010"/>
            <a:chExt cx="156617" cy="270030"/>
          </a:xfrm>
          <a:solidFill>
            <a:schemeClr val="bg1"/>
          </a:solidFill>
        </p:grpSpPr>
        <p:sp>
          <p:nvSpPr>
            <p:cNvPr id="97" name="이등변 삼각형 96"/>
            <p:cNvSpPr/>
            <p:nvPr/>
          </p:nvSpPr>
          <p:spPr bwMode="auto">
            <a:xfrm>
              <a:off x="3287815" y="3654025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이등변 삼각형 97"/>
            <p:cNvSpPr/>
            <p:nvPr/>
          </p:nvSpPr>
          <p:spPr bwMode="auto">
            <a:xfrm flipV="1">
              <a:off x="3287815" y="3519010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0" name="그룹 99"/>
          <p:cNvGrpSpPr/>
          <p:nvPr/>
        </p:nvGrpSpPr>
        <p:grpSpPr>
          <a:xfrm rot="16200000">
            <a:off x="2486147" y="2039120"/>
            <a:ext cx="61710" cy="292997"/>
            <a:chOff x="3171737" y="2584235"/>
            <a:chExt cx="105295" cy="499941"/>
          </a:xfrm>
        </p:grpSpPr>
        <p:cxnSp>
          <p:nvCxnSpPr>
            <p:cNvPr id="101" name="직선 연결선 100"/>
            <p:cNvCxnSpPr/>
            <p:nvPr/>
          </p:nvCxnSpPr>
          <p:spPr bwMode="auto">
            <a:xfrm>
              <a:off x="3224385" y="2791224"/>
              <a:ext cx="0" cy="29295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2" name="타원 101"/>
            <p:cNvSpPr/>
            <p:nvPr/>
          </p:nvSpPr>
          <p:spPr bwMode="auto">
            <a:xfrm>
              <a:off x="3171737" y="2685929"/>
              <a:ext cx="105295" cy="1052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3" name="타원 102"/>
            <p:cNvSpPr/>
            <p:nvPr/>
          </p:nvSpPr>
          <p:spPr bwMode="auto">
            <a:xfrm>
              <a:off x="3171737" y="2584235"/>
              <a:ext cx="105295" cy="105295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104" name="직선 연결선 103"/>
          <p:cNvCxnSpPr/>
          <p:nvPr/>
        </p:nvCxnSpPr>
        <p:spPr bwMode="auto">
          <a:xfrm rot="5400000">
            <a:off x="2582189" y="2170058"/>
            <a:ext cx="0" cy="9283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6" name="직선 연결선 105"/>
          <p:cNvCxnSpPr/>
          <p:nvPr/>
        </p:nvCxnSpPr>
        <p:spPr bwMode="auto">
          <a:xfrm>
            <a:off x="5408731" y="2792225"/>
            <a:ext cx="2323219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08" name="그룹 107"/>
          <p:cNvGrpSpPr/>
          <p:nvPr/>
        </p:nvGrpSpPr>
        <p:grpSpPr>
          <a:xfrm rot="16200000">
            <a:off x="7765183" y="2706033"/>
            <a:ext cx="91788" cy="158254"/>
            <a:chOff x="3287815" y="3519010"/>
            <a:chExt cx="156617" cy="270030"/>
          </a:xfrm>
          <a:solidFill>
            <a:schemeClr val="bg1"/>
          </a:solidFill>
        </p:grpSpPr>
        <p:sp>
          <p:nvSpPr>
            <p:cNvPr id="109" name="이등변 삼각형 108"/>
            <p:cNvSpPr/>
            <p:nvPr/>
          </p:nvSpPr>
          <p:spPr bwMode="auto">
            <a:xfrm>
              <a:off x="3287815" y="3654025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0" name="이등변 삼각형 109"/>
            <p:cNvSpPr/>
            <p:nvPr/>
          </p:nvSpPr>
          <p:spPr bwMode="auto">
            <a:xfrm flipV="1">
              <a:off x="3287815" y="3519010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7890205" y="2566072"/>
            <a:ext cx="61710" cy="292997"/>
            <a:chOff x="3171737" y="2584235"/>
            <a:chExt cx="105295" cy="499941"/>
          </a:xfrm>
        </p:grpSpPr>
        <p:cxnSp>
          <p:nvCxnSpPr>
            <p:cNvPr id="112" name="직선 연결선 111"/>
            <p:cNvCxnSpPr/>
            <p:nvPr/>
          </p:nvCxnSpPr>
          <p:spPr bwMode="auto">
            <a:xfrm>
              <a:off x="3224385" y="2791224"/>
              <a:ext cx="0" cy="292952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3" name="타원 112"/>
            <p:cNvSpPr/>
            <p:nvPr/>
          </p:nvSpPr>
          <p:spPr bwMode="auto">
            <a:xfrm flipH="1">
              <a:off x="3171737" y="2685929"/>
              <a:ext cx="105295" cy="105295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4" name="타원 113"/>
            <p:cNvSpPr/>
            <p:nvPr/>
          </p:nvSpPr>
          <p:spPr bwMode="auto">
            <a:xfrm>
              <a:off x="3171737" y="2584235"/>
              <a:ext cx="105295" cy="105295"/>
            </a:xfrm>
            <a:prstGeom prst="ellipse">
              <a:avLst/>
            </a:prstGeom>
            <a:solidFill>
              <a:srgbClr val="000000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cxnSp>
        <p:nvCxnSpPr>
          <p:cNvPr id="115" name="직선 연결선 114"/>
          <p:cNvCxnSpPr/>
          <p:nvPr/>
        </p:nvCxnSpPr>
        <p:spPr bwMode="auto">
          <a:xfrm>
            <a:off x="7951532" y="2741080"/>
            <a:ext cx="0" cy="92833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16" name="그룹 115"/>
          <p:cNvGrpSpPr/>
          <p:nvPr/>
        </p:nvGrpSpPr>
        <p:grpSpPr>
          <a:xfrm>
            <a:off x="8269453" y="2030859"/>
            <a:ext cx="557045" cy="1379163"/>
            <a:chOff x="2126529" y="4923915"/>
            <a:chExt cx="315036" cy="623721"/>
          </a:xfrm>
        </p:grpSpPr>
        <p:grpSp>
          <p:nvGrpSpPr>
            <p:cNvPr id="117" name="그룹 116"/>
            <p:cNvGrpSpPr/>
            <p:nvPr/>
          </p:nvGrpSpPr>
          <p:grpSpPr>
            <a:xfrm>
              <a:off x="2126530" y="4923915"/>
              <a:ext cx="315035" cy="180020"/>
              <a:chOff x="5853100" y="2528900"/>
              <a:chExt cx="630070" cy="180020"/>
            </a:xfrm>
            <a:solidFill>
              <a:schemeClr val="bg1"/>
            </a:solidFill>
          </p:grpSpPr>
          <p:sp>
            <p:nvSpPr>
              <p:cNvPr id="122" name="원호 121"/>
              <p:cNvSpPr/>
              <p:nvPr/>
            </p:nvSpPr>
            <p:spPr bwMode="auto">
              <a:xfrm>
                <a:off x="5853100" y="2528900"/>
                <a:ext cx="630070" cy="180020"/>
              </a:xfrm>
              <a:prstGeom prst="arc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3" name="원호 122"/>
              <p:cNvSpPr/>
              <p:nvPr/>
            </p:nvSpPr>
            <p:spPr bwMode="auto">
              <a:xfrm flipH="1">
                <a:off x="5853100" y="2528900"/>
                <a:ext cx="630070" cy="180020"/>
              </a:xfrm>
              <a:prstGeom prst="arc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18" name="직사각형 117"/>
            <p:cNvSpPr/>
            <p:nvPr/>
          </p:nvSpPr>
          <p:spPr bwMode="auto">
            <a:xfrm>
              <a:off x="2126529" y="4998141"/>
              <a:ext cx="315035" cy="450051"/>
            </a:xfrm>
            <a:prstGeom prst="rect">
              <a:avLst/>
            </a:prstGeom>
            <a:solidFill>
              <a:schemeClr val="bg1"/>
            </a:solidFill>
            <a:ln w="25400" algn="ctr">
              <a:solidFill>
                <a:srgbClr val="000000"/>
              </a:solidFill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 smtClean="0"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119" name="그룹 118"/>
            <p:cNvGrpSpPr/>
            <p:nvPr/>
          </p:nvGrpSpPr>
          <p:grpSpPr>
            <a:xfrm flipV="1">
              <a:off x="2126530" y="5367616"/>
              <a:ext cx="315035" cy="180020"/>
              <a:chOff x="5853100" y="2528900"/>
              <a:chExt cx="630070" cy="180020"/>
            </a:xfrm>
            <a:solidFill>
              <a:schemeClr val="bg1"/>
            </a:solidFill>
          </p:grpSpPr>
          <p:sp>
            <p:nvSpPr>
              <p:cNvPr id="120" name="원호 119"/>
              <p:cNvSpPr/>
              <p:nvPr/>
            </p:nvSpPr>
            <p:spPr bwMode="auto">
              <a:xfrm>
                <a:off x="5853100" y="2528900"/>
                <a:ext cx="630070" cy="180020"/>
              </a:xfrm>
              <a:prstGeom prst="arc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원호 120"/>
              <p:cNvSpPr/>
              <p:nvPr/>
            </p:nvSpPr>
            <p:spPr bwMode="auto">
              <a:xfrm flipH="1">
                <a:off x="5853100" y="2528900"/>
                <a:ext cx="630070" cy="180020"/>
              </a:xfrm>
              <a:prstGeom prst="arc">
                <a:avLst/>
              </a:prstGeom>
              <a:grpFill/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124" name="직선 연결선 123"/>
          <p:cNvCxnSpPr/>
          <p:nvPr/>
        </p:nvCxnSpPr>
        <p:spPr bwMode="auto">
          <a:xfrm>
            <a:off x="7951915" y="2793542"/>
            <a:ext cx="325040" cy="0"/>
          </a:xfrm>
          <a:prstGeom prst="lin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0" name="TextBox 229"/>
          <p:cNvSpPr txBox="1"/>
          <p:nvPr/>
        </p:nvSpPr>
        <p:spPr bwMode="auto">
          <a:xfrm>
            <a:off x="1457488" y="1127404"/>
            <a:ext cx="1459823" cy="204937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53561" rIns="0" bIns="53561" rtlCol="0" anchor="ctr">
            <a:noAutofit/>
          </a:bodyPr>
          <a:lstStyle/>
          <a:p>
            <a:pPr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7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Design Pressure: 3.5kg/cm2g</a:t>
            </a:r>
          </a:p>
          <a:p>
            <a:pPr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7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Design Temperature : 87degC</a:t>
            </a:r>
            <a:endParaRPr kumimoji="1" lang="ko-KR" altLang="en-US" sz="700" b="0" dirty="0" smtClean="0">
              <a:solidFill>
                <a:srgbClr val="000000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31" name="TextBox 230"/>
          <p:cNvSpPr txBox="1"/>
          <p:nvPr/>
        </p:nvSpPr>
        <p:spPr bwMode="auto">
          <a:xfrm>
            <a:off x="7761186" y="1800994"/>
            <a:ext cx="1459823" cy="2049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53561" rIns="0" bIns="53561" rtlCol="0" anchor="ctr">
            <a:noAutofit/>
          </a:bodyPr>
          <a:lstStyle/>
          <a:p>
            <a:pPr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7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Design Pressure: 3.5kg/cm2g</a:t>
            </a:r>
          </a:p>
          <a:p>
            <a:pPr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7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Design Temperature : 87degC</a:t>
            </a:r>
            <a:endParaRPr kumimoji="1" lang="ko-KR" altLang="en-US" sz="700" b="0" dirty="0" smtClean="0">
              <a:solidFill>
                <a:srgbClr val="000000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32" name="TextBox 231"/>
          <p:cNvSpPr txBox="1"/>
          <p:nvPr/>
        </p:nvSpPr>
        <p:spPr bwMode="auto">
          <a:xfrm>
            <a:off x="3389563" y="2444108"/>
            <a:ext cx="1459823" cy="2049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53561" rIns="0" bIns="53561" rtlCol="0" anchor="ctr">
            <a:noAutofit/>
          </a:bodyPr>
          <a:lstStyle/>
          <a:p>
            <a:pPr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7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Design Pressure: 18.3kg/cm2g</a:t>
            </a:r>
          </a:p>
          <a:p>
            <a:pPr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7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Design Temperature : 87degC</a:t>
            </a:r>
            <a:endParaRPr kumimoji="1" lang="ko-KR" altLang="en-US" sz="700" b="0" dirty="0" smtClean="0">
              <a:solidFill>
                <a:srgbClr val="000000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241" name="직선 화살표 연결선 240"/>
          <p:cNvCxnSpPr/>
          <p:nvPr/>
        </p:nvCxnSpPr>
        <p:spPr bwMode="auto">
          <a:xfrm>
            <a:off x="7928389" y="2115202"/>
            <a:ext cx="0" cy="41056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2" name="직선 화살표 연결선 241"/>
          <p:cNvCxnSpPr/>
          <p:nvPr/>
        </p:nvCxnSpPr>
        <p:spPr bwMode="auto">
          <a:xfrm>
            <a:off x="2916754" y="2426014"/>
            <a:ext cx="0" cy="41056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3" name="TextBox 262"/>
          <p:cNvSpPr txBox="1"/>
          <p:nvPr/>
        </p:nvSpPr>
        <p:spPr bwMode="auto">
          <a:xfrm>
            <a:off x="1507903" y="1571570"/>
            <a:ext cx="1459823" cy="2049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53561" rIns="0" bIns="53561" rtlCol="0" anchor="ctr">
            <a:noAutofit/>
          </a:bodyPr>
          <a:lstStyle/>
          <a:p>
            <a:pPr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000" b="0" dirty="0" err="1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Eq</a:t>
            </a:r>
            <a:r>
              <a:rPr kumimoji="1" lang="en-US" altLang="ko-KR" sz="10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 1</a:t>
            </a:r>
            <a:endParaRPr kumimoji="1" lang="ko-KR" altLang="en-US" sz="1000" b="0" dirty="0" smtClean="0">
              <a:solidFill>
                <a:srgbClr val="000000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64" name="TextBox 263"/>
          <p:cNvSpPr txBox="1"/>
          <p:nvPr/>
        </p:nvSpPr>
        <p:spPr bwMode="auto">
          <a:xfrm>
            <a:off x="3405149" y="3131471"/>
            <a:ext cx="1459823" cy="2049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53561" rIns="0" bIns="53561" rtlCol="0" anchor="ctr">
            <a:noAutofit/>
          </a:bodyPr>
          <a:lstStyle/>
          <a:p>
            <a:pPr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000" b="0" dirty="0" err="1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Eq</a:t>
            </a:r>
            <a:r>
              <a:rPr kumimoji="1" lang="en-US" altLang="ko-KR" sz="10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 2</a:t>
            </a:r>
            <a:endParaRPr kumimoji="1" lang="ko-KR" altLang="en-US" sz="1000" b="0" dirty="0" smtClean="0">
              <a:solidFill>
                <a:srgbClr val="000000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sp>
        <p:nvSpPr>
          <p:cNvPr id="265" name="TextBox 264"/>
          <p:cNvSpPr txBox="1"/>
          <p:nvPr/>
        </p:nvSpPr>
        <p:spPr bwMode="auto">
          <a:xfrm>
            <a:off x="7861681" y="2636501"/>
            <a:ext cx="1459823" cy="2049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none" lIns="0" tIns="53561" rIns="0" bIns="53561" rtlCol="0" anchor="ctr">
            <a:noAutofit/>
          </a:bodyPr>
          <a:lstStyle/>
          <a:p>
            <a:pPr latinLnBrk="1">
              <a:spcBef>
                <a:spcPts val="0"/>
              </a:spcBef>
              <a:spcAft>
                <a:spcPts val="0"/>
              </a:spcAft>
            </a:pPr>
            <a:r>
              <a:rPr kumimoji="1" lang="en-US" altLang="ko-KR" sz="1000" b="0" dirty="0" err="1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Eq</a:t>
            </a:r>
            <a:r>
              <a:rPr kumimoji="1" lang="en-US" altLang="ko-KR" sz="1000" b="0" dirty="0" smtClean="0">
                <a:solidFill>
                  <a:srgbClr val="000000"/>
                </a:solidFill>
                <a:latin typeface="Arial" panose="020B0604020202020204" pitchFamily="34" charset="0"/>
                <a:ea typeface="HY견고딕" panose="02030600000101010101" pitchFamily="18" charset="-127"/>
                <a:cs typeface="Arial" panose="020B0604020202020204" pitchFamily="34" charset="0"/>
                <a:sym typeface="Wingdings" panose="05000000000000000000" pitchFamily="2" charset="2"/>
              </a:rPr>
              <a:t> 3</a:t>
            </a:r>
            <a:endParaRPr kumimoji="1" lang="ko-KR" altLang="en-US" sz="1000" b="0" dirty="0" smtClean="0">
              <a:solidFill>
                <a:srgbClr val="000000"/>
              </a:solidFill>
              <a:latin typeface="Arial" panose="020B0604020202020204" pitchFamily="34" charset="0"/>
              <a:ea typeface="HY견고딕" panose="02030600000101010101" pitchFamily="18" charset="-127"/>
              <a:cs typeface="Arial" panose="020B0604020202020204" pitchFamily="34" charset="0"/>
              <a:sym typeface="Wingdings" panose="05000000000000000000" pitchFamily="2" charset="2"/>
            </a:endParaRPr>
          </a:p>
        </p:txBody>
      </p:sp>
      <p:cxnSp>
        <p:nvCxnSpPr>
          <p:cNvPr id="270" name="직선 화살표 연결선 269"/>
          <p:cNvCxnSpPr/>
          <p:nvPr/>
        </p:nvCxnSpPr>
        <p:spPr bwMode="auto">
          <a:xfrm>
            <a:off x="2691224" y="3089747"/>
            <a:ext cx="651046" cy="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1" name="내용 개체 틀 1"/>
          <p:cNvSpPr txBox="1">
            <a:spLocks/>
          </p:cNvSpPr>
          <p:nvPr/>
        </p:nvSpPr>
        <p:spPr bwMode="auto">
          <a:xfrm>
            <a:off x="232414" y="4176962"/>
            <a:ext cx="8548859" cy="18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Eq2 to </a:t>
            </a:r>
            <a:r>
              <a:rPr lang="en-US" altLang="ko-KR" sz="1600" b="0" dirty="0" err="1" smtClean="0"/>
              <a:t>Eq</a:t>
            </a:r>
            <a:r>
              <a:rPr lang="en-US" altLang="ko-KR" sz="1600" b="0" dirty="0" smtClean="0"/>
              <a:t> 3 </a:t>
            </a:r>
            <a:r>
              <a:rPr lang="ko-KR" altLang="en-US" sz="1600" b="0" dirty="0" smtClean="0"/>
              <a:t>간 </a:t>
            </a:r>
            <a:r>
              <a:rPr lang="en-US" altLang="ko-KR" sz="1600" b="0" dirty="0" smtClean="0"/>
              <a:t>design condition </a:t>
            </a:r>
            <a:r>
              <a:rPr lang="ko-KR" altLang="en-US" sz="1600" b="0" dirty="0" smtClean="0"/>
              <a:t>설정 중 </a:t>
            </a:r>
            <a:r>
              <a:rPr lang="en-US" altLang="ko-KR" sz="1600" b="0" dirty="0" smtClean="0"/>
              <a:t>H/ex</a:t>
            </a:r>
            <a:r>
              <a:rPr lang="ko-KR" altLang="en-US" sz="1600" b="0" dirty="0" smtClean="0"/>
              <a:t>를 </a:t>
            </a:r>
            <a:r>
              <a:rPr lang="ko-KR" altLang="en-US" sz="1600" b="0" dirty="0" err="1" smtClean="0"/>
              <a:t>만날경우</a:t>
            </a:r>
            <a:endParaRPr lang="en-US" altLang="ko-KR" sz="1600" b="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0" dirty="0" smtClean="0"/>
              <a:t>H/ex</a:t>
            </a:r>
            <a:r>
              <a:rPr lang="ko-KR" altLang="en-US" sz="1600" b="0" dirty="0" smtClean="0"/>
              <a:t>는 </a:t>
            </a:r>
            <a:r>
              <a:rPr lang="en-US" altLang="ko-KR" sz="1600" b="0" dirty="0" smtClean="0"/>
              <a:t>skip, H/ex</a:t>
            </a:r>
            <a:r>
              <a:rPr lang="ko-KR" altLang="en-US" sz="1600" b="0" dirty="0" smtClean="0"/>
              <a:t>의 후단까지 </a:t>
            </a:r>
            <a:r>
              <a:rPr lang="en-US" altLang="ko-KR" sz="1600" b="0" dirty="0" err="1" smtClean="0"/>
              <a:t>Eq</a:t>
            </a:r>
            <a:r>
              <a:rPr lang="en-US" altLang="ko-KR" sz="1600" b="0" dirty="0" smtClean="0"/>
              <a:t> 2</a:t>
            </a:r>
            <a:r>
              <a:rPr lang="ko-KR" altLang="en-US" sz="1600" b="0" dirty="0" smtClean="0"/>
              <a:t>의 </a:t>
            </a:r>
            <a:r>
              <a:rPr lang="en-US" altLang="ko-KR" sz="1600" b="0" dirty="0" smtClean="0"/>
              <a:t>design condition</a:t>
            </a:r>
            <a:r>
              <a:rPr lang="ko-KR" altLang="en-US" sz="1600" b="0" dirty="0" smtClean="0"/>
              <a:t>을 기입</a:t>
            </a:r>
            <a:endParaRPr lang="en-US" altLang="ko-KR" sz="1600" b="0" dirty="0" smtClean="0"/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600" b="0" dirty="0" smtClean="0"/>
              <a:t>H/ex</a:t>
            </a:r>
            <a:r>
              <a:rPr lang="ko-KR" altLang="en-US" sz="1600" b="0" dirty="0" smtClean="0"/>
              <a:t>와 접촉된 </a:t>
            </a:r>
            <a:r>
              <a:rPr lang="en-US" altLang="ko-KR" sz="1600" b="0" dirty="0" smtClean="0"/>
              <a:t>line</a:t>
            </a:r>
            <a:r>
              <a:rPr lang="ko-KR" altLang="en-US" sz="1600" b="0" dirty="0" smtClean="0"/>
              <a:t>의 역방향</a:t>
            </a:r>
            <a:r>
              <a:rPr lang="en-US" altLang="ko-KR" sz="1600" b="0" dirty="0" smtClean="0"/>
              <a:t>/</a:t>
            </a:r>
            <a:r>
              <a:rPr lang="ko-KR" altLang="en-US" sz="1600" b="0" dirty="0" smtClean="0"/>
              <a:t>순방향의 </a:t>
            </a:r>
            <a:r>
              <a:rPr lang="ko-KR" altLang="en-US" sz="1600" b="0" dirty="0" err="1" smtClean="0"/>
              <a:t>첫번째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block valve</a:t>
            </a:r>
            <a:r>
              <a:rPr lang="ko-KR" altLang="en-US" sz="1600" b="0" dirty="0" smtClean="0"/>
              <a:t>를 찾고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</a:t>
            </a:r>
            <a:r>
              <a:rPr lang="ko-KR" altLang="en-US" sz="1600" b="0" dirty="0" smtClean="0"/>
              <a:t>순방향의 경우 찾은 </a:t>
            </a:r>
            <a:r>
              <a:rPr lang="ko-KR" altLang="en-US" sz="1600" b="0" dirty="0" err="1" smtClean="0"/>
              <a:t>첫번째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valve</a:t>
            </a:r>
            <a:r>
              <a:rPr lang="ko-KR" altLang="en-US" sz="1600" b="0" dirty="0" smtClean="0"/>
              <a:t>의 후단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</a:t>
            </a:r>
            <a:r>
              <a:rPr lang="ko-KR" altLang="en-US" sz="1600" b="0" dirty="0" smtClean="0"/>
              <a:t>역방향의 경우 찾은 </a:t>
            </a:r>
            <a:r>
              <a:rPr lang="ko-KR" altLang="en-US" sz="1600" b="0" dirty="0" err="1" smtClean="0"/>
              <a:t>첫번째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valve</a:t>
            </a:r>
            <a:r>
              <a:rPr lang="ko-KR" altLang="en-US" sz="1600" b="0" dirty="0" smtClean="0"/>
              <a:t>의 전단에 </a:t>
            </a:r>
            <a:r>
              <a:rPr lang="en-US" altLang="ko-KR" sz="1600" b="0" dirty="0" smtClean="0"/>
              <a:t>Design condition</a:t>
            </a:r>
            <a:r>
              <a:rPr lang="ko-KR" altLang="en-US" sz="1600" b="0" dirty="0" smtClean="0"/>
              <a:t>을 기입한다</a:t>
            </a:r>
            <a:r>
              <a:rPr lang="en-US" altLang="ko-KR" sz="1600" b="0" dirty="0" smtClean="0"/>
              <a:t>.</a:t>
            </a:r>
          </a:p>
        </p:txBody>
      </p:sp>
      <p:sp>
        <p:nvSpPr>
          <p:cNvPr id="272" name="내용 개체 틀 1"/>
          <p:cNvSpPr txBox="1">
            <a:spLocks/>
          </p:cNvSpPr>
          <p:nvPr/>
        </p:nvSpPr>
        <p:spPr bwMode="auto">
          <a:xfrm>
            <a:off x="3510934" y="1300598"/>
            <a:ext cx="5609553" cy="501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100" b="0" dirty="0" smtClean="0"/>
              <a:t>파란색 화살표는 흐름의 방향</a:t>
            </a:r>
            <a:endParaRPr lang="en-US" altLang="ko-KR" sz="1100" b="0" dirty="0" smtClean="0"/>
          </a:p>
          <a:p>
            <a:pPr marL="0" indent="0"/>
            <a:r>
              <a:rPr lang="ko-KR" altLang="en-US" sz="1100" b="0" dirty="0" smtClean="0"/>
              <a:t>빨간색 화살표는 </a:t>
            </a:r>
            <a:r>
              <a:rPr lang="en-US" altLang="ko-KR" sz="1100" b="0" dirty="0" smtClean="0"/>
              <a:t>DP break point</a:t>
            </a:r>
            <a:r>
              <a:rPr lang="ko-KR" altLang="en-US" sz="1100" b="0" dirty="0" smtClean="0"/>
              <a:t>를</a:t>
            </a:r>
            <a:r>
              <a:rPr lang="en-US" altLang="ko-KR" sz="1100" b="0" dirty="0" smtClean="0"/>
              <a:t> </a:t>
            </a:r>
            <a:r>
              <a:rPr lang="ko-KR" altLang="en-US" sz="1100" b="0" dirty="0" smtClean="0"/>
              <a:t>의미함</a:t>
            </a:r>
            <a:endParaRPr lang="en-US" altLang="ko-KR" sz="1100" b="0" dirty="0" smtClean="0"/>
          </a:p>
        </p:txBody>
      </p:sp>
      <p:grpSp>
        <p:nvGrpSpPr>
          <p:cNvPr id="190" name="그룹 189"/>
          <p:cNvGrpSpPr/>
          <p:nvPr/>
        </p:nvGrpSpPr>
        <p:grpSpPr>
          <a:xfrm rot="5400000">
            <a:off x="6445517" y="2561104"/>
            <a:ext cx="374855" cy="439631"/>
            <a:chOff x="2634853" y="3298010"/>
            <a:chExt cx="215900" cy="253208"/>
          </a:xfrm>
        </p:grpSpPr>
        <p:sp>
          <p:nvSpPr>
            <p:cNvPr id="191" name="Oval 78"/>
            <p:cNvSpPr>
              <a:spLocks noChangeArrowheads="1"/>
            </p:cNvSpPr>
            <p:nvPr/>
          </p:nvSpPr>
          <p:spPr bwMode="auto">
            <a:xfrm>
              <a:off x="2634853" y="3300393"/>
              <a:ext cx="215900" cy="250825"/>
            </a:xfrm>
            <a:prstGeom prst="ellipse">
              <a:avLst/>
            </a:prstGeom>
            <a:solidFill>
              <a:sysClr val="windowText" lastClr="000000">
                <a:lumMod val="50000"/>
                <a:lumOff val="50000"/>
              </a:sysClr>
            </a:solidFill>
            <a:ln w="9525">
              <a:solidFill>
                <a:sysClr val="windowText" lastClr="000000"/>
              </a:solidFill>
              <a:prstDash val="solid"/>
              <a:round/>
              <a:headEnd/>
              <a:tailEnd/>
            </a:ln>
          </p:spPr>
          <p:txBody>
            <a:bodyPr rot="10800000" vert="eaVert"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ko-KR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192" name="Line 105"/>
            <p:cNvSpPr>
              <a:spLocks noChangeShapeType="1"/>
            </p:cNvSpPr>
            <p:nvPr/>
          </p:nvSpPr>
          <p:spPr bwMode="auto">
            <a:xfrm rot="16200000">
              <a:off x="2768998" y="3332141"/>
              <a:ext cx="0" cy="555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sp>
          <p:nvSpPr>
            <p:cNvPr id="195" name="Line 264"/>
            <p:cNvSpPr>
              <a:spLocks noChangeShapeType="1"/>
            </p:cNvSpPr>
            <p:nvPr/>
          </p:nvSpPr>
          <p:spPr bwMode="auto">
            <a:xfrm rot="16200000">
              <a:off x="2715023" y="3457554"/>
              <a:ext cx="0" cy="5556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sp>
          <p:nvSpPr>
            <p:cNvPr id="198" name="Line 268"/>
            <p:cNvSpPr>
              <a:spLocks noChangeShapeType="1"/>
            </p:cNvSpPr>
            <p:nvPr/>
          </p:nvSpPr>
          <p:spPr bwMode="auto">
            <a:xfrm rot="16200000">
              <a:off x="2679304" y="3367860"/>
              <a:ext cx="125413" cy="109537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sp>
          <p:nvSpPr>
            <p:cNvPr id="199" name="Line 184"/>
            <p:cNvSpPr>
              <a:spLocks noChangeShapeType="1"/>
            </p:cNvSpPr>
            <p:nvPr/>
          </p:nvSpPr>
          <p:spPr bwMode="auto">
            <a:xfrm rot="16200000">
              <a:off x="2710261" y="3516291"/>
              <a:ext cx="61912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sp>
          <p:nvSpPr>
            <p:cNvPr id="201" name="Line 105"/>
            <p:cNvSpPr>
              <a:spLocks noChangeShapeType="1"/>
            </p:cNvSpPr>
            <p:nvPr/>
          </p:nvSpPr>
          <p:spPr bwMode="auto">
            <a:xfrm rot="16200000">
              <a:off x="2774554" y="3332935"/>
              <a:ext cx="0" cy="53975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  <p:sp>
          <p:nvSpPr>
            <p:cNvPr id="202" name="Line 176"/>
            <p:cNvSpPr>
              <a:spLocks noChangeShapeType="1"/>
            </p:cNvSpPr>
            <p:nvPr/>
          </p:nvSpPr>
          <p:spPr bwMode="auto">
            <a:xfrm rot="16200000">
              <a:off x="2716611" y="3328966"/>
              <a:ext cx="61912" cy="0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</a:endParaRPr>
            </a:p>
          </p:txBody>
        </p:sp>
      </p:grpSp>
      <p:grpSp>
        <p:nvGrpSpPr>
          <p:cNvPr id="203" name="그룹 202"/>
          <p:cNvGrpSpPr/>
          <p:nvPr/>
        </p:nvGrpSpPr>
        <p:grpSpPr>
          <a:xfrm rot="16200000">
            <a:off x="6084986" y="2713200"/>
            <a:ext cx="91788" cy="158254"/>
            <a:chOff x="3287815" y="3519010"/>
            <a:chExt cx="156617" cy="270030"/>
          </a:xfrm>
          <a:solidFill>
            <a:schemeClr val="bg1"/>
          </a:solidFill>
        </p:grpSpPr>
        <p:sp>
          <p:nvSpPr>
            <p:cNvPr id="207" name="이등변 삼각형 206"/>
            <p:cNvSpPr/>
            <p:nvPr/>
          </p:nvSpPr>
          <p:spPr bwMode="auto">
            <a:xfrm>
              <a:off x="3287815" y="3654025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9" name="이등변 삼각형 208"/>
            <p:cNvSpPr/>
            <p:nvPr/>
          </p:nvSpPr>
          <p:spPr bwMode="auto">
            <a:xfrm flipV="1">
              <a:off x="3287815" y="3519010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26" name="그룹 225"/>
          <p:cNvGrpSpPr/>
          <p:nvPr/>
        </p:nvGrpSpPr>
        <p:grpSpPr>
          <a:xfrm rot="16200000">
            <a:off x="7060811" y="2712898"/>
            <a:ext cx="91788" cy="158254"/>
            <a:chOff x="3287815" y="3519010"/>
            <a:chExt cx="156617" cy="270030"/>
          </a:xfrm>
          <a:solidFill>
            <a:schemeClr val="bg1"/>
          </a:solidFill>
        </p:grpSpPr>
        <p:sp>
          <p:nvSpPr>
            <p:cNvPr id="234" name="이등변 삼각형 233"/>
            <p:cNvSpPr/>
            <p:nvPr/>
          </p:nvSpPr>
          <p:spPr bwMode="auto">
            <a:xfrm>
              <a:off x="3287815" y="3654025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5" name="이등변 삼각형 234"/>
            <p:cNvSpPr/>
            <p:nvPr/>
          </p:nvSpPr>
          <p:spPr bwMode="auto">
            <a:xfrm flipV="1">
              <a:off x="3287815" y="3519010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236" name="직선 화살표 연결선 235"/>
          <p:cNvCxnSpPr/>
          <p:nvPr/>
        </p:nvCxnSpPr>
        <p:spPr bwMode="auto">
          <a:xfrm>
            <a:off x="5408731" y="2606596"/>
            <a:ext cx="651046" cy="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accent4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38" name="그룹 237"/>
          <p:cNvGrpSpPr/>
          <p:nvPr/>
        </p:nvGrpSpPr>
        <p:grpSpPr>
          <a:xfrm rot="10800000">
            <a:off x="6584981" y="3111005"/>
            <a:ext cx="91788" cy="158254"/>
            <a:chOff x="3287815" y="3519010"/>
            <a:chExt cx="156617" cy="270030"/>
          </a:xfrm>
          <a:solidFill>
            <a:schemeClr val="bg1"/>
          </a:solidFill>
        </p:grpSpPr>
        <p:sp>
          <p:nvSpPr>
            <p:cNvPr id="239" name="이등변 삼각형 238"/>
            <p:cNvSpPr/>
            <p:nvPr/>
          </p:nvSpPr>
          <p:spPr bwMode="auto">
            <a:xfrm>
              <a:off x="3287815" y="3654025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0" name="이등변 삼각형 239"/>
            <p:cNvSpPr/>
            <p:nvPr/>
          </p:nvSpPr>
          <p:spPr bwMode="auto">
            <a:xfrm flipV="1">
              <a:off x="3287815" y="3519010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4" name="오각형 243"/>
          <p:cNvSpPr/>
          <p:nvPr/>
        </p:nvSpPr>
        <p:spPr bwMode="auto">
          <a:xfrm>
            <a:off x="4845743" y="3378371"/>
            <a:ext cx="661252" cy="107852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246" name="오각형 245"/>
          <p:cNvSpPr/>
          <p:nvPr/>
        </p:nvSpPr>
        <p:spPr bwMode="auto">
          <a:xfrm>
            <a:off x="6979383" y="1939341"/>
            <a:ext cx="661252" cy="107852"/>
          </a:xfrm>
          <a:prstGeom prst="homePlate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248" name="그룹 247"/>
          <p:cNvGrpSpPr/>
          <p:nvPr/>
        </p:nvGrpSpPr>
        <p:grpSpPr>
          <a:xfrm rot="10800000">
            <a:off x="6584981" y="2263297"/>
            <a:ext cx="91788" cy="158254"/>
            <a:chOff x="3287815" y="3519010"/>
            <a:chExt cx="156617" cy="270030"/>
          </a:xfrm>
          <a:solidFill>
            <a:schemeClr val="bg1"/>
          </a:solidFill>
        </p:grpSpPr>
        <p:sp>
          <p:nvSpPr>
            <p:cNvPr id="251" name="이등변 삼각형 250"/>
            <p:cNvSpPr/>
            <p:nvPr/>
          </p:nvSpPr>
          <p:spPr bwMode="auto">
            <a:xfrm>
              <a:off x="3287815" y="3654025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8" name="이등변 삼각형 257"/>
            <p:cNvSpPr/>
            <p:nvPr/>
          </p:nvSpPr>
          <p:spPr bwMode="auto">
            <a:xfrm flipV="1">
              <a:off x="3287815" y="3519010"/>
              <a:ext cx="156617" cy="135015"/>
            </a:xfrm>
            <a:prstGeom prst="triangle">
              <a:avLst/>
            </a:prstGeom>
            <a:grpFill/>
            <a:ln w="127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267" name="직선 화살표 연결선 266"/>
          <p:cNvCxnSpPr/>
          <p:nvPr/>
        </p:nvCxnSpPr>
        <p:spPr bwMode="auto">
          <a:xfrm flipV="1">
            <a:off x="6051753" y="2849082"/>
            <a:ext cx="0" cy="41056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8" name="직선 화살표 연결선 267"/>
          <p:cNvCxnSpPr/>
          <p:nvPr/>
        </p:nvCxnSpPr>
        <p:spPr bwMode="auto">
          <a:xfrm flipV="1">
            <a:off x="7185833" y="2849082"/>
            <a:ext cx="0" cy="41056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3" name="직선 화살표 연결선 272"/>
          <p:cNvCxnSpPr/>
          <p:nvPr/>
        </p:nvCxnSpPr>
        <p:spPr bwMode="auto">
          <a:xfrm rot="16200000" flipH="1" flipV="1">
            <a:off x="6901421" y="2054897"/>
            <a:ext cx="0" cy="41056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4" name="직선 화살표 연결선 273"/>
          <p:cNvCxnSpPr/>
          <p:nvPr/>
        </p:nvCxnSpPr>
        <p:spPr bwMode="auto">
          <a:xfrm rot="16200000" flipH="1" flipV="1">
            <a:off x="6924272" y="3053397"/>
            <a:ext cx="0" cy="41056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40998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0532" y="3483218"/>
            <a:ext cx="9123363" cy="599849"/>
          </a:xfrm>
        </p:spPr>
        <p:txBody>
          <a:bodyPr/>
          <a:lstStyle/>
          <a:p>
            <a:pPr algn="ctr"/>
            <a:r>
              <a:rPr lang="en-US" altLang="ko-KR" dirty="0" smtClean="0"/>
              <a:t>5. </a:t>
            </a:r>
            <a:r>
              <a:rPr lang="ko-KR" altLang="en-US" dirty="0" smtClean="0"/>
              <a:t>타 </a:t>
            </a:r>
            <a:r>
              <a:rPr lang="en-US" altLang="ko-KR" dirty="0"/>
              <a:t>Program, Platform</a:t>
            </a:r>
            <a:r>
              <a:rPr lang="ko-KR" altLang="en-US" dirty="0"/>
              <a:t>과 연계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23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.1. H/ex, Tower, Vessel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계산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프로그램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연계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r>
              <a:rPr lang="en-US" altLang="ko-KR" sz="1600" b="0" dirty="0" smtClean="0"/>
              <a:t>– </a:t>
            </a:r>
            <a:r>
              <a:rPr lang="ko-KR" altLang="en-US" sz="1600" b="0" dirty="0" smtClean="0"/>
              <a:t>기능 없음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1549199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8577" y="2197554"/>
            <a:ext cx="9395433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1958046"/>
            <a:ext cx="9522024" cy="14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     -</a:t>
            </a:r>
            <a:r>
              <a:rPr lang="en-US" altLang="ko-KR" sz="1600" b="0" dirty="0" smtClean="0"/>
              <a:t> </a:t>
            </a:r>
            <a:r>
              <a:rPr lang="en-US" altLang="ko-KR" sz="1600" b="0" dirty="0"/>
              <a:t>Heat Exchanger (HTRI), Tower (KG Tower), Vessel (</a:t>
            </a:r>
            <a:r>
              <a:rPr lang="ko-KR" altLang="en-US" sz="1600" b="0" dirty="0"/>
              <a:t>내부 계산 </a:t>
            </a:r>
            <a:r>
              <a:rPr lang="en-US" altLang="ko-KR" sz="1600" b="0" dirty="0"/>
              <a:t>Tool) </a:t>
            </a:r>
            <a:r>
              <a:rPr lang="ko-KR" altLang="en-US" sz="1600" b="0" dirty="0"/>
              <a:t>계산 </a:t>
            </a:r>
            <a:r>
              <a:rPr lang="ko-KR" altLang="en-US" sz="1600" b="0" dirty="0" smtClean="0"/>
              <a:t>프로그램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</a:t>
            </a:r>
            <a:r>
              <a:rPr lang="ko-KR" altLang="en-US" sz="1600" b="0" dirty="0" smtClean="0"/>
              <a:t>자동 연계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 smtClean="0"/>
              <a:t>        1) PAP </a:t>
            </a:r>
            <a:r>
              <a:rPr lang="ko-KR" altLang="en-US" sz="1600" b="0" dirty="0" smtClean="0"/>
              <a:t>상의 </a:t>
            </a:r>
            <a:r>
              <a:rPr lang="en-US" altLang="ko-KR" sz="1600" b="0" dirty="0" smtClean="0"/>
              <a:t>data</a:t>
            </a:r>
            <a:r>
              <a:rPr lang="ko-KR" altLang="en-US" sz="1600" b="0" dirty="0" smtClean="0"/>
              <a:t>를 계산 프로그램에서 바로 실행할 수 있는 형태의 파일로 </a:t>
            </a:r>
            <a:r>
              <a:rPr lang="en-US" altLang="ko-KR" sz="1600" b="0" dirty="0" smtClean="0"/>
              <a:t>Export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2) </a:t>
            </a:r>
            <a:r>
              <a:rPr lang="ko-KR" altLang="en-US" sz="1600" b="0" dirty="0" smtClean="0"/>
              <a:t>계산 수행 후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결과를 다시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로 </a:t>
            </a:r>
            <a:r>
              <a:rPr lang="en-US" altLang="ko-KR" sz="1600" b="0" dirty="0"/>
              <a:t>I</a:t>
            </a:r>
            <a:r>
              <a:rPr lang="en-US" altLang="ko-KR" sz="1600" b="0" dirty="0" smtClean="0"/>
              <a:t>mport</a:t>
            </a: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83700" y="945383"/>
            <a:ext cx="9557131" cy="2671029"/>
            <a:chOff x="473336" y="1241981"/>
            <a:chExt cx="9557131" cy="3525302"/>
          </a:xfrm>
        </p:grpSpPr>
        <p:sp>
          <p:nvSpPr>
            <p:cNvPr id="14" name="직사각형 13"/>
            <p:cNvSpPr/>
            <p:nvPr/>
          </p:nvSpPr>
          <p:spPr bwMode="auto">
            <a:xfrm>
              <a:off x="473336" y="1566890"/>
              <a:ext cx="9545188" cy="3200393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 bwMode="auto">
            <a:xfrm>
              <a:off x="8318722" y="1241981"/>
              <a:ext cx="1711745" cy="32490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2020.12.04 </a:t>
              </a:r>
              <a:r>
                <a:rPr lang="ko-KR" altLang="en-US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추가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5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5.2. IAP 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(</a:t>
            </a:r>
            <a:r>
              <a:rPr lang="en-US" altLang="ko-KR" sz="2800" b="0" dirty="0" err="1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i</a:t>
            </a:r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-VCS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)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와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연계</a:t>
            </a: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44517" y="2027230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12266" y="1999901"/>
            <a:ext cx="9395433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2370171"/>
            <a:ext cx="9522024" cy="14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     - </a:t>
            </a:r>
            <a:r>
              <a:rPr lang="en-US" altLang="ko-KR" sz="1600" b="0" dirty="0" smtClean="0"/>
              <a:t>Excel Export </a:t>
            </a:r>
            <a:r>
              <a:rPr lang="ko-KR" altLang="en-US" sz="1600" b="0" dirty="0" smtClean="0"/>
              <a:t>하여 </a:t>
            </a:r>
            <a:r>
              <a:rPr lang="en-US" altLang="ko-KR" sz="1600" b="0" dirty="0" smtClean="0"/>
              <a:t>EDW</a:t>
            </a:r>
            <a:r>
              <a:rPr lang="ko-KR" altLang="en-US" sz="1600" b="0" dirty="0" smtClean="0"/>
              <a:t>에 </a:t>
            </a:r>
            <a:r>
              <a:rPr lang="en-US" altLang="ko-KR" sz="1600" b="0" dirty="0" smtClean="0"/>
              <a:t>upload </a:t>
            </a:r>
            <a:r>
              <a:rPr lang="ko-KR" altLang="en-US" sz="1600" b="0" dirty="0" smtClean="0"/>
              <a:t>하는 기존 방식 대신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Database</a:t>
            </a:r>
            <a:r>
              <a:rPr lang="ko-KR" altLang="en-US" sz="1600" b="0" dirty="0" smtClean="0"/>
              <a:t>를 바로 제어 자동화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</a:t>
            </a:r>
            <a:r>
              <a:rPr lang="ko-KR" altLang="en-US" sz="1600" b="0" dirty="0" smtClean="0"/>
              <a:t>플랫폼인 </a:t>
            </a:r>
            <a:r>
              <a:rPr lang="en-US" altLang="ko-KR" sz="1600" b="0" dirty="0" smtClean="0"/>
              <a:t>IAP</a:t>
            </a:r>
            <a:r>
              <a:rPr lang="ko-KR" altLang="en-US" sz="1600" b="0" dirty="0" smtClean="0"/>
              <a:t>에 전달하는 방식으로 변경  </a:t>
            </a:r>
            <a:r>
              <a:rPr lang="en-US" altLang="ko-KR" sz="1600" b="0" dirty="0" smtClean="0">
                <a:solidFill>
                  <a:srgbClr val="FF0000"/>
                </a:solidFill>
              </a:rPr>
              <a:t>(by </a:t>
            </a:r>
            <a:r>
              <a:rPr lang="ko-KR" altLang="en-US" sz="1600" b="0" dirty="0" smtClean="0">
                <a:solidFill>
                  <a:srgbClr val="FF0000"/>
                </a:solidFill>
              </a:rPr>
              <a:t>제어</a:t>
            </a:r>
            <a:r>
              <a:rPr lang="en-US" altLang="ko-KR" sz="1600" b="0" dirty="0" smtClean="0">
                <a:solidFill>
                  <a:srgbClr val="FF0000"/>
                </a:solidFill>
              </a:rPr>
              <a:t>)</a:t>
            </a:r>
          </a:p>
          <a:p>
            <a:pPr marL="0" indent="0"/>
            <a:r>
              <a:rPr lang="en-US" altLang="ko-KR" sz="1600" b="0" dirty="0" smtClean="0"/>
              <a:t>     - Instrument Vendor </a:t>
            </a:r>
            <a:r>
              <a:rPr lang="en-US" altLang="ko-KR" sz="1600" b="0" dirty="0"/>
              <a:t>Cloud </a:t>
            </a:r>
            <a:r>
              <a:rPr lang="en-US" altLang="ko-KR" sz="1600" b="0" dirty="0" smtClean="0"/>
              <a:t>System (</a:t>
            </a:r>
            <a:r>
              <a:rPr lang="en-US" altLang="ko-KR" sz="1600" b="0" dirty="0" err="1" smtClean="0"/>
              <a:t>i</a:t>
            </a:r>
            <a:r>
              <a:rPr lang="en-US" altLang="ko-KR" sz="1600" b="0" dirty="0" smtClean="0"/>
              <a:t>-VCS)</a:t>
            </a:r>
            <a:r>
              <a:rPr lang="ko-KR" altLang="en-US" sz="1600" b="0" dirty="0" smtClean="0"/>
              <a:t>과 </a:t>
            </a:r>
            <a:r>
              <a:rPr lang="ko-KR" altLang="en-US" sz="1600" b="0" dirty="0"/>
              <a:t>연계 </a:t>
            </a:r>
            <a:r>
              <a:rPr lang="en-US" altLang="ko-KR" sz="1600" b="0" dirty="0"/>
              <a:t>Vendor Inform </a:t>
            </a:r>
            <a:r>
              <a:rPr lang="ko-KR" altLang="en-US" sz="1600" b="0" dirty="0"/>
              <a:t>반영 기능 </a:t>
            </a:r>
            <a:r>
              <a:rPr lang="ko-KR" altLang="en-US" sz="1600" b="0" dirty="0" smtClean="0"/>
              <a:t>추가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: </a:t>
            </a:r>
            <a:r>
              <a:rPr lang="en-US" altLang="ko-KR" sz="1600" b="0" dirty="0" err="1" smtClean="0"/>
              <a:t>i</a:t>
            </a:r>
            <a:r>
              <a:rPr lang="en-US" altLang="ko-KR" sz="1600" b="0" dirty="0" smtClean="0"/>
              <a:t>-VCS</a:t>
            </a:r>
            <a:r>
              <a:rPr lang="ko-KR" altLang="en-US" sz="1600" b="0" dirty="0" smtClean="0"/>
              <a:t>를 통해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접수된 </a:t>
            </a:r>
            <a:r>
              <a:rPr lang="en-US" altLang="ko-KR" sz="1600" b="0" dirty="0" smtClean="0"/>
              <a:t>V/P</a:t>
            </a:r>
            <a:r>
              <a:rPr lang="ko-KR" altLang="en-US" sz="1600" b="0" dirty="0" smtClean="0"/>
              <a:t>의 </a:t>
            </a:r>
            <a:r>
              <a:rPr lang="en-US" altLang="ko-KR" sz="1600" b="0" dirty="0" smtClean="0"/>
              <a:t>inform</a:t>
            </a:r>
            <a:r>
              <a:rPr lang="ko-KR" altLang="en-US" sz="1600" b="0" dirty="0" smtClean="0"/>
              <a:t>을 </a:t>
            </a:r>
            <a:r>
              <a:rPr lang="en-US" altLang="ko-KR" sz="1600" b="0" dirty="0" smtClean="0"/>
              <a:t>Instrument Datasheet, P&amp;ID </a:t>
            </a:r>
            <a:r>
              <a:rPr lang="ko-KR" altLang="en-US" sz="1600" b="0" dirty="0" smtClean="0"/>
              <a:t>등에 반영</a:t>
            </a:r>
            <a:endParaRPr lang="ko-KR" altLang="en-US" sz="1600" b="0" dirty="0"/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83700" y="945383"/>
            <a:ext cx="9557131" cy="5587221"/>
            <a:chOff x="473336" y="1241981"/>
            <a:chExt cx="9557131" cy="7374179"/>
          </a:xfrm>
        </p:grpSpPr>
        <p:sp>
          <p:nvSpPr>
            <p:cNvPr id="14" name="직사각형 13"/>
            <p:cNvSpPr/>
            <p:nvPr/>
          </p:nvSpPr>
          <p:spPr bwMode="auto">
            <a:xfrm>
              <a:off x="473336" y="1566889"/>
              <a:ext cx="9545188" cy="7049271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 bwMode="auto">
            <a:xfrm>
              <a:off x="8318722" y="1241981"/>
              <a:ext cx="1711745" cy="32490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2021.01.04 </a:t>
              </a:r>
              <a:r>
                <a:rPr lang="ko-KR" altLang="en-US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수정</a:t>
              </a: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264226" y="4057852"/>
            <a:ext cx="1856347" cy="8723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altLang="ko-KR" dirty="0" smtClean="0"/>
              <a:t>PAP</a:t>
            </a:r>
            <a:endParaRPr lang="ko-KR" altLang="en-US" dirty="0"/>
          </a:p>
        </p:txBody>
      </p:sp>
      <p:sp>
        <p:nvSpPr>
          <p:cNvPr id="12" name="자유형 11"/>
          <p:cNvSpPr/>
          <p:nvPr/>
        </p:nvSpPr>
        <p:spPr>
          <a:xfrm>
            <a:off x="988625" y="4942282"/>
            <a:ext cx="1809874" cy="995501"/>
          </a:xfrm>
          <a:custGeom>
            <a:avLst/>
            <a:gdLst>
              <a:gd name="connsiteX0" fmla="*/ 0 w 4814047"/>
              <a:gd name="connsiteY0" fmla="*/ 0 h 1335741"/>
              <a:gd name="connsiteX1" fmla="*/ 0 w 4814047"/>
              <a:gd name="connsiteY1" fmla="*/ 1335741 h 1335741"/>
              <a:gd name="connsiteX2" fmla="*/ 4814047 w 4814047"/>
              <a:gd name="connsiteY2" fmla="*/ 1335741 h 133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14047" h="1335741">
                <a:moveTo>
                  <a:pt x="0" y="0"/>
                </a:moveTo>
                <a:lnTo>
                  <a:pt x="0" y="1335741"/>
                </a:lnTo>
                <a:lnTo>
                  <a:pt x="4814047" y="1335741"/>
                </a:lnTo>
              </a:path>
            </a:pathLst>
          </a:custGeom>
          <a:noFill/>
          <a:ln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자유형 15"/>
          <p:cNvSpPr/>
          <p:nvPr/>
        </p:nvSpPr>
        <p:spPr>
          <a:xfrm>
            <a:off x="1334329" y="4955729"/>
            <a:ext cx="1464170" cy="748465"/>
          </a:xfrm>
          <a:custGeom>
            <a:avLst/>
            <a:gdLst>
              <a:gd name="connsiteX0" fmla="*/ 4038600 w 4038600"/>
              <a:gd name="connsiteY0" fmla="*/ 1219200 h 1219200"/>
              <a:gd name="connsiteX1" fmla="*/ 0 w 4038600"/>
              <a:gd name="connsiteY1" fmla="*/ 1219200 h 1219200"/>
              <a:gd name="connsiteX2" fmla="*/ 0 w 4038600"/>
              <a:gd name="connsiteY2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8600" h="1219200">
                <a:moveTo>
                  <a:pt x="4038600" y="1219200"/>
                </a:moveTo>
                <a:lnTo>
                  <a:pt x="0" y="121920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1"/>
            </a:solidFill>
            <a:headEnd type="triangle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4776650" y="5199156"/>
            <a:ext cx="797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Data</a:t>
            </a:r>
            <a:endParaRPr lang="ko-KR" altLang="en-US" sz="1100" dirty="0"/>
          </a:p>
        </p:txBody>
      </p:sp>
      <p:sp>
        <p:nvSpPr>
          <p:cNvPr id="18" name="직사각형 17"/>
          <p:cNvSpPr/>
          <p:nvPr/>
        </p:nvSpPr>
        <p:spPr>
          <a:xfrm>
            <a:off x="2798498" y="5585821"/>
            <a:ext cx="1440000" cy="612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IAP</a:t>
            </a:r>
            <a:endParaRPr lang="ko-KR" alt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1893232" y="5467210"/>
            <a:ext cx="965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Data</a:t>
            </a:r>
            <a:endParaRPr lang="ko-KR" altLang="en-US" sz="1100" dirty="0"/>
          </a:p>
        </p:txBody>
      </p:sp>
      <p:sp>
        <p:nvSpPr>
          <p:cNvPr id="20" name="TextBox 19"/>
          <p:cNvSpPr txBox="1"/>
          <p:nvPr/>
        </p:nvSpPr>
        <p:spPr>
          <a:xfrm>
            <a:off x="1893232" y="5921525"/>
            <a:ext cx="965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Data</a:t>
            </a:r>
            <a:endParaRPr lang="ko-KR" altLang="en-US" sz="1100" dirty="0"/>
          </a:p>
        </p:txBody>
      </p:sp>
      <p:sp>
        <p:nvSpPr>
          <p:cNvPr id="21" name="직사각형 20"/>
          <p:cNvSpPr/>
          <p:nvPr/>
        </p:nvSpPr>
        <p:spPr>
          <a:xfrm>
            <a:off x="5175467" y="5596570"/>
            <a:ext cx="1440000" cy="612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SPI</a:t>
            </a:r>
            <a:endParaRPr lang="ko-KR" altLang="en-US" dirty="0"/>
          </a:p>
        </p:txBody>
      </p:sp>
      <p:sp>
        <p:nvSpPr>
          <p:cNvPr id="22" name="직사각형 21"/>
          <p:cNvSpPr/>
          <p:nvPr/>
        </p:nvSpPr>
        <p:spPr>
          <a:xfrm>
            <a:off x="5175467" y="4252650"/>
            <a:ext cx="1440000" cy="612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 smtClean="0"/>
              <a:t>i</a:t>
            </a:r>
            <a:r>
              <a:rPr lang="en-US" altLang="ko-KR" dirty="0" smtClean="0"/>
              <a:t>-VCS</a:t>
            </a:r>
            <a:endParaRPr lang="ko-KR" altLang="en-US" dirty="0"/>
          </a:p>
        </p:txBody>
      </p:sp>
      <p:sp>
        <p:nvSpPr>
          <p:cNvPr id="23" name="직사각형 22"/>
          <p:cNvSpPr/>
          <p:nvPr/>
        </p:nvSpPr>
        <p:spPr>
          <a:xfrm>
            <a:off x="8073002" y="4292787"/>
            <a:ext cx="1440000" cy="612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Vendor</a:t>
            </a:r>
            <a:endParaRPr lang="ko-KR" altLang="en-US" dirty="0"/>
          </a:p>
        </p:txBody>
      </p:sp>
      <p:cxnSp>
        <p:nvCxnSpPr>
          <p:cNvPr id="24" name="직선 화살표 연결선 23"/>
          <p:cNvCxnSpPr>
            <a:stCxn id="22" idx="2"/>
            <a:endCxn id="21" idx="0"/>
          </p:cNvCxnSpPr>
          <p:nvPr/>
        </p:nvCxnSpPr>
        <p:spPr>
          <a:xfrm>
            <a:off x="5895467" y="4864650"/>
            <a:ext cx="0" cy="7319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65552" y="5128816"/>
            <a:ext cx="797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1100" dirty="0" smtClean="0"/>
              <a:t>Data</a:t>
            </a:r>
            <a:endParaRPr lang="ko-KR" altLang="en-US" sz="1100" dirty="0"/>
          </a:p>
        </p:txBody>
      </p:sp>
      <p:cxnSp>
        <p:nvCxnSpPr>
          <p:cNvPr id="26" name="직선 화살표 연결선 25"/>
          <p:cNvCxnSpPr/>
          <p:nvPr/>
        </p:nvCxnSpPr>
        <p:spPr>
          <a:xfrm flipV="1">
            <a:off x="6599059" y="4533492"/>
            <a:ext cx="1483015" cy="1"/>
          </a:xfrm>
          <a:prstGeom prst="straightConnector1">
            <a:avLst/>
          </a:prstGeom>
          <a:ln w="952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화살표 연결선 26"/>
          <p:cNvCxnSpPr/>
          <p:nvPr/>
        </p:nvCxnSpPr>
        <p:spPr>
          <a:xfrm flipH="1">
            <a:off x="6606402" y="4766574"/>
            <a:ext cx="1475672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87433" y="4758207"/>
            <a:ext cx="132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Data Input (Excel)</a:t>
            </a:r>
            <a:endParaRPr lang="ko-KR" altLang="en-US" sz="1100" dirty="0"/>
          </a:p>
        </p:txBody>
      </p:sp>
      <p:sp>
        <p:nvSpPr>
          <p:cNvPr id="29" name="직사각형 28"/>
          <p:cNvSpPr/>
          <p:nvPr/>
        </p:nvSpPr>
        <p:spPr>
          <a:xfrm>
            <a:off x="7362083" y="5594542"/>
            <a:ext cx="1440000" cy="612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EWP</a:t>
            </a:r>
          </a:p>
          <a:p>
            <a:pPr algn="ctr"/>
            <a:r>
              <a:rPr lang="en-US" altLang="ko-KR" dirty="0" smtClean="0"/>
              <a:t>(SP3D)</a:t>
            </a:r>
            <a:endParaRPr lang="ko-KR" altLang="en-US" dirty="0"/>
          </a:p>
        </p:txBody>
      </p:sp>
      <p:grpSp>
        <p:nvGrpSpPr>
          <p:cNvPr id="30" name="그룹 29"/>
          <p:cNvGrpSpPr/>
          <p:nvPr/>
        </p:nvGrpSpPr>
        <p:grpSpPr>
          <a:xfrm>
            <a:off x="6454372" y="4899800"/>
            <a:ext cx="1627702" cy="660115"/>
            <a:chOff x="7291578" y="4604354"/>
            <a:chExt cx="1468249" cy="1060796"/>
          </a:xfrm>
        </p:grpSpPr>
        <p:cxnSp>
          <p:nvCxnSpPr>
            <p:cNvPr id="31" name="직선 연결선 30"/>
            <p:cNvCxnSpPr/>
            <p:nvPr/>
          </p:nvCxnSpPr>
          <p:spPr>
            <a:xfrm flipV="1">
              <a:off x="7291578" y="4604354"/>
              <a:ext cx="0" cy="73432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직선 연결선 31"/>
            <p:cNvCxnSpPr/>
            <p:nvPr/>
          </p:nvCxnSpPr>
          <p:spPr>
            <a:xfrm>
              <a:off x="7291578" y="5338683"/>
              <a:ext cx="146824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>
              <a:off x="8759827" y="5338682"/>
              <a:ext cx="0" cy="326468"/>
            </a:xfrm>
            <a:prstGeom prst="line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619102" y="5118979"/>
            <a:ext cx="797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Data</a:t>
            </a:r>
            <a:endParaRPr lang="ko-KR" altLang="en-US" sz="1100" dirty="0"/>
          </a:p>
        </p:txBody>
      </p:sp>
      <p:cxnSp>
        <p:nvCxnSpPr>
          <p:cNvPr id="36" name="꺾인 연결선 35"/>
          <p:cNvCxnSpPr/>
          <p:nvPr/>
        </p:nvCxnSpPr>
        <p:spPr>
          <a:xfrm flipV="1">
            <a:off x="4255614" y="4478455"/>
            <a:ext cx="936969" cy="133317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25382" y="5175057"/>
            <a:ext cx="7976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Data</a:t>
            </a:r>
            <a:endParaRPr lang="ko-KR" altLang="en-US" sz="1100" dirty="0"/>
          </a:p>
        </p:txBody>
      </p:sp>
      <p:cxnSp>
        <p:nvCxnSpPr>
          <p:cNvPr id="38" name="꺾인 연결선 37"/>
          <p:cNvCxnSpPr>
            <a:stCxn id="18" idx="2"/>
            <a:endCxn id="21" idx="2"/>
          </p:cNvCxnSpPr>
          <p:nvPr/>
        </p:nvCxnSpPr>
        <p:spPr>
          <a:xfrm rot="16200000" flipH="1">
            <a:off x="4701608" y="5014710"/>
            <a:ext cx="10749" cy="2376969"/>
          </a:xfrm>
          <a:prstGeom prst="bentConnector3">
            <a:avLst>
              <a:gd name="adj1" fmla="val 222670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/>
          <p:cNvSpPr/>
          <p:nvPr/>
        </p:nvSpPr>
        <p:spPr>
          <a:xfrm>
            <a:off x="1456148" y="4407322"/>
            <a:ext cx="666429" cy="5244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PSV DB</a:t>
            </a:r>
            <a:endParaRPr lang="ko-KR" altLang="en-US" sz="9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872291" y="4409705"/>
            <a:ext cx="608091" cy="521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PSV Sizing</a:t>
            </a:r>
            <a:endParaRPr lang="ko-KR" altLang="en-US" sz="9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263515" y="4410280"/>
            <a:ext cx="608091" cy="521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Load </a:t>
            </a:r>
            <a:r>
              <a:rPr lang="ko-KR" altLang="en-US" sz="90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 산</a:t>
            </a:r>
            <a:endParaRPr lang="ko-KR" altLang="en-US" sz="900" dirty="0">
              <a:solidFill>
                <a:schemeClr val="tx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82030" y="4161978"/>
            <a:ext cx="1320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Data Input (Excel)</a:t>
            </a:r>
            <a:endParaRPr lang="ko-KR" altLang="en-US" sz="1100" dirty="0"/>
          </a:p>
        </p:txBody>
      </p:sp>
      <p:sp>
        <p:nvSpPr>
          <p:cNvPr id="43" name="직사각형 42"/>
          <p:cNvSpPr/>
          <p:nvPr/>
        </p:nvSpPr>
        <p:spPr>
          <a:xfrm>
            <a:off x="2126443" y="4174741"/>
            <a:ext cx="2396347" cy="665810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>
            <a:off x="2056591" y="4154863"/>
            <a:ext cx="966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Excel File</a:t>
            </a:r>
            <a:endParaRPr lang="ko-KR" altLang="en-US" sz="1100" dirty="0"/>
          </a:p>
        </p:txBody>
      </p:sp>
      <p:sp>
        <p:nvSpPr>
          <p:cNvPr id="45" name="직사각형 44"/>
          <p:cNvSpPr/>
          <p:nvPr/>
        </p:nvSpPr>
        <p:spPr>
          <a:xfrm>
            <a:off x="2933782" y="4202070"/>
            <a:ext cx="1440000" cy="612000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accent6"/>
            </a:bgClr>
          </a:patt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EDW</a:t>
            </a:r>
            <a:endParaRPr lang="ko-KR" altLang="en-US" dirty="0"/>
          </a:p>
        </p:txBody>
      </p:sp>
      <p:cxnSp>
        <p:nvCxnSpPr>
          <p:cNvPr id="46" name="직선 화살표 연결선 45"/>
          <p:cNvCxnSpPr/>
          <p:nvPr/>
        </p:nvCxnSpPr>
        <p:spPr>
          <a:xfrm>
            <a:off x="2126444" y="4373599"/>
            <a:ext cx="807338" cy="0"/>
          </a:xfrm>
          <a:prstGeom prst="straightConnector1">
            <a:avLst/>
          </a:prstGeom>
          <a:ln w="9525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/>
          <p:nvPr/>
        </p:nvCxnSpPr>
        <p:spPr>
          <a:xfrm flipH="1">
            <a:off x="2126444" y="4601298"/>
            <a:ext cx="816040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058149" y="4590143"/>
            <a:ext cx="9651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 smtClean="0"/>
              <a:t>Excel File</a:t>
            </a:r>
            <a:endParaRPr lang="ko-KR" altLang="en-US" sz="1100" dirty="0"/>
          </a:p>
        </p:txBody>
      </p:sp>
      <p:sp>
        <p:nvSpPr>
          <p:cNvPr id="55" name="내용 개체 틀 1"/>
          <p:cNvSpPr txBox="1">
            <a:spLocks/>
          </p:cNvSpPr>
          <p:nvPr/>
        </p:nvSpPr>
        <p:spPr bwMode="auto">
          <a:xfrm>
            <a:off x="253066" y="1550415"/>
            <a:ext cx="952202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     </a:t>
            </a:r>
            <a:r>
              <a:rPr lang="en-US" altLang="ko-KR" sz="1600" b="0" dirty="0" smtClean="0"/>
              <a:t>- Instrument Datasheet</a:t>
            </a:r>
            <a:r>
              <a:rPr lang="ko-KR" altLang="en-US" sz="1600" b="0" dirty="0" smtClean="0"/>
              <a:t>를 </a:t>
            </a:r>
            <a:r>
              <a:rPr lang="en-US" altLang="ko-KR" sz="1600" b="0" dirty="0" smtClean="0"/>
              <a:t>Excel</a:t>
            </a:r>
            <a:r>
              <a:rPr lang="ko-KR" altLang="en-US" sz="1600" b="0" dirty="0"/>
              <a:t> </a:t>
            </a:r>
            <a:r>
              <a:rPr lang="en-US" altLang="ko-KR" sz="1600" b="0" dirty="0" smtClean="0"/>
              <a:t>file </a:t>
            </a:r>
            <a:r>
              <a:rPr lang="ko-KR" altLang="en-US" sz="1600" b="0" dirty="0" smtClean="0"/>
              <a:t>로 </a:t>
            </a:r>
            <a:r>
              <a:rPr lang="en-US" altLang="ko-KR" sz="1600" b="0" dirty="0" smtClean="0"/>
              <a:t>Export</a:t>
            </a:r>
            <a:r>
              <a:rPr lang="ko-KR" altLang="en-US" sz="1600" b="0" dirty="0" smtClean="0"/>
              <a:t>하여 이를 </a:t>
            </a:r>
            <a:r>
              <a:rPr lang="en-US" altLang="ko-KR" sz="1600" b="0" dirty="0" smtClean="0"/>
              <a:t>EDW</a:t>
            </a:r>
            <a:r>
              <a:rPr lang="ko-KR" altLang="en-US" sz="1600" b="0" dirty="0" smtClean="0"/>
              <a:t>에 </a:t>
            </a:r>
            <a:r>
              <a:rPr lang="en-US" altLang="ko-KR" sz="1600" b="0" dirty="0" smtClean="0"/>
              <a:t>upload </a:t>
            </a:r>
            <a:r>
              <a:rPr lang="ko-KR" altLang="en-US" sz="1600" b="0" dirty="0" smtClean="0"/>
              <a:t>함</a:t>
            </a:r>
            <a:endParaRPr lang="ko-KR" altLang="en-US" sz="1600" b="0" dirty="0"/>
          </a:p>
        </p:txBody>
      </p:sp>
      <p:grpSp>
        <p:nvGrpSpPr>
          <p:cNvPr id="89" name="그룹 88"/>
          <p:cNvGrpSpPr/>
          <p:nvPr/>
        </p:nvGrpSpPr>
        <p:grpSpPr>
          <a:xfrm>
            <a:off x="4247993" y="4671169"/>
            <a:ext cx="916679" cy="1296838"/>
            <a:chOff x="4255613" y="4762609"/>
            <a:chExt cx="916679" cy="1296838"/>
          </a:xfrm>
        </p:grpSpPr>
        <p:cxnSp>
          <p:nvCxnSpPr>
            <p:cNvPr id="68" name="꺾인 연결선 67"/>
            <p:cNvCxnSpPr/>
            <p:nvPr/>
          </p:nvCxnSpPr>
          <p:spPr>
            <a:xfrm rot="5400000" flipH="1" flipV="1">
              <a:off x="3975103" y="5043119"/>
              <a:ext cx="1296838" cy="735817"/>
            </a:xfrm>
            <a:prstGeom prst="bentConnector3">
              <a:avLst>
                <a:gd name="adj1" fmla="val -67"/>
              </a:avLst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 bwMode="auto">
            <a:xfrm>
              <a:off x="4988256" y="4766574"/>
              <a:ext cx="184036" cy="0"/>
            </a:xfrm>
            <a:prstGeom prst="line">
              <a:avLst/>
            </a:prstGeom>
            <a:solidFill>
              <a:schemeClr val="bg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09772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5.3. </a:t>
            </a:r>
            <a:r>
              <a:rPr lang="ko-KR" altLang="en-US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기자재 先 확정 정보 연계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활용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r>
              <a:rPr lang="en-US" altLang="ko-KR" sz="1600" b="0" dirty="0" smtClean="0"/>
              <a:t>– </a:t>
            </a:r>
            <a:r>
              <a:rPr lang="ko-KR" altLang="en-US" sz="1600" b="0" dirty="0" smtClean="0"/>
              <a:t>기능 없음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1549199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12350"/>
            <a:ext cx="9395433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1958046"/>
            <a:ext cx="9522024" cy="10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     </a:t>
            </a:r>
            <a:r>
              <a:rPr lang="en-US" altLang="ko-KR" sz="1600" b="0" dirty="0" smtClean="0"/>
              <a:t>- </a:t>
            </a:r>
            <a:r>
              <a:rPr lang="ko-KR" altLang="en-US" sz="1600" b="0" dirty="0"/>
              <a:t>기자재 先 확정 </a:t>
            </a:r>
            <a:r>
              <a:rPr lang="en-US" altLang="ko-KR" sz="1600" b="0" dirty="0" smtClean="0"/>
              <a:t>Data </a:t>
            </a:r>
            <a:r>
              <a:rPr lang="ko-KR" altLang="en-US" sz="1600" b="0" dirty="0" smtClean="0"/>
              <a:t>연계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: </a:t>
            </a:r>
            <a:r>
              <a:rPr lang="ko-KR" altLang="en-US" sz="1600" b="0" dirty="0"/>
              <a:t>기자재 先 확정 </a:t>
            </a:r>
            <a:r>
              <a:rPr lang="en-US" altLang="ko-KR" sz="1600" b="0" dirty="0" smtClean="0"/>
              <a:t>inform</a:t>
            </a:r>
            <a:r>
              <a:rPr lang="ko-KR" altLang="en-US" sz="1600" b="0" dirty="0" smtClean="0"/>
              <a:t>을 </a:t>
            </a:r>
            <a:r>
              <a:rPr lang="en-US" altLang="ko-KR" sz="1600" b="0" dirty="0" smtClean="0"/>
              <a:t>Comparison</a:t>
            </a:r>
            <a:r>
              <a:rPr lang="ko-KR" altLang="en-US" sz="1600" b="0" dirty="0"/>
              <a:t> </a:t>
            </a:r>
            <a:r>
              <a:rPr lang="en-US" altLang="ko-KR" sz="1600" b="0" dirty="0" smtClean="0"/>
              <a:t>table</a:t>
            </a:r>
            <a:r>
              <a:rPr lang="ko-KR" altLang="en-US" sz="1600" b="0" dirty="0" smtClean="0"/>
              <a:t>에 추가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</a:t>
            </a:r>
            <a:r>
              <a:rPr lang="ko-KR" altLang="en-US" sz="1600" b="0" dirty="0" smtClean="0"/>
              <a:t>이를 </a:t>
            </a:r>
            <a:r>
              <a:rPr lang="en-US" altLang="ko-KR" sz="1600" b="0" dirty="0" smtClean="0"/>
              <a:t>PDS</a:t>
            </a:r>
            <a:r>
              <a:rPr lang="ko-KR" altLang="en-US" sz="1600" b="0" dirty="0" smtClean="0"/>
              <a:t>에 반영할 수 있도록 함</a:t>
            </a:r>
            <a:endParaRPr lang="en-US" altLang="ko-KR" sz="1600" b="0" dirty="0" smtClean="0"/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83700" y="945383"/>
            <a:ext cx="9557131" cy="2217948"/>
            <a:chOff x="473336" y="1241981"/>
            <a:chExt cx="9557131" cy="2927312"/>
          </a:xfrm>
        </p:grpSpPr>
        <p:sp>
          <p:nvSpPr>
            <p:cNvPr id="14" name="직사각형 13"/>
            <p:cNvSpPr/>
            <p:nvPr/>
          </p:nvSpPr>
          <p:spPr bwMode="auto">
            <a:xfrm>
              <a:off x="473336" y="1566889"/>
              <a:ext cx="9545188" cy="2602404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5" name="직사각형 14"/>
            <p:cNvSpPr/>
            <p:nvPr/>
          </p:nvSpPr>
          <p:spPr bwMode="auto">
            <a:xfrm>
              <a:off x="8318722" y="1241981"/>
              <a:ext cx="1711745" cy="324908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en-US" altLang="ko-KR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2020.12.04 </a:t>
              </a:r>
              <a:r>
                <a:rPr lang="ko-KR" altLang="en-US" spc="-3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추가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16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5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.4. Equipment </a:t>
            </a:r>
            <a:r>
              <a:rPr lang="ko-KR" altLang="en-US" sz="2800" b="0" dirty="0" err="1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작화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시스템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r>
              <a:rPr lang="en-US" altLang="ko-KR" sz="1600" b="0" dirty="0" smtClean="0"/>
              <a:t>– </a:t>
            </a:r>
            <a:r>
              <a:rPr lang="ko-KR" altLang="en-US" sz="1600" b="0" dirty="0" smtClean="0"/>
              <a:t>기능 없음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1644291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1969370"/>
            <a:ext cx="952202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Equipment D/S </a:t>
            </a:r>
            <a:r>
              <a:rPr lang="ko-KR" altLang="en-US" sz="1600" b="0" dirty="0" smtClean="0"/>
              <a:t>작업 </a:t>
            </a:r>
            <a:r>
              <a:rPr lang="en-US" altLang="ko-KR" sz="1600" b="0" dirty="0" smtClean="0"/>
              <a:t>UI</a:t>
            </a:r>
            <a:r>
              <a:rPr lang="ko-KR" altLang="en-US" sz="1600" b="0" dirty="0" smtClean="0"/>
              <a:t>에  </a:t>
            </a:r>
            <a:r>
              <a:rPr lang="en-US" altLang="ko-KR" sz="1600" b="0" dirty="0" smtClean="0"/>
              <a:t>Equipment </a:t>
            </a:r>
            <a:r>
              <a:rPr lang="ko-KR" altLang="en-US" sz="1600" b="0" dirty="0" err="1" smtClean="0"/>
              <a:t>작화</a:t>
            </a:r>
            <a:r>
              <a:rPr lang="ko-KR" altLang="en-US" sz="1600" b="0" dirty="0"/>
              <a:t> </a:t>
            </a:r>
            <a:r>
              <a:rPr lang="ko-KR" altLang="en-US" sz="1600" b="0" dirty="0" smtClean="0"/>
              <a:t>및 저장 가능한 화면 구성</a:t>
            </a:r>
            <a:endParaRPr lang="en-US" altLang="ko-KR" sz="1600" b="0" dirty="0" smtClean="0"/>
          </a:p>
        </p:txBody>
      </p:sp>
      <p:pic>
        <p:nvPicPr>
          <p:cNvPr id="60" name="그림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62" y="2395664"/>
            <a:ext cx="5951307" cy="3638960"/>
          </a:xfrm>
          <a:prstGeom prst="rect">
            <a:avLst/>
          </a:prstGeom>
        </p:spPr>
      </p:pic>
      <p:sp>
        <p:nvSpPr>
          <p:cNvPr id="65" name="직사각형 64"/>
          <p:cNvSpPr/>
          <p:nvPr/>
        </p:nvSpPr>
        <p:spPr bwMode="auto">
          <a:xfrm>
            <a:off x="3701838" y="3228629"/>
            <a:ext cx="2362426" cy="26799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기기 </a:t>
            </a:r>
            <a:r>
              <a:rPr lang="ko-KR" altLang="en-US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작화</a:t>
            </a:r>
            <a:r>
              <a:rPr lang="ko-KR" altLang="en-US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공간</a:t>
            </a: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ko-K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ko-K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ko-KR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ko-KR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87312" marR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ko-KR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pSp>
        <p:nvGrpSpPr>
          <p:cNvPr id="67" name="그룹 66"/>
          <p:cNvGrpSpPr/>
          <p:nvPr/>
        </p:nvGrpSpPr>
        <p:grpSpPr>
          <a:xfrm>
            <a:off x="4668296" y="4091584"/>
            <a:ext cx="545070" cy="1070920"/>
            <a:chOff x="3163330" y="2537253"/>
            <a:chExt cx="545070" cy="1070920"/>
          </a:xfrm>
        </p:grpSpPr>
        <p:sp>
          <p:nvSpPr>
            <p:cNvPr id="68" name="타원 67"/>
            <p:cNvSpPr/>
            <p:nvPr/>
          </p:nvSpPr>
          <p:spPr bwMode="auto">
            <a:xfrm>
              <a:off x="3163330" y="2537253"/>
              <a:ext cx="544889" cy="19770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  <p:sp>
          <p:nvSpPr>
            <p:cNvPr id="69" name="타원 68"/>
            <p:cNvSpPr/>
            <p:nvPr/>
          </p:nvSpPr>
          <p:spPr bwMode="auto">
            <a:xfrm>
              <a:off x="3163511" y="3410464"/>
              <a:ext cx="544889" cy="19770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  <p:sp>
          <p:nvSpPr>
            <p:cNvPr id="70" name="직사각형 69"/>
            <p:cNvSpPr/>
            <p:nvPr/>
          </p:nvSpPr>
          <p:spPr bwMode="auto">
            <a:xfrm>
              <a:off x="3163330" y="2652555"/>
              <a:ext cx="544889" cy="84026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221975" y="4463180"/>
            <a:ext cx="566666" cy="238898"/>
            <a:chOff x="3016793" y="2727588"/>
            <a:chExt cx="566666" cy="238898"/>
          </a:xfrm>
        </p:grpSpPr>
        <p:cxnSp>
          <p:nvCxnSpPr>
            <p:cNvPr id="72" name="직선 연결선 71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직선 연결선 72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4" name="타원 73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grpSp>
        <p:nvGrpSpPr>
          <p:cNvPr id="75" name="그룹 74"/>
          <p:cNvGrpSpPr/>
          <p:nvPr/>
        </p:nvGrpSpPr>
        <p:grpSpPr>
          <a:xfrm rot="16200000">
            <a:off x="4480269" y="3738335"/>
            <a:ext cx="566666" cy="238898"/>
            <a:chOff x="3016793" y="2727588"/>
            <a:chExt cx="566666" cy="238898"/>
          </a:xfrm>
        </p:grpSpPr>
        <p:cxnSp>
          <p:nvCxnSpPr>
            <p:cNvPr id="76" name="직선 연결선 75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직선 연결선 76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8" name="타원 77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grpSp>
        <p:nvGrpSpPr>
          <p:cNvPr id="79" name="그룹 78"/>
          <p:cNvGrpSpPr/>
          <p:nvPr/>
        </p:nvGrpSpPr>
        <p:grpSpPr>
          <a:xfrm rot="16200000">
            <a:off x="4455211" y="4060220"/>
            <a:ext cx="1277413" cy="238898"/>
            <a:chOff x="2306046" y="2727588"/>
            <a:chExt cx="1277413" cy="238898"/>
          </a:xfrm>
        </p:grpSpPr>
        <p:cxnSp>
          <p:nvCxnSpPr>
            <p:cNvPr id="80" name="직선 연결선 79"/>
            <p:cNvCxnSpPr/>
            <p:nvPr/>
          </p:nvCxnSpPr>
          <p:spPr bwMode="auto">
            <a:xfrm rot="5400000" flipV="1">
              <a:off x="2817066" y="2339246"/>
              <a:ext cx="0" cy="1022039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직선 연결선 80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2" name="타원 81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sp>
        <p:nvSpPr>
          <p:cNvPr id="83" name="직사각형 82"/>
          <p:cNvSpPr/>
          <p:nvPr/>
        </p:nvSpPr>
        <p:spPr bwMode="auto">
          <a:xfrm>
            <a:off x="4676184" y="4321380"/>
            <a:ext cx="537001" cy="84135"/>
          </a:xfrm>
          <a:prstGeom prst="rect">
            <a:avLst/>
          </a:prstGeom>
          <a:pattFill prst="openDmnd">
            <a:fgClr>
              <a:srgbClr val="92D050"/>
            </a:fgClr>
            <a:bgClr>
              <a:schemeClr val="bg1"/>
            </a:bgClr>
          </a:patt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 fontScale="40000" lnSpcReduction="20000"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ko-KR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Lucida Sans Unicode" pitchFamily="34" charset="0"/>
              <a:ea typeface="HY견명조" pitchFamily="18" charset="-127"/>
            </a:endParaRPr>
          </a:p>
        </p:txBody>
      </p:sp>
      <p:grpSp>
        <p:nvGrpSpPr>
          <p:cNvPr id="84" name="그룹 83"/>
          <p:cNvGrpSpPr/>
          <p:nvPr/>
        </p:nvGrpSpPr>
        <p:grpSpPr>
          <a:xfrm rot="10800000">
            <a:off x="4093393" y="4658472"/>
            <a:ext cx="566666" cy="238898"/>
            <a:chOff x="3016793" y="2727588"/>
            <a:chExt cx="566666" cy="238898"/>
          </a:xfrm>
        </p:grpSpPr>
        <p:cxnSp>
          <p:nvCxnSpPr>
            <p:cNvPr id="85" name="직선 연결선 84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6" name="직선 연결선 85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7" name="타원 86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cxnSp>
        <p:nvCxnSpPr>
          <p:cNvPr id="88" name="직선 연결선 87"/>
          <p:cNvCxnSpPr/>
          <p:nvPr/>
        </p:nvCxnSpPr>
        <p:spPr bwMode="auto">
          <a:xfrm>
            <a:off x="4659506" y="4684738"/>
            <a:ext cx="193106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직선 연결선 88"/>
          <p:cNvCxnSpPr/>
          <p:nvPr/>
        </p:nvCxnSpPr>
        <p:spPr bwMode="auto">
          <a:xfrm>
            <a:off x="4852612" y="4684738"/>
            <a:ext cx="0" cy="180602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90" name="그룹 89"/>
          <p:cNvGrpSpPr/>
          <p:nvPr/>
        </p:nvGrpSpPr>
        <p:grpSpPr>
          <a:xfrm rot="5400000">
            <a:off x="4569279" y="5319045"/>
            <a:ext cx="566666" cy="238898"/>
            <a:chOff x="3016793" y="2727588"/>
            <a:chExt cx="566666" cy="238898"/>
          </a:xfrm>
        </p:grpSpPr>
        <p:cxnSp>
          <p:nvCxnSpPr>
            <p:cNvPr id="91" name="직선 연결선 90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2" name="직선 연결선 91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3" name="타원 92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sp>
        <p:nvSpPr>
          <p:cNvPr id="94" name="원호 93"/>
          <p:cNvSpPr/>
          <p:nvPr/>
        </p:nvSpPr>
        <p:spPr bwMode="auto">
          <a:xfrm rot="10800000">
            <a:off x="5060415" y="4973580"/>
            <a:ext cx="355049" cy="355049"/>
          </a:xfrm>
          <a:prstGeom prst="arc">
            <a:avLst/>
          </a:prstGeom>
          <a:solidFill>
            <a:schemeClr val="bg1"/>
          </a:solidFill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5" name="그룹 94"/>
          <p:cNvGrpSpPr/>
          <p:nvPr/>
        </p:nvGrpSpPr>
        <p:grpSpPr>
          <a:xfrm>
            <a:off x="5237939" y="5200511"/>
            <a:ext cx="566666" cy="238898"/>
            <a:chOff x="3016793" y="2727588"/>
            <a:chExt cx="566666" cy="238898"/>
          </a:xfrm>
        </p:grpSpPr>
        <p:cxnSp>
          <p:nvCxnSpPr>
            <p:cNvPr id="96" name="직선 연결선 95"/>
            <p:cNvCxnSpPr/>
            <p:nvPr/>
          </p:nvCxnSpPr>
          <p:spPr bwMode="auto">
            <a:xfrm>
              <a:off x="3016793" y="2850264"/>
              <a:ext cx="311293" cy="0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7" name="직선 연결선 96"/>
            <p:cNvCxnSpPr/>
            <p:nvPr/>
          </p:nvCxnSpPr>
          <p:spPr bwMode="auto">
            <a:xfrm>
              <a:off x="3188043" y="2759619"/>
              <a:ext cx="0" cy="189527"/>
            </a:xfrm>
            <a:prstGeom prst="line">
              <a:avLst/>
            </a:prstGeom>
            <a:solidFill>
              <a:schemeClr val="bg1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8" name="타원 97"/>
            <p:cNvSpPr/>
            <p:nvPr/>
          </p:nvSpPr>
          <p:spPr bwMode="auto">
            <a:xfrm>
              <a:off x="3344561" y="2727588"/>
              <a:ext cx="238898" cy="238898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</a:pPr>
              <a:endParaRPr kumimoji="0" lang="ko-KR" alt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Lucida Sans Unicode" pitchFamily="34" charset="0"/>
                <a:ea typeface="HY견명조" pitchFamily="18" charset="-127"/>
              </a:endParaRPr>
            </a:p>
          </p:txBody>
        </p:sp>
      </p:grpSp>
      <p:cxnSp>
        <p:nvCxnSpPr>
          <p:cNvPr id="100" name="직선 연결선 99"/>
          <p:cNvCxnSpPr/>
          <p:nvPr/>
        </p:nvCxnSpPr>
        <p:spPr bwMode="auto">
          <a:xfrm flipH="1">
            <a:off x="3852378" y="4206886"/>
            <a:ext cx="79177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1" name="직선 연결선 100"/>
          <p:cNvCxnSpPr/>
          <p:nvPr/>
        </p:nvCxnSpPr>
        <p:spPr bwMode="auto">
          <a:xfrm flipH="1">
            <a:off x="3852378" y="5047146"/>
            <a:ext cx="791775" cy="0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2" name="직선 화살표 연결선 101"/>
          <p:cNvCxnSpPr/>
          <p:nvPr/>
        </p:nvCxnSpPr>
        <p:spPr bwMode="auto">
          <a:xfrm>
            <a:off x="3984184" y="4213628"/>
            <a:ext cx="0" cy="84026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triangle" w="med" len="med"/>
            <a:tailEnd type="triangle"/>
          </a:ln>
          <a:effectLst/>
        </p:spPr>
      </p:cxnSp>
      <p:sp>
        <p:nvSpPr>
          <p:cNvPr id="107" name="내용 개체 틀 1"/>
          <p:cNvSpPr txBox="1">
            <a:spLocks/>
          </p:cNvSpPr>
          <p:nvPr/>
        </p:nvSpPr>
        <p:spPr bwMode="auto">
          <a:xfrm>
            <a:off x="6261020" y="2330956"/>
            <a:ext cx="3564024" cy="4264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Tx/>
              <a:buChar char="-"/>
            </a:pPr>
            <a:r>
              <a:rPr lang="ko-KR" altLang="en-US" sz="1600" b="0" dirty="0" smtClean="0"/>
              <a:t>현재 </a:t>
            </a:r>
            <a:r>
              <a:rPr lang="en-US" altLang="ko-KR" sz="1600" b="0" dirty="0"/>
              <a:t>equipment</a:t>
            </a:r>
            <a:r>
              <a:rPr lang="ko-KR" altLang="en-US" sz="1600" b="0" dirty="0"/>
              <a:t>에 따른 기본 그림이 나옴</a:t>
            </a:r>
            <a:r>
              <a:rPr lang="en-US" altLang="ko-KR" sz="1600" b="0" dirty="0"/>
              <a:t>.</a:t>
            </a:r>
          </a:p>
          <a:p>
            <a:pPr marL="285750" indent="-285750">
              <a:buFontTx/>
              <a:buChar char="-"/>
            </a:pPr>
            <a:r>
              <a:rPr lang="ko-KR" altLang="en-US" sz="1600" b="0" dirty="0" smtClean="0"/>
              <a:t>연계된 </a:t>
            </a:r>
            <a:r>
              <a:rPr lang="en-US" altLang="ko-KR" sz="1600" b="0" dirty="0" smtClean="0"/>
              <a:t>DB</a:t>
            </a:r>
            <a:r>
              <a:rPr lang="ko-KR" altLang="en-US" sz="1600" b="0" dirty="0" smtClean="0"/>
              <a:t>에 저장된 정보 </a:t>
            </a:r>
            <a:r>
              <a:rPr lang="en-US" altLang="ko-KR" sz="1600" b="0" dirty="0" smtClean="0"/>
              <a:t>(demister </a:t>
            </a:r>
            <a:r>
              <a:rPr lang="ko-KR" altLang="en-US" sz="1600" b="0" dirty="0" smtClean="0"/>
              <a:t>유무</a:t>
            </a:r>
            <a:r>
              <a:rPr lang="en-US" altLang="ko-KR" sz="1600" b="0" dirty="0" smtClean="0"/>
              <a:t>, nozzle inform</a:t>
            </a:r>
            <a:r>
              <a:rPr lang="ko-KR" altLang="en-US" sz="1600" b="0" dirty="0" smtClean="0"/>
              <a:t> 등</a:t>
            </a:r>
            <a:r>
              <a:rPr lang="en-US" altLang="ko-KR" sz="1600" b="0" dirty="0" smtClean="0"/>
              <a:t>)</a:t>
            </a:r>
            <a:r>
              <a:rPr lang="ko-KR" altLang="en-US" sz="1600" b="0" dirty="0" smtClean="0"/>
              <a:t>에 따라 초벌로 </a:t>
            </a:r>
            <a:r>
              <a:rPr lang="ko-KR" altLang="en-US" sz="1600" b="0" dirty="0" err="1" smtClean="0"/>
              <a:t>그려짐</a:t>
            </a:r>
            <a:r>
              <a:rPr lang="en-US" altLang="ko-KR" sz="1600" b="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altLang="ko-KR" sz="1600" b="0" dirty="0" err="1" smtClean="0"/>
              <a:t>DimensionID</a:t>
            </a:r>
            <a:r>
              <a:rPr lang="en-US" altLang="ko-KR" sz="1600" b="0" dirty="0" smtClean="0"/>
              <a:t>, </a:t>
            </a:r>
            <a:r>
              <a:rPr lang="en-US" altLang="ko-KR" sz="1600" b="0" dirty="0" err="1" smtClean="0"/>
              <a:t>DimensionTT</a:t>
            </a:r>
            <a:r>
              <a:rPr lang="en-US" altLang="ko-KR" sz="1600" b="0" dirty="0" smtClean="0"/>
              <a:t>, Nozzle Tag</a:t>
            </a:r>
            <a:r>
              <a:rPr lang="ko-KR" altLang="en-US" sz="1600" b="0" dirty="0" smtClean="0"/>
              <a:t>는 </a:t>
            </a:r>
            <a:r>
              <a:rPr lang="en-US" altLang="ko-KR" sz="1600" b="0" dirty="0" smtClean="0"/>
              <a:t>text box </a:t>
            </a:r>
            <a:r>
              <a:rPr lang="ko-KR" altLang="en-US" sz="1600" b="0" dirty="0" smtClean="0"/>
              <a:t>형태로 </a:t>
            </a:r>
            <a:r>
              <a:rPr lang="en-US" altLang="ko-KR" sz="1600" b="0" dirty="0" smtClean="0"/>
              <a:t>input</a:t>
            </a:r>
            <a:r>
              <a:rPr lang="ko-KR" altLang="en-US" sz="1600" b="0" dirty="0" smtClean="0"/>
              <a:t>되어 해당 위치에 배치됨</a:t>
            </a:r>
            <a:r>
              <a:rPr lang="en-US" altLang="ko-KR" sz="1600" b="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US" altLang="ko-KR" sz="1600" b="0" dirty="0" smtClean="0"/>
              <a:t>User</a:t>
            </a:r>
            <a:r>
              <a:rPr lang="ko-KR" altLang="en-US" sz="1600" b="0" dirty="0" smtClean="0"/>
              <a:t>가 가다듬을 수 있는 </a:t>
            </a:r>
            <a:r>
              <a:rPr lang="ko-KR" altLang="en-US" sz="1600" b="0" dirty="0" err="1" smtClean="0"/>
              <a:t>작화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UI </a:t>
            </a:r>
            <a:r>
              <a:rPr lang="ko-KR" altLang="en-US" sz="1600" b="0" dirty="0" smtClean="0"/>
              <a:t>우측에 배치</a:t>
            </a:r>
            <a:r>
              <a:rPr lang="en-US" altLang="ko-KR" sz="1600" b="0" dirty="0" smtClean="0"/>
              <a:t>(Instrument nozzle, text box </a:t>
            </a:r>
            <a:r>
              <a:rPr lang="ko-KR" altLang="en-US" sz="1600" b="0" dirty="0" smtClean="0"/>
              <a:t>등</a:t>
            </a:r>
            <a:r>
              <a:rPr lang="en-US" altLang="ko-KR" sz="1600" b="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ko-KR" altLang="en-US" sz="1600" b="0" dirty="0" err="1" smtClean="0"/>
              <a:t>작화</a:t>
            </a:r>
            <a:r>
              <a:rPr lang="ko-KR" altLang="en-US" sz="1600" b="0" dirty="0" smtClean="0"/>
              <a:t> 결과물은 파일형태로 저장되며</a:t>
            </a:r>
            <a:r>
              <a:rPr lang="en-US" altLang="ko-KR" sz="1600" b="0" dirty="0"/>
              <a:t> </a:t>
            </a:r>
            <a:r>
              <a:rPr lang="en-US" altLang="ko-KR" sz="1600" b="0" dirty="0" smtClean="0"/>
              <a:t>DB</a:t>
            </a:r>
            <a:r>
              <a:rPr lang="ko-KR" altLang="en-US" sz="1600" b="0" dirty="0" smtClean="0"/>
              <a:t>상에는 파일 경로 저장하고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다음 </a:t>
            </a:r>
            <a:r>
              <a:rPr lang="en-US" altLang="ko-KR" sz="1600" b="0" dirty="0" smtClean="0"/>
              <a:t>D/S </a:t>
            </a:r>
            <a:r>
              <a:rPr lang="ko-KR" altLang="en-US" sz="1600" b="0" dirty="0" err="1" smtClean="0"/>
              <a:t>작업시에</a:t>
            </a:r>
            <a:r>
              <a:rPr lang="ko-KR" altLang="en-US" sz="1600" b="0" dirty="0" smtClean="0"/>
              <a:t> </a:t>
            </a:r>
            <a:r>
              <a:rPr lang="ko-KR" altLang="en-US" sz="1600" b="0" dirty="0" err="1" smtClean="0"/>
              <a:t>경로읽어서</a:t>
            </a:r>
            <a:r>
              <a:rPr lang="ko-KR" altLang="en-US" sz="1600" b="0" dirty="0" smtClean="0"/>
              <a:t> 파일 불러옴</a:t>
            </a:r>
            <a:r>
              <a:rPr lang="en-US" altLang="ko-KR" sz="1600" b="0" dirty="0" smtClean="0"/>
              <a:t>.</a:t>
            </a:r>
          </a:p>
        </p:txBody>
      </p:sp>
      <p:pic>
        <p:nvPicPr>
          <p:cNvPr id="109" name="그림 1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0123" y="3261571"/>
            <a:ext cx="1992266" cy="2460256"/>
          </a:xfrm>
          <a:prstGeom prst="rect">
            <a:avLst/>
          </a:prstGeom>
        </p:spPr>
      </p:pic>
      <p:sp>
        <p:nvSpPr>
          <p:cNvPr id="45" name="직사각형 44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7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0532" y="3483218"/>
            <a:ext cx="9123363" cy="599849"/>
          </a:xfrm>
        </p:spPr>
        <p:txBody>
          <a:bodyPr/>
          <a:lstStyle/>
          <a:p>
            <a:pPr algn="ctr"/>
            <a:r>
              <a:rPr lang="en-US" altLang="ko-KR" dirty="0" smtClean="0"/>
              <a:t>6. Export / Import</a:t>
            </a:r>
          </a:p>
        </p:txBody>
      </p:sp>
    </p:spTree>
    <p:extLst>
      <p:ext uri="{BB962C8B-B14F-4D97-AF65-F5344CB8AC3E}">
        <p14:creationId xmlns:p14="http://schemas.microsoft.com/office/powerpoint/2010/main" val="2059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6.1. Equipment D/S Template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추가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2931321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12350"/>
            <a:ext cx="9158949" cy="10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 </a:t>
            </a:r>
            <a:r>
              <a:rPr lang="en-US" altLang="ko-KR" sz="1600" b="0" dirty="0" smtClean="0"/>
              <a:t>Equipment </a:t>
            </a:r>
            <a:r>
              <a:rPr lang="ko-KR" altLang="en-US" sz="1600" b="0" dirty="0" smtClean="0"/>
              <a:t>종류별</a:t>
            </a:r>
            <a:r>
              <a:rPr lang="ko-KR" altLang="en-US" sz="1600" b="0" dirty="0"/>
              <a:t>로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Excel </a:t>
            </a:r>
            <a:r>
              <a:rPr lang="ko-KR" altLang="en-US" sz="1600" b="0" dirty="0" smtClean="0"/>
              <a:t>형식의 </a:t>
            </a:r>
            <a:r>
              <a:rPr lang="en-US" altLang="ko-KR" sz="1600" b="0" dirty="0" smtClean="0"/>
              <a:t>Standard Datasheet </a:t>
            </a:r>
            <a:r>
              <a:rPr lang="ko-KR" altLang="en-US" sz="1600" b="0" dirty="0" smtClean="0"/>
              <a:t>양식이 만들어져 있으며</a:t>
            </a:r>
            <a:r>
              <a:rPr lang="en-US" altLang="ko-KR" sz="1600" b="0" dirty="0" smtClean="0"/>
              <a:t>,</a:t>
            </a:r>
          </a:p>
          <a:p>
            <a:pPr marL="0" indent="0"/>
            <a:r>
              <a:rPr lang="ko-KR" altLang="en-US" sz="1600" b="0" dirty="0" smtClean="0"/>
              <a:t>     약속된 기입 방식대로 </a:t>
            </a:r>
            <a:r>
              <a:rPr lang="en-US" altLang="ko-KR" sz="1600" b="0" dirty="0" smtClean="0"/>
              <a:t>User</a:t>
            </a:r>
            <a:r>
              <a:rPr lang="ko-KR" altLang="en-US" sz="1600" b="0" dirty="0" smtClean="0"/>
              <a:t>가 직접 </a:t>
            </a:r>
            <a:r>
              <a:rPr lang="en-US" altLang="ko-KR" sz="1600" b="0" dirty="0" smtClean="0"/>
              <a:t>DB</a:t>
            </a:r>
            <a:r>
              <a:rPr lang="ko-KR" altLang="en-US" sz="1600" b="0" dirty="0" smtClean="0"/>
              <a:t>상의 </a:t>
            </a:r>
            <a:r>
              <a:rPr lang="en-US" altLang="ko-KR" sz="1600" b="0" dirty="0" smtClean="0"/>
              <a:t>Attribute </a:t>
            </a:r>
            <a:r>
              <a:rPr lang="ko-KR" altLang="en-US" sz="1600" b="0" dirty="0" smtClean="0"/>
              <a:t>경로를 작성함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 smtClean="0"/>
              <a:t>     ex.) ##</a:t>
            </a:r>
            <a:r>
              <a:rPr lang="en-US" altLang="ko-KR" sz="1600" b="0" dirty="0" err="1"/>
              <a:t>eq_common.ServiceName</a:t>
            </a:r>
            <a:r>
              <a:rPr lang="en-US" altLang="ko-KR" sz="1600" b="0" dirty="0"/>
              <a:t>##, ##</a:t>
            </a:r>
            <a:r>
              <a:rPr lang="en-US" altLang="ko-KR" sz="1600" b="0" dirty="0" err="1"/>
              <a:t>eq_rotating.DriveType</a:t>
            </a:r>
            <a:r>
              <a:rPr lang="en-US" altLang="ko-KR" sz="1600" b="0" dirty="0" smtClean="0"/>
              <a:t>## 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3340168"/>
            <a:ext cx="9522024" cy="14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step </a:t>
            </a:r>
            <a:r>
              <a:rPr lang="en-US" altLang="ko-KR" sz="1600" b="0" dirty="0"/>
              <a:t>1. </a:t>
            </a:r>
            <a:r>
              <a:rPr lang="ko-KR" altLang="en-US" sz="1600" b="0" dirty="0"/>
              <a:t>좌측 창에 </a:t>
            </a:r>
            <a:r>
              <a:rPr lang="en-US" altLang="ko-KR" sz="1600" b="0" dirty="0"/>
              <a:t>PAP </a:t>
            </a:r>
            <a:r>
              <a:rPr lang="ko-KR" altLang="en-US" sz="1600" b="0" dirty="0"/>
              <a:t>기본 양식</a:t>
            </a:r>
            <a:r>
              <a:rPr lang="en-US" altLang="ko-KR" sz="1600" b="0" dirty="0"/>
              <a:t>(attribute </a:t>
            </a:r>
            <a:r>
              <a:rPr lang="ko-KR" altLang="en-US" sz="1600" b="0" dirty="0"/>
              <a:t>연결 완료된 </a:t>
            </a:r>
            <a:r>
              <a:rPr lang="en-US" altLang="ko-KR" sz="1600" b="0" dirty="0"/>
              <a:t>D/S)</a:t>
            </a:r>
            <a:r>
              <a:rPr lang="ko-KR" altLang="en-US" sz="1600" b="0" dirty="0"/>
              <a:t>을 띄우고</a:t>
            </a:r>
            <a:r>
              <a:rPr lang="en-US" altLang="ko-KR" sz="1600" b="0" dirty="0"/>
              <a:t>, </a:t>
            </a:r>
          </a:p>
          <a:p>
            <a:pPr marL="0" indent="0"/>
            <a:r>
              <a:rPr lang="en-US" altLang="ko-KR" sz="1600" b="0" dirty="0"/>
              <a:t>                 </a:t>
            </a:r>
            <a:r>
              <a:rPr lang="ko-KR" altLang="en-US" sz="1600" b="0" dirty="0"/>
              <a:t>우측 창에 </a:t>
            </a:r>
            <a:r>
              <a:rPr lang="en-US" altLang="ko-KR" sz="1600" b="0" dirty="0"/>
              <a:t>User</a:t>
            </a:r>
            <a:r>
              <a:rPr lang="ko-KR" altLang="en-US" sz="1600" b="0" dirty="0"/>
              <a:t>가 새롭게 작업을 원하는 양식을 </a:t>
            </a:r>
            <a:r>
              <a:rPr lang="ko-KR" altLang="en-US" sz="1600" b="0" dirty="0" smtClean="0"/>
              <a:t>띄움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 smtClean="0"/>
              <a:t>     step 2. User</a:t>
            </a:r>
            <a:r>
              <a:rPr lang="ko-KR" altLang="en-US" sz="1600" b="0" dirty="0" smtClean="0"/>
              <a:t>가 좌측 양식의 </a:t>
            </a:r>
            <a:r>
              <a:rPr lang="en-US" altLang="ko-KR" sz="1600" b="0" dirty="0" smtClean="0"/>
              <a:t>Cell</a:t>
            </a:r>
            <a:r>
              <a:rPr lang="ko-KR" altLang="en-US" sz="1600" b="0" dirty="0" smtClean="0"/>
              <a:t>을</a:t>
            </a:r>
            <a:r>
              <a:rPr lang="en-US" altLang="ko-KR" sz="1600" b="0" dirty="0" smtClean="0"/>
              <a:t> </a:t>
            </a:r>
            <a:r>
              <a:rPr lang="ko-KR" altLang="en-US" sz="1600" b="0" dirty="0" smtClean="0"/>
              <a:t>클릭하고 우측 양식에서도 원하는 </a:t>
            </a:r>
            <a:r>
              <a:rPr lang="en-US" altLang="ko-KR" sz="1600" b="0" dirty="0" smtClean="0"/>
              <a:t>Cell</a:t>
            </a:r>
            <a:r>
              <a:rPr lang="ko-KR" altLang="en-US" sz="1600" b="0" dirty="0" smtClean="0"/>
              <a:t>을 지정하면</a:t>
            </a:r>
            <a:r>
              <a:rPr lang="en-US" altLang="ko-KR" sz="1600" b="0" dirty="0" smtClean="0"/>
              <a:t>,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    </a:t>
            </a:r>
            <a:r>
              <a:rPr lang="ko-KR" altLang="en-US" sz="1600" b="0" dirty="0" smtClean="0"/>
              <a:t> 새로운 양식</a:t>
            </a:r>
            <a:r>
              <a:rPr lang="en-US" altLang="ko-KR" sz="1600" b="0" dirty="0" smtClean="0"/>
              <a:t>(</a:t>
            </a:r>
            <a:r>
              <a:rPr lang="ko-KR" altLang="en-US" sz="1600" b="0" dirty="0" smtClean="0"/>
              <a:t>우측</a:t>
            </a:r>
            <a:r>
              <a:rPr lang="en-US" altLang="ko-KR" sz="1600" b="0" dirty="0" smtClean="0"/>
              <a:t>)</a:t>
            </a:r>
            <a:r>
              <a:rPr lang="ko-KR" altLang="en-US" sz="1600" b="0" dirty="0" smtClean="0"/>
              <a:t>에도 자동으로 </a:t>
            </a:r>
            <a:r>
              <a:rPr lang="en-US" altLang="ko-KR" sz="1600" b="0" dirty="0" smtClean="0"/>
              <a:t>Attribute</a:t>
            </a:r>
            <a:r>
              <a:rPr lang="ko-KR" altLang="en-US" sz="1600" b="0" dirty="0" smtClean="0"/>
              <a:t>가 연결됨</a:t>
            </a:r>
            <a:endParaRPr lang="en-US" altLang="ko-KR" sz="1600" b="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13" y="4984975"/>
            <a:ext cx="4303850" cy="154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552" y="4984975"/>
            <a:ext cx="4498348" cy="154800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801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6.2. Equipment D/S Upload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2570579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12350"/>
            <a:ext cx="9522025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 </a:t>
            </a:r>
            <a:r>
              <a:rPr lang="en-US" altLang="ko-KR" sz="1600" b="0" dirty="0" smtClean="0"/>
              <a:t>Equipment List, PAP </a:t>
            </a:r>
            <a:r>
              <a:rPr lang="ko-KR" altLang="en-US" sz="1600" b="0" dirty="0" smtClean="0"/>
              <a:t>내 작업을 통해 정해진 양식으로 초기 </a:t>
            </a:r>
            <a:r>
              <a:rPr lang="en-US" altLang="ko-KR" sz="1600" b="0" dirty="0" smtClean="0"/>
              <a:t>D/S </a:t>
            </a:r>
            <a:r>
              <a:rPr lang="ko-KR" altLang="en-US" sz="1600" b="0" dirty="0" smtClean="0"/>
              <a:t>생성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</a:t>
            </a:r>
            <a:r>
              <a:rPr lang="ko-KR" altLang="en-US" sz="1600" b="0" dirty="0" smtClean="0"/>
              <a:t>그 후</a:t>
            </a:r>
            <a:r>
              <a:rPr lang="en-US" altLang="ko-KR" sz="1600" b="0" dirty="0" smtClean="0"/>
              <a:t>, PAP </a:t>
            </a:r>
            <a:r>
              <a:rPr lang="ko-KR" altLang="en-US" sz="1600" b="0" dirty="0" smtClean="0"/>
              <a:t>내 작업을 통해 </a:t>
            </a:r>
            <a:r>
              <a:rPr lang="en-US" altLang="ko-KR" sz="1600" b="0" dirty="0" smtClean="0"/>
              <a:t>D/S</a:t>
            </a:r>
            <a:r>
              <a:rPr lang="ko-KR" altLang="en-US" sz="1600" b="0" dirty="0" smtClean="0"/>
              <a:t>에서 변경하는 값들은 </a:t>
            </a:r>
            <a:r>
              <a:rPr lang="en-US" altLang="ko-KR" sz="1600" b="0" dirty="0" smtClean="0"/>
              <a:t>DB </a:t>
            </a:r>
            <a:r>
              <a:rPr lang="ko-KR" altLang="en-US" sz="1600" b="0" dirty="0" smtClean="0"/>
              <a:t>저장되고</a:t>
            </a:r>
            <a:r>
              <a:rPr lang="en-US" altLang="ko-KR" sz="1600" b="0" dirty="0" smtClean="0"/>
              <a:t>, export </a:t>
            </a:r>
            <a:r>
              <a:rPr lang="ko-KR" altLang="en-US" sz="1600" b="0" dirty="0" smtClean="0"/>
              <a:t>시 </a:t>
            </a:r>
            <a:r>
              <a:rPr lang="en-US" altLang="ko-KR" sz="1600" b="0" dirty="0" smtClean="0"/>
              <a:t>excel</a:t>
            </a:r>
            <a:r>
              <a:rPr lang="ko-KR" altLang="en-US" sz="1600" b="0" dirty="0" smtClean="0"/>
              <a:t>로 추출 가능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2979426"/>
            <a:ext cx="9522024" cy="18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 - </a:t>
            </a:r>
            <a:r>
              <a:rPr lang="ko-KR" altLang="en-US" sz="1600" b="0" dirty="0" smtClean="0"/>
              <a:t>생성된 </a:t>
            </a:r>
            <a:r>
              <a:rPr lang="en-US" altLang="ko-KR" sz="1600" b="0" dirty="0" smtClean="0"/>
              <a:t>Equipment D/S</a:t>
            </a:r>
            <a:r>
              <a:rPr lang="ko-KR" altLang="en-US" sz="1600" b="0" dirty="0" smtClean="0"/>
              <a:t>와 동일한 양식에 작업하여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에 파일을 </a:t>
            </a:r>
            <a:r>
              <a:rPr lang="en-US" altLang="ko-KR" sz="1600" b="0" dirty="0" smtClean="0"/>
              <a:t>Upload</a:t>
            </a:r>
            <a:r>
              <a:rPr lang="ko-KR" altLang="en-US" sz="1600" b="0" dirty="0" smtClean="0"/>
              <a:t>할 경우</a:t>
            </a:r>
            <a:r>
              <a:rPr lang="en-US" altLang="ko-KR" sz="1600" b="0" dirty="0" smtClean="0"/>
              <a:t>,</a:t>
            </a:r>
            <a:r>
              <a:rPr lang="ko-KR" altLang="en-US" sz="1600" b="0" dirty="0" smtClean="0"/>
              <a:t>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Value Selection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Insert </a:t>
            </a:r>
            <a:r>
              <a:rPr lang="ko-KR" altLang="en-US" sz="1600" b="0" dirty="0" smtClean="0"/>
              <a:t>가능하도록 함</a:t>
            </a:r>
            <a:r>
              <a:rPr lang="en-US" altLang="ko-KR" sz="1600" b="0" dirty="0" smtClean="0"/>
              <a:t>. (Data Source</a:t>
            </a:r>
            <a:r>
              <a:rPr lang="ko-KR" altLang="en-US" sz="1600" b="0" dirty="0" smtClean="0"/>
              <a:t>를 별도 표기하며 신규 </a:t>
            </a:r>
            <a:r>
              <a:rPr lang="en-US" altLang="ko-KR" sz="1600" b="0" dirty="0" smtClean="0"/>
              <a:t>Row </a:t>
            </a:r>
            <a:r>
              <a:rPr lang="ko-KR" altLang="en-US" sz="1600" b="0" dirty="0" smtClean="0"/>
              <a:t>생성</a:t>
            </a:r>
            <a:r>
              <a:rPr lang="en-US" altLang="ko-KR" sz="1600" b="0" dirty="0" smtClean="0"/>
              <a:t>)</a:t>
            </a:r>
          </a:p>
          <a:p>
            <a:pPr marL="0" indent="0"/>
            <a:r>
              <a:rPr lang="en-US" altLang="ko-KR" sz="1600" b="0" dirty="0" smtClean="0"/>
              <a:t>      - ex) Value Selection </a:t>
            </a:r>
            <a:r>
              <a:rPr lang="ko-KR" altLang="en-US" sz="1600" b="0" dirty="0" smtClean="0"/>
              <a:t>예시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Latest issued version</a:t>
            </a:r>
            <a:r>
              <a:rPr lang="ko-KR" altLang="en-US" sz="1600" b="0" dirty="0" smtClean="0"/>
              <a:t>의 </a:t>
            </a:r>
            <a:r>
              <a:rPr lang="en-US" altLang="ko-KR" sz="1600" b="0" dirty="0" smtClean="0"/>
              <a:t>value / PAP </a:t>
            </a:r>
            <a:r>
              <a:rPr lang="ko-KR" altLang="en-US" sz="1600" b="0" dirty="0" smtClean="0"/>
              <a:t>저장된 </a:t>
            </a:r>
            <a:r>
              <a:rPr lang="en-US" altLang="ko-KR" sz="1600" b="0" dirty="0" smtClean="0"/>
              <a:t>Latest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value / Excel upload value</a:t>
            </a:r>
            <a:r>
              <a:rPr lang="ko-KR" altLang="en-US" sz="1600" b="0" dirty="0" smtClean="0"/>
              <a:t>를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Compare </a:t>
            </a:r>
            <a:r>
              <a:rPr lang="ko-KR" altLang="en-US" sz="1600" b="0" dirty="0" smtClean="0"/>
              <a:t>창을 통해 </a:t>
            </a:r>
            <a:r>
              <a:rPr lang="en-US" altLang="ko-KR" sz="1600" b="0" dirty="0" smtClean="0"/>
              <a:t>user selection </a:t>
            </a:r>
            <a:r>
              <a:rPr lang="ko-KR" altLang="en-US" sz="1600" b="0" dirty="0" smtClean="0"/>
              <a:t>하고 들어감</a:t>
            </a:r>
            <a:r>
              <a:rPr lang="en-US" altLang="ko-KR" sz="1600" b="0" dirty="0" smtClean="0"/>
              <a:t>. 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08" y="4781662"/>
            <a:ext cx="3982144" cy="1765944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071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0532" y="3483218"/>
            <a:ext cx="9123363" cy="599849"/>
          </a:xfrm>
        </p:spPr>
        <p:txBody>
          <a:bodyPr/>
          <a:lstStyle/>
          <a:p>
            <a:pPr algn="ctr"/>
            <a:r>
              <a:rPr lang="en-US" altLang="ko-KR" dirty="0" smtClean="0"/>
              <a:t>1. Hydraulic </a:t>
            </a:r>
            <a:r>
              <a:rPr lang="ko-KR" altLang="en-US" dirty="0" smtClean="0"/>
              <a:t>자동화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08238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6.3. Export - Excel List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7" y="4326029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1612350"/>
            <a:ext cx="9522025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ko-KR" altLang="en-US" sz="1600" b="0" dirty="0" err="1" smtClean="0"/>
              <a:t>머릿글</a:t>
            </a:r>
            <a:r>
              <a:rPr lang="en-US" altLang="ko-KR" sz="1600" b="0" dirty="0" smtClean="0"/>
              <a:t>/</a:t>
            </a:r>
            <a:r>
              <a:rPr lang="ko-KR" altLang="en-US" sz="1600" b="0" dirty="0" smtClean="0"/>
              <a:t>바닥글은 제일 위</a:t>
            </a:r>
            <a:r>
              <a:rPr lang="en-US" altLang="ko-KR" sz="1600" b="0" dirty="0" smtClean="0"/>
              <a:t>/</a:t>
            </a:r>
            <a:r>
              <a:rPr lang="ko-KR" altLang="en-US" sz="1600" b="0" dirty="0" smtClean="0"/>
              <a:t>아래에만 존재하고 그 사이 구간에 </a:t>
            </a:r>
            <a:r>
              <a:rPr lang="en-US" altLang="ko-KR" sz="1600" b="0" dirty="0" smtClean="0"/>
              <a:t>data</a:t>
            </a:r>
            <a:r>
              <a:rPr lang="ko-KR" altLang="en-US" sz="1600" b="0" dirty="0" smtClean="0"/>
              <a:t>가 </a:t>
            </a:r>
            <a:r>
              <a:rPr lang="ko-KR" altLang="en-US" sz="1600" b="0" dirty="0" err="1" smtClean="0"/>
              <a:t>채워짐</a:t>
            </a:r>
            <a:r>
              <a:rPr lang="en-US" altLang="ko-KR" sz="1600" b="0" dirty="0" smtClean="0"/>
              <a:t>.</a:t>
            </a:r>
          </a:p>
        </p:txBody>
      </p:sp>
      <p:sp>
        <p:nvSpPr>
          <p:cNvPr id="8" name="내용 개체 틀 1"/>
          <p:cNvSpPr txBox="1">
            <a:spLocks/>
          </p:cNvSpPr>
          <p:nvPr/>
        </p:nvSpPr>
        <p:spPr bwMode="auto">
          <a:xfrm>
            <a:off x="253067" y="4736023"/>
            <a:ext cx="9522024" cy="14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ko-KR" sz="1600" b="0" dirty="0" smtClean="0"/>
              <a:t>     Export </a:t>
            </a:r>
            <a:r>
              <a:rPr lang="ko-KR" altLang="en-US" sz="1600" b="0" dirty="0" smtClean="0"/>
              <a:t>양식에 한 </a:t>
            </a:r>
            <a:r>
              <a:rPr lang="en-US" altLang="ko-KR" sz="1600" b="0" dirty="0" smtClean="0"/>
              <a:t>page</a:t>
            </a:r>
            <a:r>
              <a:rPr lang="ko-KR" altLang="en-US" sz="1600" b="0" dirty="0" smtClean="0"/>
              <a:t>에 대한 </a:t>
            </a:r>
            <a:r>
              <a:rPr lang="ko-KR" altLang="en-US" sz="1600" b="0" dirty="0" err="1" smtClean="0"/>
              <a:t>머릿글</a:t>
            </a:r>
            <a:r>
              <a:rPr lang="en-US" altLang="ko-KR" sz="1600" b="0" dirty="0" smtClean="0"/>
              <a:t>/</a:t>
            </a:r>
            <a:r>
              <a:rPr lang="ko-KR" altLang="en-US" sz="1600" b="0" dirty="0" smtClean="0"/>
              <a:t>바닥글이 있으면 그 사이에 </a:t>
            </a:r>
            <a:r>
              <a:rPr lang="en-US" altLang="ko-KR" sz="1600" b="0" dirty="0" smtClean="0"/>
              <a:t>data </a:t>
            </a:r>
            <a:r>
              <a:rPr lang="ko-KR" altLang="en-US" sz="1600" b="0" dirty="0" smtClean="0"/>
              <a:t>채운 후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다음 </a:t>
            </a:r>
            <a:r>
              <a:rPr lang="en-US" altLang="ko-KR" sz="1600" b="0" dirty="0" smtClean="0"/>
              <a:t>page</a:t>
            </a:r>
            <a:r>
              <a:rPr lang="ko-KR" altLang="en-US" sz="1600" b="0" dirty="0" smtClean="0"/>
              <a:t>를 자동 생성하면서 </a:t>
            </a:r>
            <a:r>
              <a:rPr lang="en-US" altLang="ko-KR" sz="1600" b="0" dirty="0" smtClean="0"/>
              <a:t>data</a:t>
            </a:r>
            <a:r>
              <a:rPr lang="ko-KR" altLang="en-US" sz="1600" b="0" dirty="0" smtClean="0"/>
              <a:t>를 채움</a:t>
            </a:r>
            <a:r>
              <a:rPr lang="en-US" altLang="ko-KR" sz="1600" b="0" dirty="0" smtClean="0"/>
              <a:t>. </a:t>
            </a:r>
            <a:r>
              <a:rPr lang="ko-KR" altLang="en-US" sz="1600" b="0" dirty="0" smtClean="0"/>
              <a:t>부가적으로 설정된 양식에 </a:t>
            </a:r>
            <a:r>
              <a:rPr lang="en-US" altLang="ko-KR" sz="1600" b="0" dirty="0" smtClean="0"/>
              <a:t>page </a:t>
            </a:r>
            <a:r>
              <a:rPr lang="ko-KR" altLang="en-US" sz="1600" b="0" dirty="0" smtClean="0"/>
              <a:t>번호 등이 기입된 경우에도 자동 처리</a:t>
            </a:r>
            <a:r>
              <a:rPr lang="en-US" altLang="ko-KR" sz="1600" b="0" dirty="0" smtClean="0"/>
              <a:t>.</a:t>
            </a:r>
          </a:p>
          <a:p>
            <a:r>
              <a:rPr lang="ko-KR" altLang="en-US" sz="1600" b="0" dirty="0"/>
              <a:t> </a:t>
            </a:r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Data </a:t>
            </a:r>
            <a:r>
              <a:rPr lang="ko-KR" altLang="en-US" sz="1600" b="0" dirty="0"/>
              <a:t>양이 많아서 복수의 </a:t>
            </a:r>
            <a:r>
              <a:rPr lang="en-US" altLang="ko-KR" sz="1600" b="0" dirty="0"/>
              <a:t>page</a:t>
            </a:r>
            <a:r>
              <a:rPr lang="ko-KR" altLang="en-US" sz="1600" b="0" dirty="0"/>
              <a:t>가 생성될 경우에 관한 기능 개발임</a:t>
            </a:r>
            <a:r>
              <a:rPr lang="en-US" altLang="ko-KR" sz="1600" b="0" dirty="0"/>
              <a:t>. List</a:t>
            </a:r>
            <a:r>
              <a:rPr lang="ko-KR" altLang="en-US" sz="1600" b="0" dirty="0"/>
              <a:t>로 추출했을 때의 </a:t>
            </a:r>
            <a:r>
              <a:rPr lang="ko-KR" altLang="en-US" sz="1600" b="0" dirty="0" err="1"/>
              <a:t>가독성을</a:t>
            </a:r>
            <a:r>
              <a:rPr lang="ko-KR" altLang="en-US" sz="1600" b="0" dirty="0"/>
              <a:t> 위해 </a:t>
            </a:r>
            <a:r>
              <a:rPr lang="en-US" altLang="ko-KR" sz="1600" b="0" dirty="0"/>
              <a:t>Page </a:t>
            </a:r>
            <a:r>
              <a:rPr lang="ko-KR" altLang="en-US" sz="1600" b="0" dirty="0"/>
              <a:t>구분이 필요하며 이때 </a:t>
            </a:r>
            <a:r>
              <a:rPr lang="ko-KR" altLang="en-US" sz="1600" b="0" dirty="0" err="1"/>
              <a:t>머릿글</a:t>
            </a:r>
            <a:r>
              <a:rPr lang="en-US" altLang="ko-KR" sz="1600" b="0" dirty="0"/>
              <a:t>/</a:t>
            </a:r>
            <a:r>
              <a:rPr lang="ko-KR" altLang="en-US" sz="1600" b="0" dirty="0"/>
              <a:t>바닥글 등은 매 </a:t>
            </a:r>
            <a:r>
              <a:rPr lang="en-US" altLang="ko-KR" sz="1600" b="0" dirty="0"/>
              <a:t>page</a:t>
            </a:r>
            <a:r>
              <a:rPr lang="ko-KR" altLang="en-US" sz="1600" b="0" dirty="0"/>
              <a:t>에 반복되어야 함</a:t>
            </a:r>
            <a:r>
              <a:rPr lang="en-US" altLang="ko-KR" sz="1600" b="0" dirty="0"/>
              <a:t>. </a:t>
            </a:r>
            <a:endParaRPr lang="en-US" altLang="ko-KR" sz="1600" b="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85" y="1992126"/>
            <a:ext cx="3551075" cy="136220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85" y="3438269"/>
            <a:ext cx="3736009" cy="742936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0696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6.4. Export – Instrument Data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2445246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1612350"/>
            <a:ext cx="9522025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EDW Data Sheet </a:t>
            </a:r>
            <a:r>
              <a:rPr lang="ko-KR" altLang="en-US" sz="1600" b="0" dirty="0" smtClean="0"/>
              <a:t>양식 및 </a:t>
            </a:r>
            <a:r>
              <a:rPr lang="en-US" altLang="ko-KR" sz="1600" b="0" dirty="0" smtClean="0"/>
              <a:t>EDW List </a:t>
            </a:r>
            <a:r>
              <a:rPr lang="ko-KR" altLang="en-US" sz="1600" b="0" dirty="0" smtClean="0"/>
              <a:t>양식으로 </a:t>
            </a:r>
            <a:r>
              <a:rPr lang="en-US" altLang="ko-KR" sz="1600" b="0" dirty="0" smtClean="0"/>
              <a:t>export </a:t>
            </a:r>
            <a:r>
              <a:rPr lang="ko-KR" altLang="en-US" sz="1600" b="0" dirty="0" smtClean="0"/>
              <a:t>됨</a:t>
            </a:r>
            <a:r>
              <a:rPr lang="en-US" altLang="ko-KR" sz="1600" b="0" dirty="0" smtClean="0"/>
              <a:t>. </a:t>
            </a:r>
          </a:p>
        </p:txBody>
      </p:sp>
      <p:sp>
        <p:nvSpPr>
          <p:cNvPr id="8" name="내용 개체 틀 1"/>
          <p:cNvSpPr txBox="1">
            <a:spLocks/>
          </p:cNvSpPr>
          <p:nvPr/>
        </p:nvSpPr>
        <p:spPr bwMode="auto">
          <a:xfrm>
            <a:off x="253063" y="2854093"/>
            <a:ext cx="9522024" cy="291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ko-KR" altLang="en-US" sz="1600" b="0" dirty="0" smtClean="0"/>
              <a:t>     기존</a:t>
            </a:r>
            <a:r>
              <a:rPr lang="en-US" altLang="ko-KR" sz="1600" b="0" dirty="0"/>
              <a:t>) </a:t>
            </a:r>
            <a:r>
              <a:rPr lang="ko-KR" altLang="en-US" sz="1600" b="0" dirty="0"/>
              <a:t>기존 개발 완료된 </a:t>
            </a:r>
            <a:r>
              <a:rPr lang="ko-KR" altLang="en-US" sz="1600" b="0" dirty="0" smtClean="0"/>
              <a:t>위의 사항 유지</a:t>
            </a:r>
            <a:endParaRPr lang="en-US" altLang="ko-KR" sz="1600" b="0" dirty="0"/>
          </a:p>
          <a:p>
            <a:r>
              <a:rPr lang="en-US" altLang="ko-KR" sz="1600" b="0" dirty="0" smtClean="0"/>
              <a:t>     </a:t>
            </a:r>
            <a:r>
              <a:rPr lang="ko-KR" altLang="en-US" sz="1600" b="0" dirty="0" smtClean="0"/>
              <a:t>추가</a:t>
            </a:r>
            <a:r>
              <a:rPr lang="en-US" altLang="ko-KR" sz="1600" b="0" dirty="0" smtClean="0"/>
              <a:t>) List </a:t>
            </a:r>
            <a:r>
              <a:rPr lang="ko-KR" altLang="en-US" sz="1600" b="0" dirty="0" smtClean="0"/>
              <a:t>추출 시 </a:t>
            </a:r>
            <a:r>
              <a:rPr lang="en-US" altLang="ko-KR" sz="1600" b="0" dirty="0" smtClean="0"/>
              <a:t>[EDW </a:t>
            </a:r>
            <a:r>
              <a:rPr lang="ko-KR" altLang="en-US" sz="1600" b="0" dirty="0" smtClean="0"/>
              <a:t>양식</a:t>
            </a:r>
            <a:r>
              <a:rPr lang="en-US" altLang="ko-KR" sz="1600" b="0" dirty="0" smtClean="0"/>
              <a:t>/User Define] </a:t>
            </a:r>
            <a:r>
              <a:rPr lang="ko-KR" altLang="en-US" sz="1600" b="0" dirty="0" smtClean="0"/>
              <a:t>선택하게 해서 </a:t>
            </a:r>
            <a:r>
              <a:rPr lang="en-US" altLang="ko-KR" sz="1600" b="0" dirty="0" smtClean="0"/>
              <a:t>User Define </a:t>
            </a:r>
            <a:r>
              <a:rPr lang="ko-KR" altLang="en-US" sz="1600" b="0" dirty="0" smtClean="0"/>
              <a:t>선택 시</a:t>
            </a:r>
            <a:r>
              <a:rPr lang="en-US" altLang="ko-KR" sz="1600" b="0" dirty="0" smtClean="0"/>
              <a:t>,</a:t>
            </a:r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  User</a:t>
            </a:r>
            <a:r>
              <a:rPr lang="ko-KR" altLang="en-US" sz="1600" b="0" dirty="0" smtClean="0"/>
              <a:t>가 고른 </a:t>
            </a:r>
            <a:r>
              <a:rPr lang="en-US" altLang="ko-KR" sz="1600" b="0" dirty="0" smtClean="0"/>
              <a:t>attribute</a:t>
            </a:r>
            <a:r>
              <a:rPr lang="ko-KR" altLang="en-US" sz="1600" b="0" dirty="0" smtClean="0"/>
              <a:t>만 </a:t>
            </a:r>
            <a:r>
              <a:rPr lang="en-US" altLang="ko-KR" sz="1600" b="0" dirty="0" smtClean="0"/>
              <a:t>listing </a:t>
            </a:r>
            <a:r>
              <a:rPr lang="ko-KR" altLang="en-US" sz="1600" b="0" dirty="0" smtClean="0"/>
              <a:t>되어 나오도록 함</a:t>
            </a:r>
            <a:r>
              <a:rPr lang="en-US" altLang="ko-KR" sz="1600" b="0" dirty="0" smtClean="0"/>
              <a:t>.</a:t>
            </a:r>
          </a:p>
          <a:p>
            <a:r>
              <a:rPr lang="ko-KR" altLang="en-US" sz="1600" b="0" dirty="0" smtClean="0"/>
              <a:t>    </a:t>
            </a:r>
            <a:endParaRPr lang="en-US" altLang="ko-KR" sz="1600" b="0" dirty="0" smtClean="0"/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</a:t>
            </a:r>
            <a:r>
              <a:rPr lang="ko-KR" altLang="en-US" sz="1600" b="0" dirty="0" smtClean="0"/>
              <a:t> 각 </a:t>
            </a:r>
            <a:r>
              <a:rPr lang="ko-KR" altLang="en-US" sz="1600" b="0" dirty="0"/>
              <a:t>항목별로 </a:t>
            </a:r>
            <a:r>
              <a:rPr lang="en-US" altLang="ko-KR" sz="1600" b="0" dirty="0"/>
              <a:t>check box</a:t>
            </a:r>
            <a:r>
              <a:rPr lang="ko-KR" altLang="en-US" sz="1600" b="0" dirty="0"/>
              <a:t>를 두어 선택한 항목만 추출해서 볼 수 있도록 하는 기능임</a:t>
            </a:r>
            <a:r>
              <a:rPr lang="en-US" altLang="ko-KR" sz="1600" b="0" dirty="0"/>
              <a:t>.</a:t>
            </a:r>
          </a:p>
          <a:p>
            <a:r>
              <a:rPr lang="en-US" altLang="ko-KR" sz="1600" b="0" dirty="0"/>
              <a:t>	</a:t>
            </a:r>
            <a:r>
              <a:rPr lang="ko-KR" altLang="en-US" sz="1600" b="0" dirty="0"/>
              <a:t>이 때</a:t>
            </a:r>
            <a:r>
              <a:rPr lang="en-US" altLang="ko-KR" sz="1600" b="0" dirty="0"/>
              <a:t>, default setting </a:t>
            </a:r>
            <a:r>
              <a:rPr lang="ko-KR" altLang="en-US" sz="1600" b="0" dirty="0"/>
              <a:t>필요 </a:t>
            </a:r>
            <a:r>
              <a:rPr lang="en-US" altLang="ko-KR" sz="1600" b="0" dirty="0"/>
              <a:t>(</a:t>
            </a:r>
            <a:r>
              <a:rPr lang="ko-KR" altLang="en-US" sz="1600" b="0" dirty="0"/>
              <a:t>일부 항목은 </a:t>
            </a:r>
            <a:r>
              <a:rPr lang="en-US" altLang="ko-KR" sz="1600" b="0" dirty="0"/>
              <a:t>check </a:t>
            </a:r>
            <a:r>
              <a:rPr lang="ko-KR" altLang="en-US" sz="1600" b="0" dirty="0"/>
              <a:t>되어있도록 </a:t>
            </a:r>
            <a:r>
              <a:rPr lang="en-US" altLang="ko-KR" sz="1600" b="0" dirty="0"/>
              <a:t>– check </a:t>
            </a:r>
            <a:r>
              <a:rPr lang="ko-KR" altLang="en-US" sz="1600" b="0" dirty="0"/>
              <a:t>해제는 가능하도록</a:t>
            </a:r>
            <a:r>
              <a:rPr lang="en-US" altLang="ko-KR" sz="1600" b="0" dirty="0"/>
              <a:t>).</a:t>
            </a:r>
          </a:p>
          <a:p>
            <a:r>
              <a:rPr lang="en-US" altLang="ko-KR" sz="1600" b="0" dirty="0"/>
              <a:t>	</a:t>
            </a:r>
            <a:r>
              <a:rPr lang="ko-KR" altLang="en-US" sz="1600" b="0" dirty="0"/>
              <a:t>또한 </a:t>
            </a:r>
            <a:r>
              <a:rPr lang="en-US" altLang="ko-KR" sz="1600" b="0" dirty="0"/>
              <a:t>user</a:t>
            </a:r>
            <a:r>
              <a:rPr lang="ko-KR" altLang="en-US" sz="1600" b="0" dirty="0"/>
              <a:t>가 몇 가지 </a:t>
            </a:r>
            <a:r>
              <a:rPr lang="en-US" altLang="ko-KR" sz="1600" b="0" dirty="0"/>
              <a:t>setting </a:t>
            </a:r>
            <a:r>
              <a:rPr lang="ko-KR" altLang="en-US" sz="1600" b="0" dirty="0"/>
              <a:t>을 저장할 수 있도록 함</a:t>
            </a:r>
            <a:r>
              <a:rPr lang="en-US" altLang="ko-KR" sz="1600" b="0" dirty="0"/>
              <a:t>.</a:t>
            </a:r>
          </a:p>
          <a:p>
            <a:r>
              <a:rPr lang="en-US" altLang="ko-KR" sz="1600" b="0" dirty="0"/>
              <a:t>    (</a:t>
            </a:r>
            <a:r>
              <a:rPr lang="ko-KR" altLang="en-US" sz="1600" b="0" dirty="0"/>
              <a:t>예를 들어 </a:t>
            </a:r>
            <a:r>
              <a:rPr lang="en-US" altLang="ko-KR" sz="1600" b="0" dirty="0"/>
              <a:t>A~Z </a:t>
            </a:r>
            <a:r>
              <a:rPr lang="ko-KR" altLang="en-US" sz="1600" b="0" dirty="0"/>
              <a:t>항목이 있다고 하면</a:t>
            </a:r>
            <a:r>
              <a:rPr lang="en-US" altLang="ko-KR" sz="1600" b="0" dirty="0"/>
              <a:t>, set 1 (A,B,C), set 2 (A,D,E), set 3 (B,F,L) </a:t>
            </a:r>
            <a:r>
              <a:rPr lang="ko-KR" altLang="en-US" sz="1600" b="0" dirty="0"/>
              <a:t>등</a:t>
            </a:r>
            <a:r>
              <a:rPr lang="en-US" altLang="ko-KR" sz="1600" b="0" dirty="0" smtClean="0"/>
              <a:t>)</a:t>
            </a:r>
            <a:endParaRPr lang="en-US" altLang="ko-KR" sz="1600" b="0" dirty="0"/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306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0532" y="3483218"/>
            <a:ext cx="9123363" cy="599849"/>
          </a:xfrm>
        </p:spPr>
        <p:txBody>
          <a:bodyPr/>
          <a:lstStyle/>
          <a:p>
            <a:pPr algn="ctr"/>
            <a:r>
              <a:rPr lang="en-US" altLang="ko-KR" dirty="0" smtClean="0"/>
              <a:t>7. Local </a:t>
            </a:r>
            <a:r>
              <a:rPr lang="en-US" altLang="ko-KR" dirty="0"/>
              <a:t>Program</a:t>
            </a:r>
            <a:r>
              <a:rPr lang="ko-KR" altLang="en-US" dirty="0"/>
              <a:t>의 </a:t>
            </a:r>
            <a:r>
              <a:rPr lang="en-US" altLang="ko-KR" dirty="0"/>
              <a:t>Platform</a:t>
            </a:r>
            <a:r>
              <a:rPr lang="ko-KR" altLang="en-US" dirty="0"/>
              <a:t>화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413442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7.1.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사용중인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User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확인 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r>
              <a:rPr lang="en-US" altLang="ko-KR" sz="1600" b="0" dirty="0" smtClean="0"/>
              <a:t>– </a:t>
            </a:r>
            <a:r>
              <a:rPr lang="ko-KR" altLang="en-US" sz="1600" b="0" dirty="0" smtClean="0"/>
              <a:t>기능 없음 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1743729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2152576"/>
            <a:ext cx="9522024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PAP </a:t>
            </a:r>
            <a:r>
              <a:rPr lang="ko-KR" altLang="en-US" sz="1600" b="0" dirty="0" smtClean="0"/>
              <a:t>사용 시</a:t>
            </a:r>
            <a:r>
              <a:rPr lang="en-US" altLang="ko-KR" sz="1600" b="0" dirty="0" smtClean="0"/>
              <a:t>, </a:t>
            </a:r>
            <a:r>
              <a:rPr lang="ko-KR" altLang="en-US" sz="1600" b="0" dirty="0" smtClean="0"/>
              <a:t>화면에 </a:t>
            </a:r>
            <a:r>
              <a:rPr lang="en-US" altLang="ko-KR" sz="1600" b="0" dirty="0" smtClean="0"/>
              <a:t>‘</a:t>
            </a:r>
            <a:r>
              <a:rPr lang="ko-KR" altLang="en-US" sz="1600" b="0" dirty="0" smtClean="0"/>
              <a:t>현재 접속중인 </a:t>
            </a:r>
            <a:r>
              <a:rPr lang="en-US" altLang="ko-KR" sz="1600" b="0" dirty="0" smtClean="0"/>
              <a:t>User</a:t>
            </a:r>
            <a:r>
              <a:rPr lang="ko-KR" altLang="en-US" sz="1600" b="0" dirty="0" smtClean="0"/>
              <a:t>의 </a:t>
            </a:r>
            <a:r>
              <a:rPr lang="en-US" altLang="ko-KR" sz="1600" b="0" dirty="0" smtClean="0"/>
              <a:t>ID’</a:t>
            </a:r>
            <a:r>
              <a:rPr lang="ko-KR" altLang="en-US" sz="1600" b="0" dirty="0" smtClean="0"/>
              <a:t>가 표시되도록 함</a:t>
            </a:r>
            <a:r>
              <a:rPr lang="en-US" altLang="ko-KR" sz="1600" b="0" dirty="0" smtClean="0"/>
              <a:t>. 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(</a:t>
            </a:r>
            <a:r>
              <a:rPr lang="ko-KR" altLang="en-US" sz="1600" b="0" dirty="0" smtClean="0"/>
              <a:t>동시 작업으로 인한 오류 방지를 위함</a:t>
            </a:r>
            <a:r>
              <a:rPr lang="en-US" altLang="ko-KR" sz="1600" b="0" dirty="0" smtClean="0"/>
              <a:t>)</a:t>
            </a:r>
          </a:p>
        </p:txBody>
      </p:sp>
      <p:sp>
        <p:nvSpPr>
          <p:cNvPr id="6" name="직사각형 5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143" y="3032912"/>
            <a:ext cx="4029468" cy="261146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 bwMode="auto">
          <a:xfrm>
            <a:off x="4460708" y="3410374"/>
            <a:ext cx="616903" cy="694240"/>
          </a:xfrm>
          <a:prstGeom prst="rect">
            <a:avLst/>
          </a:prstGeom>
          <a:noFill/>
          <a:ln w="254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ko-KR" altLang="en-US" sz="1050" spc="-30" dirty="0" err="1" smtClean="0">
              <a:solidFill>
                <a:srgbClr val="333333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내용 개체 틀 1"/>
          <p:cNvSpPr txBox="1">
            <a:spLocks/>
          </p:cNvSpPr>
          <p:nvPr/>
        </p:nvSpPr>
        <p:spPr bwMode="auto">
          <a:xfrm>
            <a:off x="4503740" y="3393898"/>
            <a:ext cx="789638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000" b="0" dirty="0" err="1" smtClean="0"/>
              <a:t>UserA</a:t>
            </a:r>
            <a:endParaRPr lang="en-US" altLang="ko-KR" sz="1000" b="0" dirty="0" smtClean="0"/>
          </a:p>
          <a:p>
            <a:pPr marL="0" indent="0"/>
            <a:r>
              <a:rPr lang="en-US" altLang="ko-KR" sz="1000" b="0" dirty="0" err="1" smtClean="0"/>
              <a:t>UserB</a:t>
            </a:r>
            <a:endParaRPr lang="en-US" altLang="ko-KR" sz="1000" b="0" dirty="0" smtClean="0"/>
          </a:p>
          <a:p>
            <a:pPr marL="0" indent="0"/>
            <a:r>
              <a:rPr lang="en-US" altLang="ko-KR" sz="1000" b="0" dirty="0" smtClean="0"/>
              <a:t>…</a:t>
            </a:r>
          </a:p>
        </p:txBody>
      </p:sp>
      <p:sp>
        <p:nvSpPr>
          <p:cNvPr id="10" name="직사각형 9"/>
          <p:cNvSpPr/>
          <p:nvPr/>
        </p:nvSpPr>
        <p:spPr bwMode="auto">
          <a:xfrm>
            <a:off x="1985319" y="5512568"/>
            <a:ext cx="2518422" cy="131805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화살표 연결선 10"/>
          <p:cNvCxnSpPr/>
          <p:nvPr/>
        </p:nvCxnSpPr>
        <p:spPr bwMode="auto">
          <a:xfrm flipH="1" flipV="1">
            <a:off x="4348900" y="5694544"/>
            <a:ext cx="223616" cy="27185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내용 개체 틀 1"/>
          <p:cNvSpPr txBox="1">
            <a:spLocks/>
          </p:cNvSpPr>
          <p:nvPr/>
        </p:nvSpPr>
        <p:spPr bwMode="auto">
          <a:xfrm>
            <a:off x="4647068" y="5850106"/>
            <a:ext cx="2231903" cy="463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000" b="0" dirty="0" smtClean="0"/>
              <a:t>각 </a:t>
            </a:r>
            <a:r>
              <a:rPr lang="en-US" altLang="ko-KR" sz="1000" b="0" dirty="0" smtClean="0"/>
              <a:t>Tab</a:t>
            </a:r>
            <a:r>
              <a:rPr lang="ko-KR" altLang="en-US" sz="1000" b="0" dirty="0" smtClean="0"/>
              <a:t>마다 접속 </a:t>
            </a:r>
            <a:r>
              <a:rPr lang="en-US" altLang="ko-KR" sz="1000" b="0" dirty="0" smtClean="0"/>
              <a:t>User </a:t>
            </a:r>
            <a:r>
              <a:rPr lang="ko-KR" altLang="en-US" sz="1000" b="0" dirty="0" smtClean="0"/>
              <a:t>확인이 필요함</a:t>
            </a:r>
            <a:endParaRPr lang="en-US" altLang="ko-KR" sz="1000" b="0" dirty="0"/>
          </a:p>
          <a:p>
            <a:pPr marL="0" indent="0"/>
            <a:r>
              <a:rPr lang="en-US" altLang="ko-KR" sz="1000" b="0" dirty="0" smtClean="0"/>
              <a:t>Save Button</a:t>
            </a:r>
            <a:r>
              <a:rPr lang="ko-KR" altLang="en-US" sz="1000" b="0" dirty="0" smtClean="0"/>
              <a:t>시마다 작업 </a:t>
            </a:r>
            <a:r>
              <a:rPr lang="en-US" altLang="ko-KR" sz="1000" b="0" dirty="0" smtClean="0"/>
              <a:t>Log </a:t>
            </a:r>
            <a:r>
              <a:rPr lang="ko-KR" altLang="en-US" sz="1000" b="0" dirty="0" smtClean="0"/>
              <a:t>기록</a:t>
            </a:r>
            <a:endParaRPr lang="en-US" altLang="ko-KR" sz="1000" b="0" dirty="0" smtClean="0"/>
          </a:p>
        </p:txBody>
      </p:sp>
      <p:cxnSp>
        <p:nvCxnSpPr>
          <p:cNvPr id="14" name="직선 화살표 연결선 13"/>
          <p:cNvCxnSpPr/>
          <p:nvPr/>
        </p:nvCxnSpPr>
        <p:spPr bwMode="auto">
          <a:xfrm flipH="1" flipV="1">
            <a:off x="5014078" y="4119170"/>
            <a:ext cx="406419" cy="1711299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26776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390532" y="3483218"/>
            <a:ext cx="9123363" cy="599849"/>
          </a:xfrm>
        </p:spPr>
        <p:txBody>
          <a:bodyPr/>
          <a:lstStyle/>
          <a:p>
            <a:pPr algn="ctr"/>
            <a:r>
              <a:rPr lang="en-US" altLang="ko-KR" dirty="0" smtClean="0"/>
              <a:t>8. </a:t>
            </a:r>
            <a:r>
              <a:rPr lang="ko-KR" altLang="en-US" dirty="0" smtClean="0"/>
              <a:t>기타 </a:t>
            </a:r>
            <a:r>
              <a:rPr lang="ko-KR" altLang="en-US" dirty="0"/>
              <a:t>개선 및 기능 추가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97061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8.1.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그 외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PAP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 추가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7" y="1140825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개발 항목</a:t>
            </a:r>
            <a:endParaRPr lang="en-US" altLang="ko-KR" sz="1600" b="0" dirty="0" smtClean="0"/>
          </a:p>
        </p:txBody>
      </p:sp>
      <p:sp>
        <p:nvSpPr>
          <p:cNvPr id="8" name="내용 개체 틀 1"/>
          <p:cNvSpPr txBox="1">
            <a:spLocks/>
          </p:cNvSpPr>
          <p:nvPr/>
        </p:nvSpPr>
        <p:spPr bwMode="auto">
          <a:xfrm>
            <a:off x="253066" y="4501611"/>
            <a:ext cx="952202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ko-KR" altLang="en-US" sz="1600" b="0" dirty="0" smtClean="0"/>
              <a:t>     </a:t>
            </a:r>
            <a:endParaRPr lang="en-US" altLang="ko-KR" sz="1600" b="0" dirty="0" smtClean="0"/>
          </a:p>
        </p:txBody>
      </p:sp>
      <p:sp>
        <p:nvSpPr>
          <p:cNvPr id="10" name="내용 개체 틀 1"/>
          <p:cNvSpPr txBox="1">
            <a:spLocks/>
          </p:cNvSpPr>
          <p:nvPr/>
        </p:nvSpPr>
        <p:spPr bwMode="auto">
          <a:xfrm>
            <a:off x="253067" y="2804144"/>
            <a:ext cx="9522025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endParaRPr lang="en-US" altLang="ko-KR" sz="1600" b="0" dirty="0" smtClean="0"/>
          </a:p>
        </p:txBody>
      </p:sp>
      <p:sp>
        <p:nvSpPr>
          <p:cNvPr id="11" name="내용 개체 틀 1"/>
          <p:cNvSpPr txBox="1">
            <a:spLocks/>
          </p:cNvSpPr>
          <p:nvPr/>
        </p:nvSpPr>
        <p:spPr bwMode="auto">
          <a:xfrm>
            <a:off x="253068" y="1544095"/>
            <a:ext cx="9522024" cy="364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1. Font </a:t>
            </a:r>
            <a:r>
              <a:rPr lang="ko-KR" altLang="en-US" sz="1600" b="0" dirty="0" smtClean="0"/>
              <a:t>크기 조절 및 정렬 기능의 </a:t>
            </a:r>
            <a:r>
              <a:rPr lang="en-US" altLang="ko-KR" sz="1600" b="0" dirty="0" smtClean="0"/>
              <a:t>UI </a:t>
            </a:r>
            <a:r>
              <a:rPr lang="ko-KR" altLang="en-US" sz="1600" b="0" dirty="0" smtClean="0"/>
              <a:t>추가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- Box </a:t>
            </a:r>
            <a:r>
              <a:rPr lang="ko-KR" altLang="en-US" sz="1600" b="0" dirty="0" smtClean="0"/>
              <a:t>속에 있는 </a:t>
            </a:r>
            <a:r>
              <a:rPr lang="en-US" altLang="ko-KR" sz="1600" b="0" dirty="0" smtClean="0"/>
              <a:t>font</a:t>
            </a:r>
            <a:r>
              <a:rPr lang="ko-KR" altLang="en-US" sz="1600" b="0" dirty="0" smtClean="0"/>
              <a:t>의 경우는 자동으로 크기가 맞춰져야 함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2. </a:t>
            </a:r>
            <a:r>
              <a:rPr lang="ko-KR" altLang="en-US" sz="1600" b="0" dirty="0" err="1" smtClean="0"/>
              <a:t>작화</a:t>
            </a:r>
            <a:r>
              <a:rPr lang="ko-KR" altLang="en-US" sz="1600" b="0" dirty="0" smtClean="0"/>
              <a:t> 모듈에서 </a:t>
            </a:r>
            <a:r>
              <a:rPr lang="en-US" altLang="ko-KR" sz="1600" b="0" dirty="0" smtClean="0"/>
              <a:t>Equipment tag number</a:t>
            </a:r>
            <a:r>
              <a:rPr lang="ko-KR" altLang="en-US" sz="1600" b="0" dirty="0" smtClean="0"/>
              <a:t>나 </a:t>
            </a:r>
            <a:r>
              <a:rPr lang="en-US" altLang="ko-KR" sz="1600" b="0" dirty="0" smtClean="0"/>
              <a:t>OPC number </a:t>
            </a:r>
            <a:r>
              <a:rPr lang="ko-KR" altLang="en-US" sz="1600" b="0" dirty="0" smtClean="0"/>
              <a:t>부여시 자동 중복 검사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- </a:t>
            </a:r>
            <a:r>
              <a:rPr lang="ko-KR" altLang="en-US" sz="1600" b="0" dirty="0" smtClean="0"/>
              <a:t>중복일 경우 안내 화면 </a:t>
            </a:r>
            <a:r>
              <a:rPr lang="en-US" altLang="ko-KR" sz="1600" b="0" dirty="0" smtClean="0"/>
              <a:t>pop-up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3. </a:t>
            </a:r>
            <a:r>
              <a:rPr lang="ko-KR" altLang="en-US" sz="1600" b="0" dirty="0" err="1" smtClean="0"/>
              <a:t>작화</a:t>
            </a:r>
            <a:r>
              <a:rPr lang="ko-KR" altLang="en-US" sz="1600" b="0" dirty="0" smtClean="0"/>
              <a:t> 모듈에 </a:t>
            </a:r>
            <a:r>
              <a:rPr lang="en-US" altLang="ko-KR" sz="1600" b="0" dirty="0" smtClean="0"/>
              <a:t>guide grid </a:t>
            </a:r>
            <a:r>
              <a:rPr lang="ko-KR" altLang="en-US" sz="1600" b="0" dirty="0" smtClean="0"/>
              <a:t>추가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4. </a:t>
            </a:r>
            <a:r>
              <a:rPr lang="ko-KR" altLang="en-US" sz="1600" b="0" dirty="0" smtClean="0"/>
              <a:t>개체 선택 후 방향키로도 개체 이동 가능하도록 기능 추가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5. </a:t>
            </a:r>
            <a:r>
              <a:rPr lang="ko-KR" altLang="en-US" sz="1600" b="0" dirty="0" err="1" smtClean="0"/>
              <a:t>작화</a:t>
            </a:r>
            <a:r>
              <a:rPr lang="ko-KR" altLang="en-US" sz="1600" b="0" dirty="0" smtClean="0"/>
              <a:t> 모듈의 </a:t>
            </a:r>
            <a:r>
              <a:rPr lang="en-US" altLang="ko-KR" sz="1600" b="0" dirty="0" smtClean="0"/>
              <a:t>equipment data input </a:t>
            </a:r>
            <a:r>
              <a:rPr lang="ko-KR" altLang="en-US" sz="1600" b="0" dirty="0" smtClean="0"/>
              <a:t>시 우측 상단에 </a:t>
            </a:r>
            <a:r>
              <a:rPr lang="en-US" altLang="ko-KR" sz="1600" b="0" dirty="0" smtClean="0"/>
              <a:t>equipment </a:t>
            </a:r>
            <a:r>
              <a:rPr lang="ko-KR" altLang="en-US" sz="1600" b="0" dirty="0" smtClean="0"/>
              <a:t>선택 </a:t>
            </a:r>
            <a:r>
              <a:rPr lang="en-US" altLang="ko-KR" sz="1600" b="0" dirty="0" smtClean="0"/>
              <a:t>drop box </a:t>
            </a:r>
            <a:r>
              <a:rPr lang="ko-KR" altLang="en-US" sz="1600" b="0" dirty="0" smtClean="0"/>
              <a:t>생성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- </a:t>
            </a:r>
            <a:r>
              <a:rPr lang="ko-KR" altLang="en-US" sz="1600" b="0" dirty="0" err="1" smtClean="0"/>
              <a:t>작화</a:t>
            </a:r>
            <a:r>
              <a:rPr lang="ko-KR" altLang="en-US" sz="1600" b="0" dirty="0" smtClean="0"/>
              <a:t> 시 </a:t>
            </a:r>
            <a:r>
              <a:rPr lang="en-US" altLang="ko-KR" sz="1600" b="0" dirty="0" smtClean="0"/>
              <a:t>equip. no.</a:t>
            </a:r>
            <a:r>
              <a:rPr lang="ko-KR" altLang="en-US" sz="1600" b="0" dirty="0" smtClean="0"/>
              <a:t>는 </a:t>
            </a:r>
            <a:r>
              <a:rPr lang="en-US" altLang="ko-KR" sz="1600" b="0" dirty="0" smtClean="0"/>
              <a:t>filter-1, filter-2 </a:t>
            </a:r>
            <a:r>
              <a:rPr lang="ko-KR" altLang="en-US" sz="1600" b="0" dirty="0" smtClean="0"/>
              <a:t>등 자동 부여하고</a:t>
            </a:r>
            <a:r>
              <a:rPr lang="en-US" altLang="ko-KR" sz="1600" b="0" dirty="0" smtClean="0"/>
              <a:t> user</a:t>
            </a:r>
            <a:r>
              <a:rPr lang="ko-KR" altLang="en-US" sz="1600" b="0" dirty="0" smtClean="0"/>
              <a:t>가 </a:t>
            </a:r>
            <a:r>
              <a:rPr lang="en-US" altLang="ko-KR" sz="1600" b="0" dirty="0" smtClean="0"/>
              <a:t>data input </a:t>
            </a:r>
            <a:r>
              <a:rPr lang="ko-KR" altLang="en-US" sz="1600" b="0" dirty="0" smtClean="0"/>
              <a:t>창을 열면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</a:t>
            </a:r>
            <a:r>
              <a:rPr lang="ko-KR" altLang="en-US" sz="1600" b="0" dirty="0" smtClean="0"/>
              <a:t>아래 화면에서 </a:t>
            </a:r>
            <a:r>
              <a:rPr lang="en-US" altLang="ko-KR" sz="1600" b="0" dirty="0" smtClean="0"/>
              <a:t>data input </a:t>
            </a:r>
            <a:r>
              <a:rPr lang="ko-KR" altLang="en-US" sz="1600" b="0" dirty="0" smtClean="0"/>
              <a:t>후 다른 </a:t>
            </a:r>
            <a:r>
              <a:rPr lang="en-US" altLang="ko-KR" sz="1600" b="0" dirty="0" smtClean="0"/>
              <a:t>equipment</a:t>
            </a:r>
            <a:r>
              <a:rPr lang="ko-KR" altLang="en-US" sz="1600" b="0" dirty="0" smtClean="0"/>
              <a:t>를 선택하여 계속 </a:t>
            </a:r>
            <a:r>
              <a:rPr lang="en-US" altLang="ko-KR" sz="1600" b="0" dirty="0" smtClean="0"/>
              <a:t>input </a:t>
            </a:r>
            <a:r>
              <a:rPr lang="ko-KR" altLang="en-US" sz="1600" b="0" dirty="0" smtClean="0"/>
              <a:t>가능하도록 구현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</a:t>
            </a:r>
            <a:endParaRPr lang="ko-KR" altLang="en-US" sz="1600" b="0" dirty="0"/>
          </a:p>
        </p:txBody>
      </p:sp>
      <p:pic>
        <p:nvPicPr>
          <p:cNvPr id="12" name="그림 11"/>
          <p:cNvPicPr/>
          <p:nvPr/>
        </p:nvPicPr>
        <p:blipFill>
          <a:blip r:embed="rId2"/>
          <a:stretch>
            <a:fillRect/>
          </a:stretch>
        </p:blipFill>
        <p:spPr>
          <a:xfrm>
            <a:off x="1125838" y="4829223"/>
            <a:ext cx="3618284" cy="9005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1655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8.2.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엑셀 형태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HMB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Upload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1" y="1591638"/>
            <a:ext cx="4802045" cy="1915293"/>
          </a:xfrm>
          <a:prstGeom prst="rect">
            <a:avLst/>
          </a:prstGeom>
        </p:spPr>
      </p:pic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6" y="4173348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6" y="3617561"/>
            <a:ext cx="7945712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 </a:t>
            </a:r>
            <a:r>
              <a:rPr lang="en-US" altLang="ko-KR" sz="1600" b="0" dirty="0" smtClean="0"/>
              <a:t>Column </a:t>
            </a:r>
            <a:r>
              <a:rPr lang="ko-KR" altLang="en-US" sz="1600" b="0" dirty="0" smtClean="0"/>
              <a:t>단위로 </a:t>
            </a:r>
            <a:r>
              <a:rPr lang="en-US" altLang="ko-KR" sz="1600" b="0" dirty="0" smtClean="0"/>
              <a:t>stream number, unit number </a:t>
            </a:r>
            <a:r>
              <a:rPr lang="ko-KR" altLang="en-US" sz="1600" b="0" dirty="0" smtClean="0"/>
              <a:t>등 </a:t>
            </a:r>
            <a:r>
              <a:rPr lang="en-US" altLang="ko-KR" sz="1600" b="0" dirty="0" smtClean="0"/>
              <a:t>data </a:t>
            </a:r>
            <a:r>
              <a:rPr lang="ko-KR" altLang="en-US" sz="1600" b="0" dirty="0" smtClean="0"/>
              <a:t>군집 선택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5" y="4582195"/>
            <a:ext cx="8541613" cy="14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</a:t>
            </a:r>
            <a:r>
              <a:rPr lang="ko-KR" altLang="en-US" sz="1600" b="0" dirty="0"/>
              <a:t>현재 </a:t>
            </a:r>
            <a:r>
              <a:rPr lang="en-US" altLang="ko-KR" sz="1600" b="0" dirty="0"/>
              <a:t>UI</a:t>
            </a:r>
            <a:r>
              <a:rPr lang="ko-KR" altLang="en-US" sz="1600" b="0" dirty="0"/>
              <a:t>에 </a:t>
            </a:r>
            <a:r>
              <a:rPr lang="en-US" altLang="ko-KR" sz="1600" b="0" dirty="0"/>
              <a:t>User</a:t>
            </a:r>
            <a:r>
              <a:rPr lang="ko-KR" altLang="en-US" sz="1600" b="0" dirty="0"/>
              <a:t>가 </a:t>
            </a:r>
            <a:r>
              <a:rPr lang="en-US" altLang="ko-KR" sz="1600" b="0" dirty="0"/>
              <a:t>data</a:t>
            </a:r>
            <a:r>
              <a:rPr lang="ko-KR" altLang="en-US" sz="1600" b="0" dirty="0"/>
              <a:t> 형태를 선택할 수 있도록 버튼 </a:t>
            </a:r>
            <a:r>
              <a:rPr lang="en-US" altLang="ko-KR" sz="1600" b="0" dirty="0"/>
              <a:t>(Horizontal/ Vertical) </a:t>
            </a:r>
            <a:r>
              <a:rPr lang="ko-KR" altLang="en-US" sz="1600" b="0" dirty="0" smtClean="0"/>
              <a:t>추가</a:t>
            </a:r>
            <a:r>
              <a:rPr lang="en-US" altLang="ko-KR" sz="1600" b="0" dirty="0" smtClean="0"/>
              <a:t>     </a:t>
            </a:r>
          </a:p>
          <a:p>
            <a:pPr marL="0" indent="0"/>
            <a:r>
              <a:rPr lang="en-US" altLang="ko-KR" sz="1600" b="0" dirty="0" smtClean="0"/>
              <a:t>     </a:t>
            </a:r>
            <a:r>
              <a:rPr lang="ko-KR" altLang="en-US" sz="1600" b="0" dirty="0" smtClean="0"/>
              <a:t>기존</a:t>
            </a:r>
            <a:r>
              <a:rPr lang="en-US" altLang="ko-KR" sz="1600" b="0" dirty="0" smtClean="0"/>
              <a:t>) </a:t>
            </a:r>
            <a:r>
              <a:rPr lang="ko-KR" altLang="en-US" sz="1600" b="0" dirty="0" smtClean="0"/>
              <a:t>기존 개발 완료된 </a:t>
            </a:r>
            <a:r>
              <a:rPr lang="en-US" altLang="ko-KR" sz="1600" b="0" dirty="0" smtClean="0"/>
              <a:t>column </a:t>
            </a:r>
            <a:r>
              <a:rPr lang="ko-KR" altLang="en-US" sz="1600" b="0" dirty="0" smtClean="0"/>
              <a:t>단위 선택 유지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</a:t>
            </a:r>
            <a:r>
              <a:rPr lang="ko-KR" altLang="en-US" sz="1600" b="0" dirty="0" smtClean="0"/>
              <a:t>추가</a:t>
            </a:r>
            <a:r>
              <a:rPr lang="en-US" altLang="ko-KR" sz="1600" b="0" dirty="0" smtClean="0"/>
              <a:t>) Row </a:t>
            </a:r>
            <a:r>
              <a:rPr lang="ko-KR" altLang="en-US" sz="1600" b="0" dirty="0" smtClean="0"/>
              <a:t>단위로도 </a:t>
            </a:r>
            <a:r>
              <a:rPr lang="en-US" altLang="ko-KR" sz="1600" b="0" dirty="0" smtClean="0"/>
              <a:t>data </a:t>
            </a:r>
            <a:r>
              <a:rPr lang="ko-KR" altLang="en-US" sz="1600" b="0" dirty="0" smtClean="0"/>
              <a:t>군집 선택할 수 있도록 추가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</a:t>
            </a:r>
          </a:p>
        </p:txBody>
      </p:sp>
      <p:sp>
        <p:nvSpPr>
          <p:cNvPr id="4" name="직사각형 3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832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8.3. UI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개선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7" y="409276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1612350"/>
            <a:ext cx="9522025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프로그램 </a:t>
            </a:r>
            <a:r>
              <a:rPr lang="ko-KR" altLang="en-US" sz="1600" b="0" dirty="0" err="1" smtClean="0"/>
              <a:t>최상단</a:t>
            </a:r>
            <a:r>
              <a:rPr lang="ko-KR" altLang="en-US" sz="1600" b="0" dirty="0" smtClean="0"/>
              <a:t> </a:t>
            </a:r>
            <a:r>
              <a:rPr lang="ko-KR" altLang="en-US" sz="1600" b="0" dirty="0" err="1" smtClean="0"/>
              <a:t>메뉴바가</a:t>
            </a:r>
            <a:r>
              <a:rPr lang="ko-KR" altLang="en-US" sz="1600" b="0" dirty="0" smtClean="0"/>
              <a:t> 아래 항목에 맞게 구성됨</a:t>
            </a:r>
            <a:r>
              <a:rPr lang="en-US" altLang="ko-KR" sz="1600" b="0" dirty="0" smtClean="0"/>
              <a:t>. (</a:t>
            </a:r>
            <a:r>
              <a:rPr lang="ko-KR" altLang="en-US" sz="1600" b="0" dirty="0" smtClean="0"/>
              <a:t>기능이 비어있는 메뉴 포함</a:t>
            </a:r>
            <a:r>
              <a:rPr lang="en-US" altLang="ko-KR" sz="1600" b="0" dirty="0" smtClean="0"/>
              <a:t>) </a:t>
            </a:r>
          </a:p>
        </p:txBody>
      </p:sp>
      <p:sp>
        <p:nvSpPr>
          <p:cNvPr id="8" name="내용 개체 틀 1"/>
          <p:cNvSpPr txBox="1">
            <a:spLocks/>
          </p:cNvSpPr>
          <p:nvPr/>
        </p:nvSpPr>
        <p:spPr bwMode="auto">
          <a:xfrm>
            <a:off x="253066" y="4501611"/>
            <a:ext cx="952202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ko-KR" altLang="en-US" sz="1600" b="0" dirty="0" smtClean="0"/>
              <a:t>     첨부 </a:t>
            </a:r>
            <a:r>
              <a:rPr lang="en-US" altLang="ko-KR" sz="1600" b="0" dirty="0" smtClean="0"/>
              <a:t>PPT </a:t>
            </a:r>
            <a:r>
              <a:rPr lang="ko-KR" altLang="en-US" sz="1600" b="0" dirty="0" smtClean="0"/>
              <a:t>참조</a:t>
            </a:r>
            <a:endParaRPr lang="en-US" altLang="ko-KR" sz="1600" b="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443" y="2038837"/>
            <a:ext cx="3512405" cy="1859034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4" name="개체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772283"/>
              </p:ext>
            </p:extLst>
          </p:nvPr>
        </p:nvGraphicFramePr>
        <p:xfrm>
          <a:off x="2237509" y="4664065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" name="프레젠테이션" showAsIcon="1" r:id="rId5" imgW="914400" imgH="771480" progId="PowerPoint.Show.12">
                  <p:embed/>
                </p:oleObj>
              </mc:Choice>
              <mc:Fallback>
                <p:oleObj name="프레젠테이션" showAsIcon="1" r:id="rId5" imgW="914400" imgH="77148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37509" y="4664065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2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8.4.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그 외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PAP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개선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-1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7" y="1241981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 </a:t>
            </a:r>
            <a:r>
              <a:rPr lang="en-US" altLang="ko-KR" sz="1600" b="0" dirty="0" smtClean="0"/>
              <a:t>(Comment and Reply Excel Sheet</a:t>
            </a:r>
            <a:r>
              <a:rPr lang="ko-KR" altLang="en-US" sz="1600" b="0" dirty="0" smtClean="0"/>
              <a:t>로 관리 요망</a:t>
            </a:r>
            <a:r>
              <a:rPr lang="en-US" altLang="ko-KR" sz="1600" b="0" dirty="0" smtClean="0"/>
              <a:t>)</a:t>
            </a:r>
          </a:p>
        </p:txBody>
      </p:sp>
      <p:sp>
        <p:nvSpPr>
          <p:cNvPr id="8" name="내용 개체 틀 1"/>
          <p:cNvSpPr txBox="1">
            <a:spLocks/>
          </p:cNvSpPr>
          <p:nvPr/>
        </p:nvSpPr>
        <p:spPr bwMode="auto">
          <a:xfrm>
            <a:off x="253066" y="1650828"/>
            <a:ext cx="9522024" cy="21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ko-KR" altLang="en-US" sz="1600" b="0" dirty="0" smtClean="0"/>
              <a:t>     </a:t>
            </a:r>
            <a:r>
              <a:rPr lang="en-US" altLang="ko-KR" sz="1600" b="0" dirty="0" smtClean="0"/>
              <a:t>1. equipment tag no. </a:t>
            </a:r>
            <a:r>
              <a:rPr lang="ko-KR" altLang="en-US" sz="1600" b="0" dirty="0" smtClean="0"/>
              <a:t>조합을 기본</a:t>
            </a:r>
            <a:r>
              <a:rPr lang="en-US" altLang="ko-KR" sz="1600" b="0" dirty="0" smtClean="0"/>
              <a:t>[Unit No-Equip Type-Equip </a:t>
            </a:r>
            <a:r>
              <a:rPr lang="en-US" altLang="ko-KR" sz="1600" b="0" dirty="0" err="1" smtClean="0"/>
              <a:t>Seq</a:t>
            </a:r>
            <a:r>
              <a:rPr lang="en-US" altLang="ko-KR" sz="1600" b="0" dirty="0" smtClean="0"/>
              <a:t> No-Suffix]</a:t>
            </a:r>
            <a:r>
              <a:rPr lang="ko-KR" altLang="en-US" sz="1600" b="0" dirty="0" smtClean="0"/>
              <a:t>이 아닌</a:t>
            </a:r>
            <a:endParaRPr lang="en-US" altLang="ko-KR" sz="1600" b="0" dirty="0" smtClean="0"/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user</a:t>
            </a:r>
            <a:r>
              <a:rPr lang="ko-KR" altLang="en-US" sz="1600" b="0" dirty="0" smtClean="0"/>
              <a:t>가 바꿀 수 있도록 개선</a:t>
            </a:r>
            <a:endParaRPr lang="en-US" altLang="ko-KR" sz="1600" b="0" dirty="0" smtClean="0"/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2. Stream number</a:t>
            </a:r>
            <a:r>
              <a:rPr lang="ko-KR" altLang="en-US" sz="1600" b="0" dirty="0" smtClean="0"/>
              <a:t> 표기된 </a:t>
            </a:r>
            <a:r>
              <a:rPr lang="en-US" altLang="ko-KR" sz="1600" b="0" dirty="0" smtClean="0"/>
              <a:t>diamond symbol </a:t>
            </a:r>
            <a:r>
              <a:rPr lang="ko-KR" altLang="en-US" sz="1600" b="0" dirty="0" smtClean="0"/>
              <a:t>이동 가능하도록 개선</a:t>
            </a:r>
            <a:endParaRPr lang="en-US" altLang="ko-KR" sz="1600" b="0" dirty="0" smtClean="0"/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3. PAP </a:t>
            </a:r>
            <a:r>
              <a:rPr lang="ko-KR" altLang="en-US" sz="1600" b="0" dirty="0" smtClean="0"/>
              <a:t>작화모듈에서 </a:t>
            </a:r>
            <a:r>
              <a:rPr lang="en-US" altLang="ko-KR" sz="1600" b="0" dirty="0" smtClean="0"/>
              <a:t>Equipment data input</a:t>
            </a:r>
            <a:r>
              <a:rPr lang="ko-KR" altLang="en-US" sz="1600" b="0" dirty="0" smtClean="0"/>
              <a:t>시 </a:t>
            </a:r>
            <a:r>
              <a:rPr lang="en-US" altLang="ko-KR" sz="1600" b="0" dirty="0" smtClean="0"/>
              <a:t>tab</a:t>
            </a:r>
            <a:r>
              <a:rPr lang="ko-KR" altLang="en-US" sz="1600" b="0" dirty="0" smtClean="0"/>
              <a:t>기 활용 개선</a:t>
            </a:r>
            <a:r>
              <a:rPr lang="en-US" altLang="ko-KR" sz="1600" b="0" dirty="0" smtClean="0"/>
              <a:t>. </a:t>
            </a:r>
            <a:endParaRPr lang="en-US" altLang="ko-KR" sz="1600" b="0" dirty="0"/>
          </a:p>
          <a:p>
            <a:r>
              <a:rPr lang="en-US" altLang="ko-KR" sz="1600" b="0" dirty="0" smtClean="0"/>
              <a:t>         (</a:t>
            </a: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tab</a:t>
            </a:r>
            <a:r>
              <a:rPr lang="ko-KR" altLang="en-US" sz="1600" b="0" dirty="0" smtClean="0"/>
              <a:t>을 누르면 다음 줄 </a:t>
            </a:r>
            <a:r>
              <a:rPr lang="en-US" altLang="ko-KR" sz="1600" b="0" dirty="0" smtClean="0"/>
              <a:t>property </a:t>
            </a:r>
            <a:r>
              <a:rPr lang="ko-KR" altLang="en-US" sz="1600" b="0" dirty="0" smtClean="0"/>
              <a:t>창으로 감</a:t>
            </a:r>
            <a:r>
              <a:rPr lang="en-US" altLang="ko-KR" sz="1600" b="0" dirty="0" smtClean="0"/>
              <a:t>. Value</a:t>
            </a:r>
            <a:r>
              <a:rPr lang="ko-KR" altLang="en-US" sz="1600" b="0" dirty="0" smtClean="0"/>
              <a:t>쪽으로만 이동하도록 수정</a:t>
            </a:r>
            <a:r>
              <a:rPr lang="en-US" altLang="ko-KR" sz="1600" b="0" dirty="0" smtClean="0"/>
              <a:t>)</a:t>
            </a:r>
            <a:endParaRPr lang="en-US" altLang="ko-KR" sz="1600" b="0" dirty="0"/>
          </a:p>
          <a:p>
            <a:endParaRPr lang="en-US" altLang="ko-KR" sz="1600" b="0" dirty="0" smtClean="0"/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40" y="3496235"/>
            <a:ext cx="2118520" cy="1413351"/>
          </a:xfrm>
          <a:prstGeom prst="rect">
            <a:avLst/>
          </a:prstGeom>
        </p:spPr>
      </p:pic>
      <p:cxnSp>
        <p:nvCxnSpPr>
          <p:cNvPr id="11" name="직선 화살표 연결선 10"/>
          <p:cNvCxnSpPr/>
          <p:nvPr/>
        </p:nvCxnSpPr>
        <p:spPr bwMode="auto">
          <a:xfrm flipH="1">
            <a:off x="2418079" y="3779364"/>
            <a:ext cx="376518" cy="83939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직선 화살표 연결선 13"/>
          <p:cNvCxnSpPr/>
          <p:nvPr/>
        </p:nvCxnSpPr>
        <p:spPr bwMode="auto">
          <a:xfrm>
            <a:off x="3074631" y="3822396"/>
            <a:ext cx="0" cy="801599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내용 개체 틀 1"/>
          <p:cNvSpPr txBox="1">
            <a:spLocks/>
          </p:cNvSpPr>
          <p:nvPr/>
        </p:nvSpPr>
        <p:spPr bwMode="auto">
          <a:xfrm>
            <a:off x="3126146" y="3937165"/>
            <a:ext cx="355002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O</a:t>
            </a:r>
          </a:p>
        </p:txBody>
      </p:sp>
      <p:sp>
        <p:nvSpPr>
          <p:cNvPr id="17" name="내용 개체 틀 1"/>
          <p:cNvSpPr txBox="1">
            <a:spLocks/>
          </p:cNvSpPr>
          <p:nvPr/>
        </p:nvSpPr>
        <p:spPr bwMode="auto">
          <a:xfrm>
            <a:off x="2617096" y="3791781"/>
            <a:ext cx="355002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/>
              <a:t>X</a:t>
            </a:r>
            <a:endParaRPr lang="en-US" altLang="ko-KR" sz="1600" b="0" dirty="0" smtClean="0"/>
          </a:p>
        </p:txBody>
      </p:sp>
      <p:sp>
        <p:nvSpPr>
          <p:cNvPr id="18" name="내용 개체 틀 1"/>
          <p:cNvSpPr txBox="1">
            <a:spLocks/>
          </p:cNvSpPr>
          <p:nvPr/>
        </p:nvSpPr>
        <p:spPr bwMode="auto">
          <a:xfrm>
            <a:off x="253066" y="4939462"/>
            <a:ext cx="9522024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ko-KR" altLang="en-US" sz="1600" b="0" dirty="0" smtClean="0"/>
              <a:t>     </a:t>
            </a:r>
            <a:r>
              <a:rPr lang="en-US" altLang="ko-KR" sz="1600" b="0" dirty="0" smtClean="0"/>
              <a:t>4. B.L. symbol</a:t>
            </a:r>
            <a:r>
              <a:rPr lang="ko-KR" altLang="en-US" sz="1600" b="0" dirty="0" smtClean="0"/>
              <a:t>에서 </a:t>
            </a:r>
            <a:r>
              <a:rPr lang="en-US" altLang="ko-KR" sz="1600" b="0" dirty="0" smtClean="0"/>
              <a:t>service name</a:t>
            </a:r>
            <a:r>
              <a:rPr lang="ko-KR" altLang="en-US" sz="1600" b="0" dirty="0" smtClean="0"/>
              <a:t>을 길게 작성할 경우</a:t>
            </a:r>
            <a:r>
              <a:rPr lang="en-US" altLang="ko-KR" sz="1600" b="0" dirty="0"/>
              <a:t> </a:t>
            </a:r>
            <a:r>
              <a:rPr lang="ko-KR" altLang="en-US" sz="1600" b="0" dirty="0" smtClean="0"/>
              <a:t>아래</a:t>
            </a:r>
            <a:r>
              <a:rPr lang="en-US" altLang="ko-KR" sz="1600" b="0" dirty="0" smtClean="0"/>
              <a:t>&lt;1&gt;</a:t>
            </a:r>
            <a:r>
              <a:rPr lang="ko-KR" altLang="en-US" sz="1600" b="0" dirty="0" smtClean="0"/>
              <a:t>과 같이 표현되며</a:t>
            </a:r>
            <a:r>
              <a:rPr lang="en-US" altLang="ko-KR" sz="1600" b="0" dirty="0" smtClean="0"/>
              <a:t>,</a:t>
            </a:r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description </a:t>
            </a:r>
            <a:r>
              <a:rPr lang="ko-KR" altLang="en-US" sz="1600" b="0" dirty="0" smtClean="0"/>
              <a:t>수정 후에는 </a:t>
            </a:r>
            <a:r>
              <a:rPr lang="en-US" altLang="ko-KR" sz="1600" b="0" dirty="0" smtClean="0"/>
              <a:t>&lt;2&gt;</a:t>
            </a:r>
            <a:r>
              <a:rPr lang="ko-KR" altLang="en-US" sz="1600" b="0" dirty="0" smtClean="0"/>
              <a:t>로 보이지만 파일 저장 후 다시 열면 </a:t>
            </a:r>
            <a:r>
              <a:rPr lang="en-US" altLang="ko-KR" sz="1600" b="0" dirty="0" smtClean="0"/>
              <a:t>&lt;1&gt;</a:t>
            </a:r>
            <a:r>
              <a:rPr lang="ko-KR" altLang="en-US" sz="1600" b="0" dirty="0" smtClean="0"/>
              <a:t>로 나오는 현상 개선 필요</a:t>
            </a:r>
            <a:r>
              <a:rPr lang="en-US" altLang="ko-KR" sz="1600" b="0" dirty="0" smtClean="0"/>
              <a:t>.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85" y="5663578"/>
            <a:ext cx="1162050" cy="59055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660" y="5729074"/>
            <a:ext cx="1720174" cy="52505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941" y="5633702"/>
            <a:ext cx="990600" cy="55245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 bwMode="auto">
          <a:xfrm>
            <a:off x="961159" y="6211805"/>
            <a:ext cx="394305" cy="2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100" b="0" dirty="0" smtClean="0"/>
              <a:t>&lt;1&gt;</a:t>
            </a:r>
          </a:p>
        </p:txBody>
      </p:sp>
      <p:sp>
        <p:nvSpPr>
          <p:cNvPr id="24" name="내용 개체 틀 1"/>
          <p:cNvSpPr txBox="1">
            <a:spLocks/>
          </p:cNvSpPr>
          <p:nvPr/>
        </p:nvSpPr>
        <p:spPr bwMode="auto">
          <a:xfrm>
            <a:off x="6462512" y="6130146"/>
            <a:ext cx="394305" cy="2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100" b="0" dirty="0" smtClean="0"/>
              <a:t>&lt;2&gt;</a:t>
            </a:r>
          </a:p>
        </p:txBody>
      </p:sp>
      <p:sp>
        <p:nvSpPr>
          <p:cNvPr id="25" name="내용 개체 틀 1"/>
          <p:cNvSpPr txBox="1">
            <a:spLocks/>
          </p:cNvSpPr>
          <p:nvPr/>
        </p:nvSpPr>
        <p:spPr bwMode="auto">
          <a:xfrm>
            <a:off x="3408839" y="6311091"/>
            <a:ext cx="2206653" cy="2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100" b="0" dirty="0" smtClean="0"/>
              <a:t>&lt;description </a:t>
            </a:r>
            <a:r>
              <a:rPr lang="ko-KR" altLang="en-US" sz="1100" b="0" dirty="0" smtClean="0"/>
              <a:t>수정</a:t>
            </a:r>
            <a:r>
              <a:rPr lang="en-US" altLang="ko-KR" sz="1100" b="0" dirty="0" smtClean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82003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8.4.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그 외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PAP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기능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개선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-2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7" y="1241981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8" name="내용 개체 틀 1"/>
          <p:cNvSpPr txBox="1">
            <a:spLocks/>
          </p:cNvSpPr>
          <p:nvPr/>
        </p:nvSpPr>
        <p:spPr bwMode="auto">
          <a:xfrm>
            <a:off x="253066" y="1650828"/>
            <a:ext cx="9522024" cy="1063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ko-KR" altLang="en-US" sz="1600" b="0" dirty="0" smtClean="0"/>
              <a:t>     </a:t>
            </a:r>
            <a:r>
              <a:rPr lang="en-US" altLang="ko-KR" sz="1600" b="0" dirty="0"/>
              <a:t>5. </a:t>
            </a:r>
            <a:r>
              <a:rPr lang="ko-KR" altLang="en-US" sz="1600" b="0" dirty="0" err="1" smtClean="0"/>
              <a:t>작화</a:t>
            </a:r>
            <a:r>
              <a:rPr lang="ko-KR" altLang="en-US" sz="1600" b="0" dirty="0" smtClean="0"/>
              <a:t> 모듈에서 </a:t>
            </a:r>
            <a:r>
              <a:rPr lang="en-US" altLang="ko-KR" sz="1600" b="0" dirty="0" smtClean="0"/>
              <a:t>Line </a:t>
            </a:r>
            <a:r>
              <a:rPr lang="ko-KR" altLang="en-US" sz="1600" b="0" dirty="0" err="1"/>
              <a:t>우클릭</a:t>
            </a:r>
            <a:r>
              <a:rPr lang="ko-KR" altLang="en-US" sz="1600" b="0" dirty="0"/>
              <a:t> 시 </a:t>
            </a:r>
            <a:r>
              <a:rPr lang="ko-KR" altLang="en-US" sz="1600" b="0" dirty="0" smtClean="0"/>
              <a:t>하단 </a:t>
            </a:r>
            <a:r>
              <a:rPr lang="en-US" altLang="ko-KR" sz="1600" b="0" dirty="0" smtClean="0"/>
              <a:t>DB</a:t>
            </a:r>
            <a:r>
              <a:rPr lang="ko-KR" altLang="en-US" sz="1600" b="0" dirty="0" smtClean="0"/>
              <a:t>에서 해당 </a:t>
            </a:r>
            <a:r>
              <a:rPr lang="en-US" altLang="ko-KR" sz="1600" b="0" dirty="0" smtClean="0"/>
              <a:t>stream </a:t>
            </a:r>
            <a:r>
              <a:rPr lang="en-US" altLang="ko-KR" sz="1600" b="0" dirty="0"/>
              <a:t>no. </a:t>
            </a:r>
            <a:r>
              <a:rPr lang="ko-KR" altLang="en-US" sz="1600" b="0" dirty="0" smtClean="0"/>
              <a:t>의 </a:t>
            </a:r>
            <a:r>
              <a:rPr lang="en-US" altLang="ko-KR" sz="1600" b="0" dirty="0" smtClean="0"/>
              <a:t>row</a:t>
            </a:r>
            <a:r>
              <a:rPr lang="ko-KR" altLang="en-US" sz="1600" b="0" dirty="0" smtClean="0"/>
              <a:t>가 하이라이트 되는 기능</a:t>
            </a:r>
            <a:r>
              <a:rPr lang="en-US" altLang="ko-KR" sz="1600" b="0" dirty="0" smtClean="0"/>
              <a:t>.</a:t>
            </a:r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- </a:t>
            </a:r>
            <a:r>
              <a:rPr lang="en-US" altLang="ko-KR" sz="1600" b="0" dirty="0"/>
              <a:t>Line </a:t>
            </a:r>
            <a:r>
              <a:rPr lang="ko-KR" altLang="en-US" sz="1600" b="0" dirty="0"/>
              <a:t>선택 후 </a:t>
            </a:r>
            <a:r>
              <a:rPr lang="ko-KR" altLang="en-US" sz="1600" b="0" dirty="0" err="1" smtClean="0"/>
              <a:t>우클릭</a:t>
            </a:r>
            <a:r>
              <a:rPr lang="ko-KR" altLang="en-US" sz="1600" b="0" dirty="0" smtClean="0"/>
              <a:t> 시 </a:t>
            </a:r>
            <a:r>
              <a:rPr lang="ko-KR" altLang="en-US" sz="1600" b="0" dirty="0"/>
              <a:t>나오는 </a:t>
            </a:r>
            <a:r>
              <a:rPr lang="en-US" altLang="ko-KR" sz="1600" b="0" dirty="0"/>
              <a:t>menu</a:t>
            </a:r>
            <a:r>
              <a:rPr lang="ko-KR" altLang="en-US" sz="1600" b="0" dirty="0"/>
              <a:t>에 </a:t>
            </a:r>
            <a:r>
              <a:rPr lang="en-US" altLang="ko-KR" sz="1600" b="0" dirty="0" smtClean="0"/>
              <a:t>‘Find </a:t>
            </a:r>
            <a:r>
              <a:rPr lang="en-US" altLang="ko-KR" sz="1600" b="0" dirty="0"/>
              <a:t>Stream </a:t>
            </a:r>
            <a:r>
              <a:rPr lang="en-US" altLang="ko-KR" sz="1600" b="0" dirty="0" smtClean="0"/>
              <a:t>Data’</a:t>
            </a:r>
            <a:r>
              <a:rPr lang="ko-KR" altLang="en-US" sz="1600" b="0" dirty="0" smtClean="0"/>
              <a:t>추가</a:t>
            </a:r>
            <a:endParaRPr lang="en-US" altLang="ko-KR" sz="1600" b="0" dirty="0" smtClean="0"/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- </a:t>
            </a:r>
            <a:r>
              <a:rPr lang="ko-KR" altLang="en-US" sz="1600" b="0" dirty="0" smtClean="0"/>
              <a:t>하단 </a:t>
            </a:r>
            <a:r>
              <a:rPr lang="en-US" altLang="ko-KR" sz="1600" b="0" dirty="0" smtClean="0"/>
              <a:t>DB</a:t>
            </a:r>
            <a:r>
              <a:rPr lang="ko-KR" altLang="en-US" sz="1600" b="0" dirty="0" smtClean="0"/>
              <a:t>의 </a:t>
            </a:r>
            <a:r>
              <a:rPr lang="en-US" altLang="ko-KR" sz="1600" b="0" dirty="0" smtClean="0"/>
              <a:t>HMB Condition tab</a:t>
            </a:r>
            <a:r>
              <a:rPr lang="ko-KR" altLang="en-US" sz="1600" b="0" dirty="0" smtClean="0"/>
              <a:t>에서 해당 </a:t>
            </a:r>
            <a:r>
              <a:rPr lang="en-US" altLang="ko-KR" sz="1600" b="0" dirty="0" smtClean="0"/>
              <a:t>Stream no.</a:t>
            </a:r>
            <a:r>
              <a:rPr lang="ko-KR" altLang="en-US" sz="1600" b="0" dirty="0" smtClean="0"/>
              <a:t> 찾아서 하이라이트</a:t>
            </a:r>
            <a:r>
              <a:rPr lang="en-US" altLang="ko-KR" sz="1600" b="0" dirty="0" smtClean="0"/>
              <a:t>.</a:t>
            </a: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내용 개체 틀 1"/>
          <p:cNvSpPr txBox="1">
            <a:spLocks/>
          </p:cNvSpPr>
          <p:nvPr/>
        </p:nvSpPr>
        <p:spPr bwMode="auto">
          <a:xfrm>
            <a:off x="3803771" y="3368390"/>
            <a:ext cx="2970446" cy="2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100" b="0" dirty="0" smtClean="0"/>
              <a:t>&lt;</a:t>
            </a:r>
            <a:r>
              <a:rPr lang="ko-KR" altLang="en-US" sz="1100" b="0" dirty="0" smtClean="0"/>
              <a:t>현재 라인 선택 후 </a:t>
            </a:r>
            <a:r>
              <a:rPr lang="ko-KR" altLang="en-US" sz="1100" b="0" dirty="0" err="1" smtClean="0"/>
              <a:t>우클릭</a:t>
            </a:r>
            <a:r>
              <a:rPr lang="ko-KR" altLang="en-US" sz="1100" b="0" dirty="0" smtClean="0"/>
              <a:t> 시 나오는 메뉴</a:t>
            </a:r>
            <a:r>
              <a:rPr lang="en-US" altLang="ko-KR" sz="1100" b="0" dirty="0" smtClean="0"/>
              <a:t>&gt;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36" y="2808998"/>
            <a:ext cx="2525134" cy="80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4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1.1. Plot Plan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을 통한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geometric data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연계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 </a:t>
            </a:r>
            <a:r>
              <a:rPr lang="en-US" altLang="ko-KR" sz="1600" b="0" dirty="0" smtClean="0"/>
              <a:t>– </a:t>
            </a:r>
            <a:r>
              <a:rPr lang="ko-KR" altLang="en-US" sz="1600" b="0" dirty="0" smtClean="0"/>
              <a:t>기능 없음 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1686063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r>
              <a:rPr lang="en-US" altLang="ko-KR" sz="1600" b="0" dirty="0" smtClean="0"/>
              <a:t>(</a:t>
            </a:r>
            <a:r>
              <a:rPr lang="ko-KR" altLang="en-US" sz="1600" b="0" dirty="0" smtClean="0"/>
              <a:t>첨부파일 참조</a:t>
            </a:r>
            <a:r>
              <a:rPr lang="en-US" altLang="ko-KR" sz="1600" b="0" dirty="0"/>
              <a:t>)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5" y="2053899"/>
            <a:ext cx="9614481" cy="1802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- Plot Plan</a:t>
            </a:r>
            <a:r>
              <a:rPr lang="ko-KR" altLang="en-US" sz="1600" b="0" dirty="0" smtClean="0"/>
              <a:t>에서 지정된 기기 및 </a:t>
            </a:r>
            <a:r>
              <a:rPr lang="en-US" altLang="ko-KR" sz="1600" b="0" dirty="0" smtClean="0"/>
              <a:t>Rack</a:t>
            </a:r>
            <a:r>
              <a:rPr lang="ko-KR" altLang="en-US" sz="1600" b="0" dirty="0" smtClean="0"/>
              <a:t>에 대한 좌표정보를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로 </a:t>
            </a:r>
            <a:r>
              <a:rPr lang="en-US" altLang="ko-KR" sz="1600" b="0" dirty="0" smtClean="0"/>
              <a:t>Import(ARS Module2 </a:t>
            </a:r>
            <a:r>
              <a:rPr lang="ko-KR" altLang="en-US" sz="1600" b="0" dirty="0" smtClean="0"/>
              <a:t>연계</a:t>
            </a:r>
            <a:r>
              <a:rPr lang="en-US" altLang="ko-KR" sz="1600" b="0" dirty="0" smtClean="0"/>
              <a:t>)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- Import</a:t>
            </a:r>
            <a:r>
              <a:rPr lang="ko-KR" altLang="en-US" sz="1600" b="0" dirty="0" smtClean="0"/>
              <a:t>된 </a:t>
            </a:r>
            <a:r>
              <a:rPr lang="en-US" altLang="ko-KR" sz="1600" b="0" dirty="0" smtClean="0"/>
              <a:t>DB</a:t>
            </a:r>
            <a:r>
              <a:rPr lang="ko-KR" altLang="en-US" sz="1600" b="0" dirty="0" smtClean="0"/>
              <a:t>를 바탕으로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내 최단거리 알고리즘을 활용 최단루트 도출 및 이를</a:t>
            </a:r>
            <a:r>
              <a:rPr lang="en-US" altLang="ko-KR" sz="1600" b="0" dirty="0" smtClean="0"/>
              <a:t> HYTOS</a:t>
            </a:r>
            <a:r>
              <a:rPr lang="ko-KR" altLang="en-US" sz="1600" b="0" dirty="0" smtClean="0"/>
              <a:t>에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Export</a:t>
            </a:r>
            <a:r>
              <a:rPr lang="ko-KR" altLang="en-US" sz="1600" b="0" dirty="0" smtClean="0"/>
              <a:t>할 수 있도록 함</a:t>
            </a:r>
            <a:r>
              <a:rPr lang="en-US" altLang="ko-KR" sz="1600" b="0" dirty="0" smtClean="0"/>
              <a:t>. Pipe rack</a:t>
            </a:r>
            <a:r>
              <a:rPr lang="ko-KR" altLang="en-US" sz="1600" b="0" dirty="0" smtClean="0"/>
              <a:t>을 타는 경우 </a:t>
            </a:r>
            <a:r>
              <a:rPr lang="en-US" altLang="ko-KR" sz="1600" b="0" dirty="0"/>
              <a:t>rack</a:t>
            </a:r>
            <a:r>
              <a:rPr lang="ko-KR" altLang="en-US" sz="1600" b="0" dirty="0"/>
              <a:t> 시작 및 끝 지점이 </a:t>
            </a:r>
            <a:r>
              <a:rPr lang="en-US" altLang="ko-KR" sz="1600" b="0" dirty="0" smtClean="0"/>
              <a:t>HYTOS</a:t>
            </a:r>
            <a:r>
              <a:rPr lang="ko-KR" altLang="en-US" sz="1600" b="0" dirty="0" smtClean="0"/>
              <a:t>내 </a:t>
            </a:r>
            <a:r>
              <a:rPr lang="en-US" altLang="ko-KR" sz="1600" b="0" dirty="0"/>
              <a:t>Splitter</a:t>
            </a:r>
            <a:r>
              <a:rPr lang="ko-KR" altLang="en-US" sz="1600" b="0" dirty="0"/>
              <a:t>로 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</a:t>
            </a:r>
            <a:r>
              <a:rPr lang="ko-KR" altLang="en-US" sz="1600" b="0" dirty="0" smtClean="0"/>
              <a:t>표현되어야 함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- </a:t>
            </a:r>
            <a:r>
              <a:rPr lang="ko-KR" altLang="en-US" sz="1600" b="0" dirty="0"/>
              <a:t>세부항목 첨부파일 참조</a:t>
            </a:r>
            <a:r>
              <a:rPr lang="en-US" altLang="ko-KR" sz="1600" b="0" dirty="0" smtClean="0"/>
              <a:t>.</a:t>
            </a:r>
            <a:endParaRPr lang="en-US" altLang="ko-KR" sz="1600" b="0" dirty="0"/>
          </a:p>
        </p:txBody>
      </p:sp>
      <p:grpSp>
        <p:nvGrpSpPr>
          <p:cNvPr id="20" name="그룹 19"/>
          <p:cNvGrpSpPr/>
          <p:nvPr/>
        </p:nvGrpSpPr>
        <p:grpSpPr>
          <a:xfrm>
            <a:off x="590672" y="4335472"/>
            <a:ext cx="3075134" cy="2076887"/>
            <a:chOff x="1110335" y="3720225"/>
            <a:chExt cx="4236216" cy="2861061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0335" y="3720225"/>
              <a:ext cx="4236216" cy="2861061"/>
            </a:xfrm>
            <a:prstGeom prst="rect">
              <a:avLst/>
            </a:prstGeom>
          </p:spPr>
        </p:pic>
        <p:sp>
          <p:nvSpPr>
            <p:cNvPr id="6" name="타원 5"/>
            <p:cNvSpPr/>
            <p:nvPr/>
          </p:nvSpPr>
          <p:spPr bwMode="auto">
            <a:xfrm>
              <a:off x="4190104" y="5602553"/>
              <a:ext cx="333487" cy="333487"/>
            </a:xfrm>
            <a:prstGeom prst="ellipse">
              <a:avLst/>
            </a:prstGeom>
            <a:solidFill>
              <a:schemeClr val="tx1">
                <a:lumMod val="40000"/>
                <a:lumOff val="60000"/>
                <a:alpha val="7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" name="타원 10"/>
            <p:cNvSpPr/>
            <p:nvPr/>
          </p:nvSpPr>
          <p:spPr bwMode="auto">
            <a:xfrm>
              <a:off x="2250468" y="3846224"/>
              <a:ext cx="333487" cy="333487"/>
            </a:xfrm>
            <a:prstGeom prst="ellipse">
              <a:avLst/>
            </a:prstGeom>
            <a:solidFill>
              <a:schemeClr val="tx1">
                <a:lumMod val="40000"/>
                <a:lumOff val="60000"/>
                <a:alpha val="7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2" name="타원 11"/>
            <p:cNvSpPr/>
            <p:nvPr/>
          </p:nvSpPr>
          <p:spPr bwMode="auto">
            <a:xfrm>
              <a:off x="1557850" y="4179711"/>
              <a:ext cx="243062" cy="243062"/>
            </a:xfrm>
            <a:prstGeom prst="ellipse">
              <a:avLst/>
            </a:prstGeom>
            <a:solidFill>
              <a:schemeClr val="tx1">
                <a:lumMod val="40000"/>
                <a:lumOff val="60000"/>
                <a:alpha val="7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174625" marR="0" indent="-87313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</a:pPr>
              <a:endParaRPr lang="ko-KR" altLang="en-US" sz="1050" spc="-30" dirty="0" err="1" smtClean="0">
                <a:solidFill>
                  <a:srgbClr val="333333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cxnSp>
          <p:nvCxnSpPr>
            <p:cNvPr id="13" name="직선 연결선 12"/>
            <p:cNvCxnSpPr/>
            <p:nvPr/>
          </p:nvCxnSpPr>
          <p:spPr bwMode="auto">
            <a:xfrm>
              <a:off x="1676400" y="4742756"/>
              <a:ext cx="2694900" cy="0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직선 연결선 13"/>
            <p:cNvCxnSpPr/>
            <p:nvPr/>
          </p:nvCxnSpPr>
          <p:spPr bwMode="auto">
            <a:xfrm>
              <a:off x="4371300" y="4742756"/>
              <a:ext cx="0" cy="859797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직선 연결선 16"/>
            <p:cNvCxnSpPr>
              <a:stCxn id="12" idx="4"/>
            </p:cNvCxnSpPr>
            <p:nvPr/>
          </p:nvCxnSpPr>
          <p:spPr bwMode="auto">
            <a:xfrm flipH="1">
              <a:off x="1676400" y="4422773"/>
              <a:ext cx="2981" cy="325789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직선 연결선 18"/>
            <p:cNvCxnSpPr/>
            <p:nvPr/>
          </p:nvCxnSpPr>
          <p:spPr bwMode="auto">
            <a:xfrm>
              <a:off x="1800912" y="4299410"/>
              <a:ext cx="637488" cy="0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직선 연결선 20"/>
            <p:cNvCxnSpPr/>
            <p:nvPr/>
          </p:nvCxnSpPr>
          <p:spPr bwMode="auto">
            <a:xfrm flipH="1">
              <a:off x="2452076" y="4199331"/>
              <a:ext cx="2982" cy="106379"/>
            </a:xfrm>
            <a:prstGeom prst="line">
              <a:avLst/>
            </a:prstGeom>
            <a:solidFill>
              <a:schemeClr val="bg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내용 개체 틀 1"/>
          <p:cNvSpPr txBox="1">
            <a:spLocks/>
          </p:cNvSpPr>
          <p:nvPr/>
        </p:nvSpPr>
        <p:spPr bwMode="auto">
          <a:xfrm>
            <a:off x="3842248" y="4293573"/>
            <a:ext cx="5479596" cy="11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Tx/>
              <a:buChar char="-"/>
            </a:pPr>
            <a:r>
              <a:rPr lang="ko-KR" altLang="en-US" sz="1600" b="0" dirty="0" smtClean="0"/>
              <a:t>기기와 기기 사이에 </a:t>
            </a:r>
            <a:r>
              <a:rPr lang="en-US" altLang="ko-KR" sz="1600" b="0" dirty="0" smtClean="0"/>
              <a:t>pipe rack</a:t>
            </a:r>
            <a:r>
              <a:rPr lang="ko-KR" altLang="en-US" sz="1600" b="0" dirty="0" smtClean="0"/>
              <a:t>이 존재할 경우 </a:t>
            </a:r>
            <a:r>
              <a:rPr lang="en-US" altLang="ko-KR" sz="1600" b="0" dirty="0" smtClean="0"/>
              <a:t>rack</a:t>
            </a:r>
            <a:r>
              <a:rPr lang="ko-KR" altLang="en-US" sz="1600" b="0" dirty="0" smtClean="0"/>
              <a:t>을 최대한 이용</a:t>
            </a:r>
            <a:r>
              <a:rPr lang="en-US" altLang="ko-KR" sz="1600" b="0" dirty="0" smtClean="0"/>
              <a:t>.</a:t>
            </a:r>
            <a:r>
              <a:rPr lang="ko-KR" altLang="en-US" sz="1600" b="0" dirty="0" smtClean="0"/>
              <a:t> 길이는 </a:t>
            </a:r>
            <a:r>
              <a:rPr lang="ko-KR" altLang="en-US" sz="1600" b="0" dirty="0"/>
              <a:t>구간별로 나눠서 </a:t>
            </a:r>
            <a:r>
              <a:rPr lang="ko-KR" altLang="en-US" sz="1600" b="0" dirty="0" smtClean="0"/>
              <a:t>저장되어야 함</a:t>
            </a:r>
            <a:r>
              <a:rPr lang="en-US" altLang="ko-KR" sz="1600" b="0" dirty="0" smtClean="0"/>
              <a:t>. </a:t>
            </a:r>
          </a:p>
          <a:p>
            <a:pPr marL="285750" indent="-285750">
              <a:buFontTx/>
              <a:buChar char="-"/>
            </a:pPr>
            <a:r>
              <a:rPr lang="ko-KR" altLang="en-US" sz="1600" b="0" dirty="0" smtClean="0"/>
              <a:t>사이에 </a:t>
            </a:r>
            <a:r>
              <a:rPr lang="en-US" altLang="ko-KR" sz="1600" b="0" dirty="0" smtClean="0"/>
              <a:t>rack</a:t>
            </a:r>
            <a:r>
              <a:rPr lang="ko-KR" altLang="en-US" sz="1600" b="0" dirty="0" smtClean="0"/>
              <a:t>이 없을 경우 꺾인 선으로 최단거리 루트 도출</a:t>
            </a:r>
            <a:r>
              <a:rPr lang="en-US" altLang="ko-KR" sz="1600" b="0" dirty="0" smtClean="0"/>
              <a:t>.</a:t>
            </a:r>
            <a:endParaRPr lang="en-US" altLang="ko-KR" sz="1600" b="0" dirty="0"/>
          </a:p>
        </p:txBody>
      </p:sp>
      <p:sp>
        <p:nvSpPr>
          <p:cNvPr id="16" name="직사각형 15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498637"/>
              </p:ext>
            </p:extLst>
          </p:nvPr>
        </p:nvGraphicFramePr>
        <p:xfrm>
          <a:off x="8688860" y="1071179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1" name="포장기 셸 개체" showAsIcon="1" r:id="rId4" imgW="914400" imgH="771480" progId="Package">
                  <p:embed/>
                </p:oleObj>
              </mc:Choice>
              <mc:Fallback>
                <p:oleObj name="포장기 셸 개체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88860" y="1071179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내용 개체 틀 1"/>
          <p:cNvSpPr txBox="1">
            <a:spLocks/>
          </p:cNvSpPr>
          <p:nvPr/>
        </p:nvSpPr>
        <p:spPr bwMode="auto">
          <a:xfrm>
            <a:off x="253067" y="3976786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최단거리 알고리즘 예시</a:t>
            </a:r>
            <a:endParaRPr lang="en-US" altLang="ko-KR" sz="1600" b="0" dirty="0" smtClean="0"/>
          </a:p>
        </p:txBody>
      </p:sp>
    </p:spTree>
    <p:extLst>
      <p:ext uri="{BB962C8B-B14F-4D97-AF65-F5344CB8AC3E}">
        <p14:creationId xmlns:p14="http://schemas.microsoft.com/office/powerpoint/2010/main" val="350628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1.1.1. Hydraulic - 3D Information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자동화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4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7" y="4557610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기능</a:t>
            </a:r>
            <a:r>
              <a:rPr lang="en-US" altLang="ko-KR" sz="1600" b="0" dirty="0" smtClean="0"/>
              <a:t>(</a:t>
            </a:r>
            <a:r>
              <a:rPr lang="ko-KR" altLang="en-US" sz="1600" b="0" dirty="0" smtClean="0"/>
              <a:t>첨부파일 참조</a:t>
            </a:r>
            <a:r>
              <a:rPr lang="en-US" altLang="ko-KR" sz="1600" b="0" dirty="0" smtClean="0"/>
              <a:t>)</a:t>
            </a:r>
            <a:endParaRPr lang="en-US" altLang="ko-KR" sz="1600" b="0" dirty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12350"/>
            <a:ext cx="9395433" cy="2171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 </a:t>
            </a:r>
            <a:r>
              <a:rPr lang="en-US" altLang="ko-KR" sz="1600" b="0" dirty="0" smtClean="0"/>
              <a:t>1) PAP DB</a:t>
            </a:r>
            <a:r>
              <a:rPr lang="ko-KR" altLang="en-US" sz="1600" b="0" dirty="0" smtClean="0"/>
              <a:t>상 </a:t>
            </a:r>
            <a:r>
              <a:rPr lang="en-US" altLang="ko-KR" sz="1600" b="0" dirty="0" smtClean="0"/>
              <a:t>3D Model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Fitting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Straight Length </a:t>
            </a:r>
            <a:r>
              <a:rPr lang="ko-KR" altLang="en-US" sz="1600" b="0" dirty="0" smtClean="0"/>
              <a:t>정보 </a:t>
            </a:r>
            <a:r>
              <a:rPr lang="en-US" altLang="ko-KR" sz="1600" b="0" dirty="0" smtClean="0"/>
              <a:t>Import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2) PAP UI</a:t>
            </a:r>
            <a:r>
              <a:rPr lang="ko-KR" altLang="en-US" sz="1600" b="0" dirty="0" smtClean="0"/>
              <a:t>를 통한 </a:t>
            </a:r>
            <a:r>
              <a:rPr lang="en-US" altLang="ko-KR" sz="1600" b="0" dirty="0" smtClean="0"/>
              <a:t>Stream No.</a:t>
            </a:r>
            <a:r>
              <a:rPr lang="ko-KR" altLang="en-US" sz="1600" b="0" dirty="0" smtClean="0"/>
              <a:t>별 </a:t>
            </a:r>
            <a:r>
              <a:rPr lang="en-US" altLang="ko-KR" sz="1600" b="0" dirty="0" smtClean="0"/>
              <a:t>Line No. Mapping</a:t>
            </a:r>
            <a:r>
              <a:rPr lang="ko-KR" altLang="en-US" sz="1600" b="0" dirty="0" smtClean="0"/>
              <a:t> 및 </a:t>
            </a:r>
            <a:r>
              <a:rPr lang="en-US" altLang="ko-KR" sz="1600" b="0" dirty="0" smtClean="0"/>
              <a:t>Export to HYTOS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</a:t>
            </a:r>
          </a:p>
          <a:p>
            <a:pPr marL="0" indent="0"/>
            <a:r>
              <a:rPr lang="en-US" altLang="ko-KR" sz="1600" b="0" dirty="0" smtClean="0"/>
              <a:t>     </a:t>
            </a:r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6" y="4966457"/>
            <a:ext cx="9522024" cy="14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1) Stream No.</a:t>
            </a:r>
            <a:r>
              <a:rPr lang="ko-KR" altLang="en-US" sz="1600" b="0" dirty="0" smtClean="0"/>
              <a:t>별 </a:t>
            </a:r>
            <a:r>
              <a:rPr lang="en-US" altLang="ko-KR" sz="1600" b="0" dirty="0" smtClean="0"/>
              <a:t>Line No. Mapping Logic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UI</a:t>
            </a:r>
            <a:r>
              <a:rPr lang="ko-KR" altLang="en-US" sz="1600" b="0" dirty="0" smtClean="0"/>
              <a:t>개선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2) PAP DB</a:t>
            </a:r>
            <a:r>
              <a:rPr lang="ko-KR" altLang="en-US" sz="1600" b="0" dirty="0" smtClean="0"/>
              <a:t>에 </a:t>
            </a:r>
            <a:r>
              <a:rPr lang="en-US" altLang="ko-KR" sz="1600" b="0" dirty="0" smtClean="0"/>
              <a:t>Mapping</a:t>
            </a:r>
            <a:r>
              <a:rPr lang="ko-KR" altLang="en-US" sz="1600" b="0" dirty="0" smtClean="0"/>
              <a:t>된 </a:t>
            </a:r>
            <a:r>
              <a:rPr lang="en-US" altLang="ko-KR" sz="1600" b="0" dirty="0" smtClean="0"/>
              <a:t>3D Model fitting </a:t>
            </a:r>
            <a:r>
              <a:rPr lang="ko-KR" altLang="en-US" sz="1600" b="0" dirty="0" smtClean="0"/>
              <a:t>정보를 </a:t>
            </a:r>
            <a:r>
              <a:rPr lang="en-US" altLang="ko-KR" sz="1600" b="0" dirty="0" smtClean="0"/>
              <a:t>HYTOS</a:t>
            </a:r>
            <a:r>
              <a:rPr lang="ko-KR" altLang="en-US" sz="1600" b="0" dirty="0" smtClean="0"/>
              <a:t>로 연계 </a:t>
            </a:r>
            <a:r>
              <a:rPr lang="en-US" altLang="ko-KR" sz="1600" b="0" dirty="0" smtClean="0"/>
              <a:t>Logic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UI</a:t>
            </a:r>
            <a:r>
              <a:rPr lang="ko-KR" altLang="en-US" sz="1600" b="0" dirty="0" smtClean="0"/>
              <a:t>개발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3) PAP DB</a:t>
            </a:r>
            <a:r>
              <a:rPr lang="ko-KR" altLang="en-US" sz="1600" b="0" dirty="0" smtClean="0"/>
              <a:t>상 </a:t>
            </a:r>
            <a:r>
              <a:rPr lang="en-US" altLang="ko-KR" sz="1600" b="0" dirty="0" smtClean="0"/>
              <a:t>Elevation Mapping Logic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HYTOS</a:t>
            </a:r>
            <a:r>
              <a:rPr lang="ko-KR" altLang="en-US" sz="1600" b="0" dirty="0" smtClean="0"/>
              <a:t>로 </a:t>
            </a:r>
            <a:r>
              <a:rPr lang="ko-KR" altLang="en-US" sz="1600" b="0" dirty="0"/>
              <a:t>연계 </a:t>
            </a:r>
            <a:r>
              <a:rPr lang="en-US" altLang="ko-KR" sz="1600" b="0" dirty="0"/>
              <a:t>Logic </a:t>
            </a:r>
            <a:r>
              <a:rPr lang="ko-KR" altLang="en-US" sz="1600" b="0" dirty="0"/>
              <a:t>및 </a:t>
            </a:r>
            <a:r>
              <a:rPr lang="en-US" altLang="ko-KR" sz="1600" b="0" dirty="0"/>
              <a:t>UI</a:t>
            </a:r>
            <a:r>
              <a:rPr lang="ko-KR" altLang="en-US" sz="1600" b="0" dirty="0" smtClean="0"/>
              <a:t>개발</a:t>
            </a:r>
            <a:endParaRPr lang="en-US" altLang="ko-KR" sz="1600" b="0" dirty="0" smtClean="0"/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 4) PAP DB Import </a:t>
            </a:r>
            <a:r>
              <a:rPr lang="ko-KR" altLang="en-US" sz="1600" b="0" dirty="0" smtClean="0"/>
              <a:t>방식 개선 등 세부항목 첨부파일 참조</a:t>
            </a:r>
            <a:r>
              <a:rPr lang="en-US" altLang="ko-KR" sz="1600" b="0" dirty="0" smtClean="0"/>
              <a:t>.</a:t>
            </a:r>
          </a:p>
        </p:txBody>
      </p:sp>
      <p:sp>
        <p:nvSpPr>
          <p:cNvPr id="9" name="직사각형 8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055" y="1915435"/>
            <a:ext cx="1920572" cy="780123"/>
          </a:xfrm>
          <a:prstGeom prst="rect">
            <a:avLst/>
          </a:prstGeom>
        </p:spPr>
      </p:pic>
      <p:graphicFrame>
        <p:nvGraphicFramePr>
          <p:cNvPr id="10" name="개체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922444"/>
              </p:ext>
            </p:extLst>
          </p:nvPr>
        </p:nvGraphicFramePr>
        <p:xfrm>
          <a:off x="8919088" y="1005491"/>
          <a:ext cx="809797" cy="683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5" name="포장기 셸 개체" showAsIcon="1" r:id="rId4" imgW="914400" imgH="771480" progId="Package">
                  <p:embed/>
                </p:oleObj>
              </mc:Choice>
              <mc:Fallback>
                <p:oleObj name="포장기 셸 개체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919088" y="1005491"/>
                        <a:ext cx="809797" cy="683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056" y="3014324"/>
            <a:ext cx="1745505" cy="1476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391" y="3014324"/>
            <a:ext cx="2008425" cy="1476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7"/>
          <a:srcRect l="50987" t="45891" b="43111"/>
          <a:stretch/>
        </p:blipFill>
        <p:spPr>
          <a:xfrm>
            <a:off x="5758249" y="3558746"/>
            <a:ext cx="2502027" cy="412594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 bwMode="auto">
          <a:xfrm>
            <a:off x="1194486" y="3534032"/>
            <a:ext cx="1423075" cy="840260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오른쪽 화살표 12"/>
          <p:cNvSpPr/>
          <p:nvPr/>
        </p:nvSpPr>
        <p:spPr bwMode="auto">
          <a:xfrm rot="21331185">
            <a:off x="2622832" y="3725874"/>
            <a:ext cx="1609545" cy="201838"/>
          </a:xfrm>
          <a:prstGeom prst="rightArrow">
            <a:avLst/>
          </a:prstGeom>
          <a:solidFill>
            <a:srgbClr val="29355D"/>
          </a:solidFill>
          <a:ln w="12700" cap="flat" cmpd="sng" algn="ctr">
            <a:solidFill>
              <a:srgbClr val="29355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/>
          <p:cNvSpPr/>
          <p:nvPr/>
        </p:nvSpPr>
        <p:spPr bwMode="auto">
          <a:xfrm>
            <a:off x="4231484" y="3684681"/>
            <a:ext cx="782594" cy="17875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른쪽 화살표 16"/>
          <p:cNvSpPr/>
          <p:nvPr/>
        </p:nvSpPr>
        <p:spPr bwMode="auto">
          <a:xfrm>
            <a:off x="4988552" y="3682999"/>
            <a:ext cx="769697" cy="201838"/>
          </a:xfrm>
          <a:prstGeom prst="rightArrow">
            <a:avLst/>
          </a:prstGeom>
          <a:solidFill>
            <a:srgbClr val="29355D"/>
          </a:solidFill>
          <a:ln w="12700" cap="flat" cmpd="sng" algn="ctr">
            <a:solidFill>
              <a:srgbClr val="29355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62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1.2. HYTOS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결과 </a:t>
            </a:r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upload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PAP </a:t>
            </a:r>
            <a:r>
              <a:rPr lang="ko-KR" altLang="en-US" sz="1600" b="0" dirty="0" smtClean="0"/>
              <a:t>화면 및 관련 기능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7" y="2774636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개선 후 기능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1612350"/>
            <a:ext cx="9522025" cy="694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HYTOS </a:t>
            </a:r>
            <a:r>
              <a:rPr lang="ko-KR" altLang="en-US" sz="1600" b="0" dirty="0" smtClean="0"/>
              <a:t>계산 결과가 </a:t>
            </a:r>
            <a:r>
              <a:rPr lang="en-US" altLang="ko-KR" sz="1600" b="0" dirty="0" smtClean="0"/>
              <a:t>Pump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instrument(</a:t>
            </a: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control valve</a:t>
            </a:r>
            <a:r>
              <a:rPr lang="ko-KR" altLang="en-US" sz="1600" b="0" dirty="0" smtClean="0"/>
              <a:t>만 가능</a:t>
            </a:r>
            <a:r>
              <a:rPr lang="en-US" altLang="ko-KR" sz="1600" b="0" dirty="0" smtClean="0"/>
              <a:t>) DB</a:t>
            </a:r>
            <a:r>
              <a:rPr lang="ko-KR" altLang="en-US" sz="1600" b="0" dirty="0" smtClean="0"/>
              <a:t>에 </a:t>
            </a:r>
            <a:r>
              <a:rPr lang="en-US" altLang="ko-KR" sz="1600" b="0" dirty="0" smtClean="0"/>
              <a:t>upload</a:t>
            </a:r>
            <a:r>
              <a:rPr lang="ko-KR" altLang="en-US" sz="1600" b="0" dirty="0" smtClean="0"/>
              <a:t>됨</a:t>
            </a:r>
            <a:r>
              <a:rPr lang="en-US" altLang="ko-KR" sz="1600" b="0" dirty="0" smtClean="0"/>
              <a:t>.</a:t>
            </a:r>
          </a:p>
          <a:p>
            <a:pPr marL="0" indent="0"/>
            <a:r>
              <a:rPr lang="en-US" altLang="ko-KR" sz="1600" b="0" dirty="0"/>
              <a:t> </a:t>
            </a:r>
            <a:r>
              <a:rPr lang="en-US" altLang="ko-KR" sz="1600" b="0" dirty="0" smtClean="0"/>
              <a:t>   </a:t>
            </a:r>
            <a:r>
              <a:rPr lang="ko-KR" altLang="en-US" sz="1600" b="0" dirty="0" smtClean="0"/>
              <a:t>  </a:t>
            </a:r>
            <a:endParaRPr lang="en-US" altLang="ko-KR" sz="1600" b="0" dirty="0" smtClean="0"/>
          </a:p>
        </p:txBody>
      </p:sp>
      <p:sp>
        <p:nvSpPr>
          <p:cNvPr id="8" name="내용 개체 틀 1"/>
          <p:cNvSpPr txBox="1">
            <a:spLocks/>
          </p:cNvSpPr>
          <p:nvPr/>
        </p:nvSpPr>
        <p:spPr bwMode="auto">
          <a:xfrm>
            <a:off x="253066" y="3111565"/>
            <a:ext cx="9522024" cy="143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ko-KR" sz="1600" b="0" dirty="0" smtClean="0"/>
              <a:t>     step 1. Control Valve </a:t>
            </a:r>
            <a:r>
              <a:rPr lang="ko-KR" altLang="en-US" sz="1600" b="0" dirty="0" smtClean="0"/>
              <a:t>및 </a:t>
            </a:r>
            <a:r>
              <a:rPr lang="en-US" altLang="ko-KR" sz="1600" b="0" dirty="0" smtClean="0"/>
              <a:t>Flowmeter </a:t>
            </a:r>
            <a:r>
              <a:rPr lang="ko-KR" altLang="en-US" sz="1600" b="0" dirty="0" smtClean="0"/>
              <a:t>등 </a:t>
            </a:r>
            <a:r>
              <a:rPr lang="en-US" altLang="ko-KR" sz="1600" b="0" dirty="0" smtClean="0"/>
              <a:t>Flowrate min/nor/max </a:t>
            </a:r>
            <a:r>
              <a:rPr lang="ko-KR" altLang="en-US" sz="1600" b="0" dirty="0" smtClean="0"/>
              <a:t>계산 수행한 경우</a:t>
            </a:r>
            <a:r>
              <a:rPr lang="en-US" altLang="ko-KR" sz="1600" b="0" dirty="0" smtClean="0"/>
              <a:t>, </a:t>
            </a:r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     HYTOS import </a:t>
            </a:r>
            <a:r>
              <a:rPr lang="ko-KR" altLang="en-US" sz="1600" b="0" dirty="0" smtClean="0"/>
              <a:t>시 </a:t>
            </a:r>
            <a:r>
              <a:rPr lang="en-US" altLang="ko-KR" sz="1600" b="0" dirty="0" smtClean="0"/>
              <a:t>Data upload (</a:t>
            </a:r>
            <a:r>
              <a:rPr lang="en-US" altLang="ko-KR" sz="1600" b="0" dirty="0" err="1" smtClean="0"/>
              <a:t>DataSource</a:t>
            </a:r>
            <a:r>
              <a:rPr lang="ko-KR" altLang="en-US" sz="1600" b="0" dirty="0" smtClean="0"/>
              <a:t>를 </a:t>
            </a:r>
            <a:r>
              <a:rPr lang="en-US" altLang="ko-KR" sz="1600" b="0" dirty="0" smtClean="0"/>
              <a:t>HYTOS</a:t>
            </a:r>
            <a:r>
              <a:rPr lang="ko-KR" altLang="en-US" sz="1600" b="0" dirty="0" smtClean="0"/>
              <a:t>로 지정</a:t>
            </a:r>
            <a:r>
              <a:rPr lang="en-US" altLang="ko-KR" sz="1600" b="0" dirty="0" smtClean="0"/>
              <a:t>)</a:t>
            </a:r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step 2. Instrument export </a:t>
            </a:r>
            <a:r>
              <a:rPr lang="ko-KR" altLang="en-US" sz="1600" b="0" dirty="0" smtClean="0"/>
              <a:t>시 </a:t>
            </a:r>
            <a:r>
              <a:rPr lang="en-US" altLang="ko-KR" sz="1600" b="0" dirty="0" smtClean="0"/>
              <a:t>equipment D/S </a:t>
            </a:r>
            <a:r>
              <a:rPr lang="ko-KR" altLang="en-US" sz="1600" b="0" dirty="0" smtClean="0"/>
              <a:t>작업할 때와 같은 </a:t>
            </a:r>
            <a:r>
              <a:rPr lang="en-US" altLang="ko-KR" sz="1600" b="0" dirty="0" smtClean="0"/>
              <a:t>data selection table</a:t>
            </a:r>
            <a:r>
              <a:rPr lang="ko-KR" altLang="en-US" sz="1600" b="0" dirty="0" smtClean="0"/>
              <a:t>에서 </a:t>
            </a:r>
            <a:endParaRPr lang="en-US" altLang="ko-KR" sz="1600" b="0" dirty="0" smtClean="0"/>
          </a:p>
          <a:p>
            <a:r>
              <a:rPr lang="en-US" altLang="ko-KR" sz="1600" b="0" dirty="0"/>
              <a:t> </a:t>
            </a:r>
            <a:r>
              <a:rPr lang="en-US" altLang="ko-KR" sz="1600" b="0" dirty="0" smtClean="0"/>
              <a:t>                user</a:t>
            </a:r>
            <a:r>
              <a:rPr lang="ko-KR" altLang="en-US" sz="1600" b="0" dirty="0" smtClean="0"/>
              <a:t>가 선택한 값으로 반영하여 추출</a:t>
            </a:r>
            <a:endParaRPr lang="en-US" altLang="ko-KR" sz="1600" b="0" dirty="0" smtClean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39" y="1985978"/>
            <a:ext cx="3981045" cy="7595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79" y="4638701"/>
            <a:ext cx="3982144" cy="1765944"/>
          </a:xfrm>
          <a:prstGeom prst="rect">
            <a:avLst/>
          </a:prstGeom>
        </p:spPr>
      </p:pic>
      <p:sp>
        <p:nvSpPr>
          <p:cNvPr id="13" name="내용 개체 틀 1"/>
          <p:cNvSpPr txBox="1">
            <a:spLocks/>
          </p:cNvSpPr>
          <p:nvPr/>
        </p:nvSpPr>
        <p:spPr bwMode="auto">
          <a:xfrm>
            <a:off x="4689791" y="6068021"/>
            <a:ext cx="2604861" cy="2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100" b="0" dirty="0" smtClean="0"/>
              <a:t>&lt;Equipment D/S UI </a:t>
            </a:r>
            <a:r>
              <a:rPr lang="ko-KR" altLang="en-US" sz="1100" b="0" dirty="0" smtClean="0"/>
              <a:t>예시</a:t>
            </a:r>
            <a:r>
              <a:rPr lang="en-US" altLang="ko-KR" sz="1100" b="0" dirty="0" smtClean="0"/>
              <a:t>&gt;</a:t>
            </a:r>
          </a:p>
        </p:txBody>
      </p:sp>
      <p:sp>
        <p:nvSpPr>
          <p:cNvPr id="11" name="직사각형 10"/>
          <p:cNvSpPr/>
          <p:nvPr/>
        </p:nvSpPr>
        <p:spPr bwMode="auto">
          <a:xfrm>
            <a:off x="9045522" y="176481"/>
            <a:ext cx="683363" cy="401982"/>
          </a:xfrm>
          <a:prstGeom prst="rect">
            <a:avLst/>
          </a:prstGeom>
          <a:solidFill>
            <a:srgbClr val="00B05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PAP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" name="직사각형 2"/>
          <p:cNvSpPr/>
          <p:nvPr/>
        </p:nvSpPr>
        <p:spPr bwMode="auto">
          <a:xfrm>
            <a:off x="238896" y="2388973"/>
            <a:ext cx="4514335" cy="131805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9" name="직선 화살표 연결선 8"/>
          <p:cNvCxnSpPr/>
          <p:nvPr/>
        </p:nvCxnSpPr>
        <p:spPr bwMode="auto">
          <a:xfrm flipH="1">
            <a:off x="4810897" y="2454875"/>
            <a:ext cx="1013254" cy="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내용 개체 틀 1"/>
          <p:cNvSpPr txBox="1">
            <a:spLocks/>
          </p:cNvSpPr>
          <p:nvPr/>
        </p:nvSpPr>
        <p:spPr bwMode="auto">
          <a:xfrm>
            <a:off x="5882745" y="2330349"/>
            <a:ext cx="1992454" cy="23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000" b="0" dirty="0" smtClean="0"/>
              <a:t>Flowrate Min/Nor/Max</a:t>
            </a:r>
            <a:r>
              <a:rPr lang="ko-KR" altLang="en-US" sz="1000" b="0" dirty="0" smtClean="0"/>
              <a:t>로 변경</a:t>
            </a:r>
            <a:r>
              <a:rPr lang="en-US" altLang="ko-KR" sz="1000" b="0" dirty="0" smtClean="0"/>
              <a:t>    </a:t>
            </a:r>
            <a:r>
              <a:rPr lang="ko-KR" altLang="en-US" sz="1000" b="0" dirty="0" smtClean="0"/>
              <a:t>  </a:t>
            </a:r>
            <a:endParaRPr lang="en-US" altLang="ko-KR" sz="1000" b="0" dirty="0" smtClean="0"/>
          </a:p>
        </p:txBody>
      </p:sp>
    </p:spTree>
    <p:extLst>
      <p:ext uri="{BB962C8B-B14F-4D97-AF65-F5344CB8AC3E}">
        <p14:creationId xmlns:p14="http://schemas.microsoft.com/office/powerpoint/2010/main" val="6477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1"/>
          <p:cNvSpPr txBox="1">
            <a:spLocks/>
          </p:cNvSpPr>
          <p:nvPr/>
        </p:nvSpPr>
        <p:spPr bwMode="auto">
          <a:xfrm>
            <a:off x="253066" y="1207924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현재 </a:t>
            </a:r>
            <a:r>
              <a:rPr lang="en-US" altLang="ko-KR" sz="1600" b="0" dirty="0" smtClean="0"/>
              <a:t>HYTOS </a:t>
            </a:r>
          </a:p>
        </p:txBody>
      </p:sp>
      <p:sp>
        <p:nvSpPr>
          <p:cNvPr id="48" name="직사각형 47"/>
          <p:cNvSpPr/>
          <p:nvPr/>
        </p:nvSpPr>
        <p:spPr bwMode="white">
          <a:xfrm>
            <a:off x="109558" y="240423"/>
            <a:ext cx="9757989" cy="539031"/>
          </a:xfrm>
          <a:prstGeom prst="rect">
            <a:avLst/>
          </a:prstGeom>
        </p:spPr>
        <p:txBody>
          <a:bodyPr wrap="square" lIns="107116" tIns="53549" rIns="107116" bIns="53549">
            <a:spAutoFit/>
          </a:bodyPr>
          <a:lstStyle/>
          <a:p>
            <a:pPr algn="l"/>
            <a:r>
              <a:rPr lang="en-US" altLang="ko-KR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1.3. Drawing Engine </a:t>
            </a:r>
            <a:r>
              <a:rPr lang="ko-KR" altLang="en-US" sz="2800" b="0" dirty="0" smtClean="0">
                <a:solidFill>
                  <a:srgbClr val="FFFFFF"/>
                </a:solidFill>
                <a:latin typeface="HY견고딕" pitchFamily="18" charset="-127"/>
                <a:ea typeface="HY견고딕" pitchFamily="18" charset="-127"/>
              </a:rPr>
              <a:t>변경</a:t>
            </a:r>
            <a:endParaRPr lang="ko-KR" altLang="en-US" sz="2800" b="0" dirty="0">
              <a:solidFill>
                <a:srgbClr val="FFFFFF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내용 개체 틀 1"/>
          <p:cNvSpPr txBox="1">
            <a:spLocks/>
          </p:cNvSpPr>
          <p:nvPr/>
        </p:nvSpPr>
        <p:spPr bwMode="auto">
          <a:xfrm>
            <a:off x="253065" y="2761340"/>
            <a:ext cx="6625906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ko-KR" altLang="en-US" sz="1600" b="0" dirty="0" smtClean="0"/>
              <a:t>추가 개발</a:t>
            </a:r>
            <a:endParaRPr lang="en-US" altLang="ko-KR" sz="1600" b="0" dirty="0" smtClean="0"/>
          </a:p>
        </p:txBody>
      </p:sp>
      <p:sp>
        <p:nvSpPr>
          <p:cNvPr id="6" name="내용 개체 틀 1"/>
          <p:cNvSpPr txBox="1">
            <a:spLocks/>
          </p:cNvSpPr>
          <p:nvPr/>
        </p:nvSpPr>
        <p:spPr bwMode="auto">
          <a:xfrm>
            <a:off x="253064" y="1636394"/>
            <a:ext cx="8363811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ko-KR" altLang="en-US" sz="1600" b="0" dirty="0" smtClean="0"/>
              <a:t>    </a:t>
            </a:r>
            <a:r>
              <a:rPr lang="en-US" altLang="ko-KR" sz="1600" b="0" dirty="0" smtClean="0"/>
              <a:t>-</a:t>
            </a:r>
            <a:r>
              <a:rPr lang="ko-KR" altLang="en-US" sz="1600" b="0" dirty="0" smtClean="0"/>
              <a:t>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와 </a:t>
            </a:r>
            <a:r>
              <a:rPr lang="en-US" altLang="ko-KR" sz="1600" b="0" dirty="0" smtClean="0"/>
              <a:t>drawing engine</a:t>
            </a:r>
            <a:r>
              <a:rPr lang="ko-KR" altLang="en-US" sz="1600" b="0" dirty="0" smtClean="0"/>
              <a:t>이 달라서 </a:t>
            </a:r>
            <a:r>
              <a:rPr lang="en-US" altLang="ko-KR" sz="1600" b="0" dirty="0" smtClean="0"/>
              <a:t>PAP</a:t>
            </a:r>
            <a:r>
              <a:rPr lang="ko-KR" altLang="en-US" sz="1600" b="0" dirty="0" smtClean="0"/>
              <a:t>에서 </a:t>
            </a:r>
            <a:r>
              <a:rPr lang="en-US" altLang="ko-KR" sz="1600" b="0" dirty="0" smtClean="0"/>
              <a:t>loop </a:t>
            </a:r>
            <a:r>
              <a:rPr lang="ko-KR" altLang="en-US" sz="1600" b="0" dirty="0" smtClean="0"/>
              <a:t>선택 후 </a:t>
            </a:r>
            <a:r>
              <a:rPr lang="en-US" altLang="ko-KR" sz="1600" b="0" dirty="0" smtClean="0"/>
              <a:t>HYTOS</a:t>
            </a:r>
            <a:r>
              <a:rPr lang="ko-KR" altLang="en-US" sz="1600" b="0" dirty="0"/>
              <a:t> </a:t>
            </a:r>
            <a:r>
              <a:rPr lang="ko-KR" altLang="en-US" sz="1600" b="0" dirty="0" smtClean="0"/>
              <a:t>구현이 어려움</a:t>
            </a:r>
            <a:endParaRPr lang="en-US" altLang="ko-KR" sz="1600" b="0" dirty="0" smtClean="0"/>
          </a:p>
        </p:txBody>
      </p:sp>
      <p:sp>
        <p:nvSpPr>
          <p:cNvPr id="7" name="내용 개체 틀 1"/>
          <p:cNvSpPr txBox="1">
            <a:spLocks/>
          </p:cNvSpPr>
          <p:nvPr/>
        </p:nvSpPr>
        <p:spPr bwMode="auto">
          <a:xfrm>
            <a:off x="253064" y="3170187"/>
            <a:ext cx="9493364" cy="32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8963" rIns="0" bIns="38963" numCol="1" anchor="t" anchorCtr="0" compatLnSpc="1">
            <a:prstTxWarp prst="textNoShape">
              <a:avLst/>
            </a:prstTxWarp>
            <a:spAutoFit/>
          </a:bodyPr>
          <a:lstStyle>
            <a:lvl1pPr marL="292219" indent="-292219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defRPr sz="28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  <a:cs typeface="+mn-cs"/>
              </a:defRPr>
            </a:lvl1pPr>
            <a:lvl2pPr marL="236752" indent="-235399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2pPr>
            <a:lvl3pPr marL="477563" indent="-239458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−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3pPr>
            <a:lvl4pPr marL="660199" indent="-181284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4pPr>
            <a:lvl5pPr marL="807662" indent="-146110" algn="l" rtl="0" eaLnBrk="0" fontAlgn="base" latinLnBrk="1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200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defRPr>
            </a:lvl5pPr>
            <a:lvl6pPr marL="1197288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1586914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1976540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2366166" indent="-146110" algn="l" rtl="0" fontAlgn="base" latinLnBrk="1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Font typeface="Lucida Sans Unicode" pitchFamily="34" charset="0"/>
              <a:buChar char="∙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altLang="ko-KR" sz="1600" b="0" dirty="0" smtClean="0"/>
              <a:t>     - PAP</a:t>
            </a:r>
            <a:r>
              <a:rPr lang="ko-KR" altLang="en-US" sz="1600" b="0" dirty="0" smtClean="0"/>
              <a:t>와 동일한 </a:t>
            </a:r>
            <a:r>
              <a:rPr lang="en-US" altLang="ko-KR" sz="1600" b="0" dirty="0" smtClean="0"/>
              <a:t>drawing engine</a:t>
            </a:r>
            <a:r>
              <a:rPr lang="ko-KR" altLang="en-US" sz="1600" b="0" dirty="0" smtClean="0"/>
              <a:t>으로 변경</a:t>
            </a:r>
            <a:endParaRPr lang="en-US" altLang="ko-KR" sz="1600" b="0" dirty="0" smtClean="0"/>
          </a:p>
        </p:txBody>
      </p:sp>
      <p:sp>
        <p:nvSpPr>
          <p:cNvPr id="8" name="직사각형 7"/>
          <p:cNvSpPr/>
          <p:nvPr/>
        </p:nvSpPr>
        <p:spPr bwMode="auto">
          <a:xfrm>
            <a:off x="8715632" y="176481"/>
            <a:ext cx="1013254" cy="401982"/>
          </a:xfrm>
          <a:prstGeom prst="rect">
            <a:avLst/>
          </a:prstGeom>
          <a:solidFill>
            <a:srgbClr val="B88C00"/>
          </a:solidFill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74625" marR="0" indent="-873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altLang="ko-KR" sz="2000" spc="-3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</a:rPr>
              <a:t>HYTOS</a:t>
            </a:r>
            <a:endParaRPr lang="ko-KR" altLang="en-US" sz="2000" spc="-30" dirty="0" err="1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07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CS template">
  <a:themeElements>
    <a:clrScheme name="TCS template 10">
      <a:dk1>
        <a:srgbClr val="000066"/>
      </a:dk1>
      <a:lt1>
        <a:srgbClr val="FFFFFF"/>
      </a:lt1>
      <a:dk2>
        <a:srgbClr val="0047AB"/>
      </a:dk2>
      <a:lt2>
        <a:srgbClr val="B2B2B2"/>
      </a:lt2>
      <a:accent1>
        <a:srgbClr val="4664C8"/>
      </a:accent1>
      <a:accent2>
        <a:srgbClr val="8EA1DE"/>
      </a:accent2>
      <a:accent3>
        <a:srgbClr val="FFFFFF"/>
      </a:accent3>
      <a:accent4>
        <a:srgbClr val="000056"/>
      </a:accent4>
      <a:accent5>
        <a:srgbClr val="B0B8E0"/>
      </a:accent5>
      <a:accent6>
        <a:srgbClr val="8091C9"/>
      </a:accent6>
      <a:hlink>
        <a:srgbClr val="CCCCFF"/>
      </a:hlink>
      <a:folHlink>
        <a:srgbClr val="EAEAEA"/>
      </a:folHlink>
    </a:clrScheme>
    <a:fontScheme name="TCS template">
      <a:majorFont>
        <a:latin typeface="Lucida Sans Unicode"/>
        <a:ea typeface="HY견명조"/>
        <a:cs typeface=""/>
      </a:majorFont>
      <a:minorFont>
        <a:latin typeface="Lucida Sans Unicode"/>
        <a:ea typeface="HY견명조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bg1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 w="6350">
          <a:noFill/>
          <a:miter lim="800000"/>
          <a:headEnd/>
          <a:tailEnd/>
        </a:ln>
      </a:spPr>
      <a:bodyPr wrap="none" lIns="0" tIns="53561" rIns="0" bIns="53561" rtlCol="0" anchor="ctr">
        <a:noAutofit/>
      </a:bodyPr>
      <a:lstStyle>
        <a:defPPr latinLnBrk="1">
          <a:spcBef>
            <a:spcPts val="0"/>
          </a:spcBef>
          <a:spcAft>
            <a:spcPts val="1056"/>
          </a:spcAft>
          <a:defRPr kumimoji="1" sz="800" b="0" dirty="0" smtClean="0">
            <a:solidFill>
              <a:srgbClr val="000000"/>
            </a:solidFill>
            <a:latin typeface="Arial" panose="020B0604020202020204" pitchFamily="34" charset="0"/>
            <a:ea typeface="HY견고딕" panose="02030600000101010101" pitchFamily="18" charset="-127"/>
            <a:cs typeface="Arial" panose="020B0604020202020204" pitchFamily="34" charset="0"/>
            <a:sym typeface="Wingdings" panose="05000000000000000000" pitchFamily="2" charset="2"/>
          </a:defRPr>
        </a:defPPr>
      </a:lstStyle>
    </a:txDef>
  </a:objectDefaults>
  <a:extraClrSchemeLst>
    <a:extraClrScheme>
      <a:clrScheme name="TCS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CS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7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56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8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0047AB"/>
        </a:accent1>
        <a:accent2>
          <a:srgbClr val="4664C8"/>
        </a:accent2>
        <a:accent3>
          <a:srgbClr val="FFFFFF"/>
        </a:accent3>
        <a:accent4>
          <a:srgbClr val="000056"/>
        </a:accent4>
        <a:accent5>
          <a:srgbClr val="AAB1D2"/>
        </a:accent5>
        <a:accent6>
          <a:srgbClr val="3F5AB5"/>
        </a:accent6>
        <a:hlink>
          <a:srgbClr val="CC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9">
        <a:dk1>
          <a:srgbClr val="000066"/>
        </a:dk1>
        <a:lt1>
          <a:srgbClr val="FFFFFF"/>
        </a:lt1>
        <a:dk2>
          <a:srgbClr val="000066"/>
        </a:dk2>
        <a:lt2>
          <a:srgbClr val="B2B2B2"/>
        </a:lt2>
        <a:accent1>
          <a:srgbClr val="0047AB"/>
        </a:accent1>
        <a:accent2>
          <a:srgbClr val="4664C8"/>
        </a:accent2>
        <a:accent3>
          <a:srgbClr val="FFFFFF"/>
        </a:accent3>
        <a:accent4>
          <a:srgbClr val="000056"/>
        </a:accent4>
        <a:accent5>
          <a:srgbClr val="AAB1D2"/>
        </a:accent5>
        <a:accent6>
          <a:srgbClr val="3F5AB5"/>
        </a:accent6>
        <a:hlink>
          <a:srgbClr val="CC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10">
        <a:dk1>
          <a:srgbClr val="000066"/>
        </a:dk1>
        <a:lt1>
          <a:srgbClr val="FFFFFF"/>
        </a:lt1>
        <a:dk2>
          <a:srgbClr val="0047AB"/>
        </a:dk2>
        <a:lt2>
          <a:srgbClr val="B2B2B2"/>
        </a:lt2>
        <a:accent1>
          <a:srgbClr val="4664C8"/>
        </a:accent1>
        <a:accent2>
          <a:srgbClr val="8EA1DE"/>
        </a:accent2>
        <a:accent3>
          <a:srgbClr val="FFFFFF"/>
        </a:accent3>
        <a:accent4>
          <a:srgbClr val="000056"/>
        </a:accent4>
        <a:accent5>
          <a:srgbClr val="B0B8E0"/>
        </a:accent5>
        <a:accent6>
          <a:srgbClr val="8091C9"/>
        </a:accent6>
        <a:hlink>
          <a:srgbClr val="CC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CS template 11">
        <a:dk1>
          <a:srgbClr val="000066"/>
        </a:dk1>
        <a:lt1>
          <a:srgbClr val="FFFFFF"/>
        </a:lt1>
        <a:dk2>
          <a:srgbClr val="0047AB"/>
        </a:dk2>
        <a:lt2>
          <a:srgbClr val="5F5F5F"/>
        </a:lt2>
        <a:accent1>
          <a:srgbClr val="4664C8"/>
        </a:accent1>
        <a:accent2>
          <a:srgbClr val="8EA1DE"/>
        </a:accent2>
        <a:accent3>
          <a:srgbClr val="FFFFFF"/>
        </a:accent3>
        <a:accent4>
          <a:srgbClr val="000056"/>
        </a:accent4>
        <a:accent5>
          <a:srgbClr val="B0B8E0"/>
        </a:accent5>
        <a:accent6>
          <a:srgbClr val="8091C9"/>
        </a:accent6>
        <a:hlink>
          <a:srgbClr val="CCCC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penT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디자인 사용자 지정">
      <a:majorFont>
        <a:latin typeface="HY헤드라인M"/>
        <a:ea typeface="HY헤드라인M"/>
        <a:cs typeface=""/>
      </a:majorFont>
      <a:minorFont>
        <a:latin typeface="Arial"/>
        <a:ea typeface="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algn="ctr">
          <a:solidFill>
            <a:schemeClr val="bg1">
              <a:lumMod val="50000"/>
            </a:schemeClr>
          </a:solidFill>
          <a:miter lim="800000"/>
          <a:headEnd/>
          <a:tailEnd/>
        </a:ln>
      </a:spPr>
      <a:bodyPr lIns="54000" tIns="46800" rIns="54000" bIns="46800" anchor="ctr"/>
      <a:lstStyle>
        <a:defPPr eaLnBrk="1" hangingPunct="1">
          <a:spcBef>
            <a:spcPct val="0"/>
          </a:spcBef>
          <a:buFont typeface="Wingdings" pitchFamily="2" charset="2"/>
          <a:buNone/>
          <a:defRPr kumimoji="0" sz="1100" b="1" smtClean="0">
            <a:latin typeface="맑은 고딕" pitchFamily="50" charset="-127"/>
            <a:ea typeface="맑은 고딕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sz="14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  <a:ea typeface="돋움" pitchFamily="50" charset="-127"/>
          </a:defRPr>
        </a:defPPr>
      </a:lstStyle>
    </a:lnDef>
  </a:objectDefaults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TCS template</Template>
  <TotalTime>202584</TotalTime>
  <Words>4649</Words>
  <Application>Microsoft Office PowerPoint</Application>
  <PresentationFormat>A4 용지(210x297mm)</PresentationFormat>
  <Paragraphs>911</Paragraphs>
  <Slides>59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2</vt:i4>
      </vt:variant>
      <vt:variant>
        <vt:lpstr>포함된 OLE 서버</vt:lpstr>
      </vt:variant>
      <vt:variant>
        <vt:i4>4</vt:i4>
      </vt:variant>
      <vt:variant>
        <vt:lpstr>슬라이드 제목</vt:lpstr>
      </vt:variant>
      <vt:variant>
        <vt:i4>59</vt:i4>
      </vt:variant>
    </vt:vector>
  </HeadingPairs>
  <TitlesOfParts>
    <vt:vector size="77" baseType="lpstr">
      <vt:lpstr>HY견고딕</vt:lpstr>
      <vt:lpstr>HY견명조</vt:lpstr>
      <vt:lpstr>HY그래픽M</vt:lpstr>
      <vt:lpstr>HY헤드라인M</vt:lpstr>
      <vt:lpstr>MS PGothic</vt:lpstr>
      <vt:lpstr>맑은 고딕</vt:lpstr>
      <vt:lpstr>삼성고딕 M</vt:lpstr>
      <vt:lpstr>Arial</vt:lpstr>
      <vt:lpstr>Calibri</vt:lpstr>
      <vt:lpstr>Lucida Sans Unicode</vt:lpstr>
      <vt:lpstr>Tahoma</vt:lpstr>
      <vt:lpstr>Wingdings</vt:lpstr>
      <vt:lpstr>1_TCS template</vt:lpstr>
      <vt:lpstr>1_OpenTide</vt:lpstr>
      <vt:lpstr>포장기 셸 개체</vt:lpstr>
      <vt:lpstr>워크시트</vt:lpstr>
      <vt:lpstr>매크로 사용 워크시트</vt:lpstr>
      <vt:lpstr>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Document Title – Sub title  –   Prepared for Client Name Date</dc:title>
  <dc:creator>user</dc:creator>
  <cp:lastModifiedBy>Jangmi Choi</cp:lastModifiedBy>
  <cp:revision>6365</cp:revision>
  <cp:lastPrinted>2021-01-04T04:43:31Z</cp:lastPrinted>
  <dcterms:created xsi:type="dcterms:W3CDTF">2008-08-26T06:05:02Z</dcterms:created>
  <dcterms:modified xsi:type="dcterms:W3CDTF">2021-01-12T04:47:27Z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5C58129F-E5B8-477A-9B38-B3E54BFA04C8}" pid="2">
    <vt:lpwstr>732BBEC068B16E02B3FF996FD6544A926558BF53919107C2C4187DEB7A64BB04</vt:lpwstr>
  </property>
  <property fmtid="{D5CDD505-2E9C-101B-9397-08002B2CF9AE}" pid="2" name="NSCPROP">
    <vt:lpwstr>NSCCustomProperty</vt:lpwstr>
  </property>
  <property fmtid="{D5CDD505-2E9C-101B-9397-08002B2CF9AE}" pid="3" name="NSCPROP_SA">
    <vt:lpwstr>\\66.10.103.36\Eng'g IT\00. GENERAL\01. 과제\02. 미래기술 과제\03. 배관 Auto Routing 최적화_이정규 선임\01. 메인자료\Auto Routing.pptx</vt:lpwstr>
  </property>
</Properties>
</file>