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6177" r:id="rId1"/>
    <p:sldMasterId id="2147486189" r:id="rId2"/>
  </p:sldMasterIdLst>
  <p:notesMasterIdLst>
    <p:notesMasterId r:id="rId7"/>
  </p:notesMasterIdLst>
  <p:handoutMasterIdLst>
    <p:handoutMasterId r:id="rId8"/>
  </p:handoutMasterIdLst>
  <p:sldIdLst>
    <p:sldId id="2501" r:id="rId3"/>
    <p:sldId id="2538" r:id="rId4"/>
    <p:sldId id="2577" r:id="rId5"/>
    <p:sldId id="2578" r:id="rId6"/>
  </p:sldIdLst>
  <p:sldSz cx="9906000" cy="6858000" type="A4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5694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1392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67081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2777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78472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6pPr>
    <a:lvl7pPr marL="2734171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7pPr>
    <a:lvl8pPr marL="3189860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8pPr>
    <a:lvl9pPr marL="3645555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55">
          <p15:clr>
            <a:srgbClr val="A4A3A4"/>
          </p15:clr>
        </p15:guide>
        <p15:guide id="2" pos="3115">
          <p15:clr>
            <a:srgbClr val="A4A3A4"/>
          </p15:clr>
        </p15:guide>
        <p15:guide id="3" orient="horz" pos="2639">
          <p15:clr>
            <a:srgbClr val="A4A3A4"/>
          </p15:clr>
        </p15:guide>
        <p15:guide id="4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1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6C2E3"/>
    <a:srgbClr val="B88C00"/>
    <a:srgbClr val="C80000"/>
    <a:srgbClr val="A10501"/>
    <a:srgbClr val="E5F9C1"/>
    <a:srgbClr val="DDE3D5"/>
    <a:srgbClr val="81F828"/>
    <a:srgbClr val="ACF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1" autoAdjust="0"/>
    <p:restoredTop sz="8747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-1362" y="-96"/>
      </p:cViewPr>
      <p:guideLst>
        <p:guide orient="horz" pos="655"/>
        <p:guide orient="horz" pos="2639"/>
        <p:guide pos="3115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330" y="-84"/>
      </p:cViewPr>
      <p:guideLst>
        <p:guide orient="horz" pos="3111"/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85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9430329"/>
            <a:ext cx="294639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893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85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83" y="4714391"/>
            <a:ext cx="498475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 smtClean="0"/>
              <a:t>마스터 문자열 유형 편집</a:t>
            </a:r>
          </a:p>
          <a:p>
            <a:pPr lvl="1"/>
            <a:r>
              <a:rPr lang="ko-KR" altLang="ko-KR" noProof="0" smtClean="0"/>
              <a:t>둘째 수준</a:t>
            </a:r>
          </a:p>
          <a:p>
            <a:pPr lvl="2"/>
            <a:r>
              <a:rPr lang="ko-KR" altLang="ko-KR" noProof="0" smtClean="0"/>
              <a:t>셋째 수준</a:t>
            </a:r>
          </a:p>
          <a:p>
            <a:pPr lvl="3"/>
            <a:r>
              <a:rPr lang="ko-KR" altLang="ko-KR" noProof="0" smtClean="0"/>
              <a:t>넷째 수준</a:t>
            </a:r>
          </a:p>
          <a:p>
            <a:pPr lvl="4"/>
            <a:r>
              <a:rPr lang="ko-KR" altLang="ko-KR" noProof="0" smtClean="0"/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0329"/>
            <a:ext cx="294639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910993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5694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1392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67081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2777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78472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171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860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555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414639"/>
            <a:ext cx="8420100" cy="43057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Aft>
                <a:spcPct val="20000"/>
              </a:spcAft>
              <a:defRPr sz="2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28"/>
            <a:ext cx="6934200" cy="4459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554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0"/>
            <a:ext cx="9120187" cy="599849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35516" y="950920"/>
            <a:ext cx="5378395" cy="1831271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1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82567" y="511185"/>
            <a:ext cx="2031325" cy="22510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625220" y="511185"/>
            <a:ext cx="4455066" cy="2251075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95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0532" y="1440234"/>
            <a:ext cx="9123363" cy="2723508"/>
          </a:xfrm>
        </p:spPr>
        <p:txBody>
          <a:bodyPr/>
          <a:lstStyle>
            <a:lvl1pPr>
              <a:defRPr sz="33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300">
                <a:latin typeface="HY견고딕" pitchFamily="18" charset="-127"/>
                <a:ea typeface="HY견고딕" pitchFamily="18" charset="-127"/>
              </a:defRPr>
            </a:lvl4pPr>
            <a:lvl5pPr>
              <a:defRPr sz="2300"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851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29"/>
            <a:ext cx="8420100" cy="707571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4007136"/>
            <a:ext cx="8420100" cy="39979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94" indent="0">
              <a:buNone/>
              <a:defRPr sz="1800"/>
            </a:lvl2pPr>
            <a:lvl3pPr marL="911392" indent="0">
              <a:buNone/>
              <a:defRPr sz="1600"/>
            </a:lvl3pPr>
            <a:lvl4pPr marL="1367081" indent="0">
              <a:buNone/>
              <a:defRPr sz="1400"/>
            </a:lvl4pPr>
            <a:lvl5pPr marL="1822777" indent="0">
              <a:buNone/>
              <a:defRPr sz="1400"/>
            </a:lvl5pPr>
            <a:lvl6pPr marL="2278472" indent="0">
              <a:buNone/>
              <a:defRPr sz="1400"/>
            </a:lvl6pPr>
            <a:lvl7pPr marL="2734171" indent="0">
              <a:buNone/>
              <a:defRPr sz="1400"/>
            </a:lvl7pPr>
            <a:lvl8pPr marL="3189860" indent="0">
              <a:buNone/>
              <a:defRPr sz="1400"/>
            </a:lvl8pPr>
            <a:lvl9pPr marL="3645555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08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4"/>
            <a:ext cx="9120187" cy="59984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0525" y="950934"/>
            <a:ext cx="4484688" cy="2777368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7658" y="950934"/>
            <a:ext cx="4486275" cy="2777368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3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81"/>
            <a:ext cx="8915400" cy="599849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375003"/>
            <a:ext cx="4376738" cy="799904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5694" indent="0">
              <a:buNone/>
              <a:defRPr sz="2000" b="1"/>
            </a:lvl2pPr>
            <a:lvl3pPr marL="911392" indent="0">
              <a:buNone/>
              <a:defRPr sz="1800" b="1"/>
            </a:lvl3pPr>
            <a:lvl4pPr marL="1367081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2" indent="0">
              <a:buNone/>
              <a:defRPr sz="1600" b="1"/>
            </a:lvl6pPr>
            <a:lvl7pPr marL="2734171" indent="0">
              <a:buNone/>
              <a:defRPr sz="1600" b="1"/>
            </a:lvl7pPr>
            <a:lvl8pPr marL="3189860" indent="0">
              <a:buNone/>
              <a:defRPr sz="1600" b="1"/>
            </a:lvl8pPr>
            <a:lvl9pPr marL="3645555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98"/>
            <a:ext cx="4376738" cy="2415731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415" y="1375003"/>
            <a:ext cx="4378325" cy="799904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5694" indent="0">
              <a:buNone/>
              <a:defRPr sz="2000" b="1"/>
            </a:lvl2pPr>
            <a:lvl3pPr marL="911392" indent="0">
              <a:buNone/>
              <a:defRPr sz="1800" b="1"/>
            </a:lvl3pPr>
            <a:lvl4pPr marL="1367081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2" indent="0">
              <a:buNone/>
              <a:defRPr sz="1600" b="1"/>
            </a:lvl6pPr>
            <a:lvl7pPr marL="2734171" indent="0">
              <a:buNone/>
              <a:defRPr sz="1600" b="1"/>
            </a:lvl7pPr>
            <a:lvl8pPr marL="3189860" indent="0">
              <a:buNone/>
              <a:defRPr sz="1600" b="1"/>
            </a:lvl8pPr>
            <a:lvl9pPr marL="3645555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415" y="2174898"/>
            <a:ext cx="4378325" cy="2415731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62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4"/>
            <a:ext cx="9120187" cy="599849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254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" r="25264" b="1839"/>
          <a:stretch>
            <a:fillRect/>
          </a:stretch>
        </p:blipFill>
        <p:spPr bwMode="auto">
          <a:xfrm>
            <a:off x="0" y="0"/>
            <a:ext cx="6612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 userDrawn="1"/>
        </p:nvSpPr>
        <p:spPr bwMode="auto">
          <a:xfrm>
            <a:off x="4822296" y="0"/>
            <a:ext cx="5083704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04234" indent="-102116" algn="l" defTabSz="1069449">
              <a:buFont typeface="Arial" pitchFamily="34" charset="0"/>
              <a:buChar char="•"/>
            </a:pPr>
            <a:endParaRPr lang="ko-KR" altLang="en-US" sz="1600" dirty="0" smtClean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572" t="9932" r="936" b="88413"/>
          <a:stretch>
            <a:fillRect/>
          </a:stretch>
        </p:blipFill>
        <p:spPr bwMode="auto">
          <a:xfrm>
            <a:off x="0" y="0"/>
            <a:ext cx="9906000" cy="13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4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8" y="1035336"/>
            <a:ext cx="3259138" cy="3997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65"/>
            <a:ext cx="5537201" cy="3177478"/>
          </a:xfrm>
        </p:spPr>
        <p:txBody>
          <a:bodyPr/>
          <a:lstStyle>
            <a:lvl1pPr>
              <a:defRPr sz="3200">
                <a:latin typeface="HY견고딕" pitchFamily="18" charset="-127"/>
                <a:ea typeface="HY견고딕" pitchFamily="18" charset="-127"/>
              </a:defRPr>
            </a:lvl1pPr>
            <a:lvl2pPr>
              <a:defRPr sz="28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000">
                <a:latin typeface="HY견고딕" pitchFamily="18" charset="-127"/>
                <a:ea typeface="HY견고딕" pitchFamily="18" charset="-127"/>
              </a:defRPr>
            </a:lvl4pPr>
            <a:lvl5pPr>
              <a:defRPr sz="2000">
                <a:latin typeface="HY견고딕" pitchFamily="18" charset="-127"/>
                <a:ea typeface="HY견고딕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8" y="1435150"/>
            <a:ext cx="3259138" cy="307462"/>
          </a:xfrm>
        </p:spPr>
        <p:txBody>
          <a:bodyPr/>
          <a:lstStyle>
            <a:lvl1pPr marL="0" indent="0">
              <a:buNone/>
              <a:defRPr sz="1400"/>
            </a:lvl1pPr>
            <a:lvl2pPr marL="455694" indent="0">
              <a:buNone/>
              <a:defRPr sz="1200"/>
            </a:lvl2pPr>
            <a:lvl3pPr marL="911392" indent="0">
              <a:buNone/>
              <a:defRPr sz="1100"/>
            </a:lvl3pPr>
            <a:lvl4pPr marL="1367081" indent="0">
              <a:buNone/>
              <a:defRPr sz="900"/>
            </a:lvl4pPr>
            <a:lvl5pPr marL="1822777" indent="0">
              <a:buNone/>
              <a:defRPr sz="900"/>
            </a:lvl5pPr>
            <a:lvl6pPr marL="2278472" indent="0">
              <a:buNone/>
              <a:defRPr sz="900"/>
            </a:lvl6pPr>
            <a:lvl7pPr marL="2734171" indent="0">
              <a:buNone/>
              <a:defRPr sz="900"/>
            </a:lvl7pPr>
            <a:lvl8pPr marL="3189860" indent="0">
              <a:buNone/>
              <a:defRPr sz="900"/>
            </a:lvl8pPr>
            <a:lvl9pPr marL="364555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27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967572"/>
            <a:ext cx="5943600" cy="3997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802"/>
            <a:ext cx="5943600" cy="584460"/>
          </a:xfrm>
        </p:spPr>
        <p:txBody>
          <a:bodyPr/>
          <a:lstStyle>
            <a:lvl1pPr marL="0" indent="0">
              <a:buNone/>
              <a:defRPr sz="3200"/>
            </a:lvl1pPr>
            <a:lvl2pPr marL="455694" indent="0">
              <a:buNone/>
              <a:defRPr sz="2800"/>
            </a:lvl2pPr>
            <a:lvl3pPr marL="911392" indent="0">
              <a:buNone/>
              <a:defRPr sz="2300"/>
            </a:lvl3pPr>
            <a:lvl4pPr marL="1367081" indent="0">
              <a:buNone/>
              <a:defRPr sz="2000"/>
            </a:lvl4pPr>
            <a:lvl5pPr marL="1822777" indent="0">
              <a:buNone/>
              <a:defRPr sz="2000"/>
            </a:lvl5pPr>
            <a:lvl6pPr marL="2278472" indent="0">
              <a:buNone/>
              <a:defRPr sz="2000"/>
            </a:lvl6pPr>
            <a:lvl7pPr marL="2734171" indent="0">
              <a:buNone/>
              <a:defRPr sz="2000"/>
            </a:lvl7pPr>
            <a:lvl8pPr marL="3189860" indent="0">
              <a:buNone/>
              <a:defRPr sz="2000"/>
            </a:lvl8pPr>
            <a:lvl9pPr marL="3645555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90"/>
            <a:ext cx="5943600" cy="307462"/>
          </a:xfrm>
        </p:spPr>
        <p:txBody>
          <a:bodyPr/>
          <a:lstStyle>
            <a:lvl1pPr marL="0" indent="0">
              <a:buNone/>
              <a:defRPr sz="1400"/>
            </a:lvl1pPr>
            <a:lvl2pPr marL="455694" indent="0">
              <a:buNone/>
              <a:defRPr sz="1200"/>
            </a:lvl2pPr>
            <a:lvl3pPr marL="911392" indent="0">
              <a:buNone/>
              <a:defRPr sz="1100"/>
            </a:lvl3pPr>
            <a:lvl4pPr marL="1367081" indent="0">
              <a:buNone/>
              <a:defRPr sz="900"/>
            </a:lvl4pPr>
            <a:lvl5pPr marL="1822777" indent="0">
              <a:buNone/>
              <a:defRPr sz="900"/>
            </a:lvl5pPr>
            <a:lvl6pPr marL="2278472" indent="0">
              <a:buNone/>
              <a:defRPr sz="900"/>
            </a:lvl6pPr>
            <a:lvl7pPr marL="2734171" indent="0">
              <a:buNone/>
              <a:defRPr sz="900"/>
            </a:lvl7pPr>
            <a:lvl8pPr marL="3189860" indent="0">
              <a:buNone/>
              <a:defRPr sz="900"/>
            </a:lvl8pPr>
            <a:lvl9pPr marL="364555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1960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amsungengineering.co.kr/kor/main.jsp" TargetMode="External"/><Relationship Id="rId1" Type="http://schemas.openxmlformats.org/officeDocument/2006/relationships/theme" Target="../theme/theme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 l="572" r="936" b="1404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00 업무\01 VI\00 Visual guidelines\01 VI 가이드라인\00_2012-2013 CI-BI정립\04 최종\SECL VI System Guidlines_최종\CI모음집\로고파일\영문조합\PNG\영문로고타입_2.png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9493" y="662392"/>
            <a:ext cx="1794000" cy="144000"/>
          </a:xfrm>
          <a:prstGeom prst="rect">
            <a:avLst/>
          </a:prstGeom>
          <a:noFill/>
        </p:spPr>
      </p:pic>
      <p:sp>
        <p:nvSpPr>
          <p:cNvPr id="1028" name="Rectangle 1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532" y="1582115"/>
            <a:ext cx="9123363" cy="15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64" rIns="0" bIns="4556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마스터 문자열 유형 편집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제목</a:t>
            </a:r>
          </a:p>
        </p:txBody>
      </p:sp>
      <p:sp>
        <p:nvSpPr>
          <p:cNvPr id="10" name="Rectangle 1051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167342"/>
            <a:ext cx="7271702" cy="59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64" rIns="0" bIns="4556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마스터 제목</a:t>
            </a: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971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  <p:sldLayoutId id="2147486182" r:id="rId5"/>
    <p:sldLayoutId id="2147486183" r:id="rId6"/>
    <p:sldLayoutId id="2147486184" r:id="rId7"/>
    <p:sldLayoutId id="2147486185" r:id="rId8"/>
    <p:sldLayoutId id="2147486186" r:id="rId9"/>
    <p:sldLayoutId id="2147486187" r:id="rId10"/>
    <p:sldLayoutId id="21474861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5pPr>
      <a:lvl6pPr marL="455694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6pPr>
      <a:lvl7pPr marL="911392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7pPr>
      <a:lvl8pPr marL="1367081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8pPr>
      <a:lvl9pPr marL="1822777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9pPr>
    </p:titleStyle>
    <p:bodyStyle>
      <a:lvl1pPr marL="341769" indent="-341769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defRPr sz="23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276895" indent="-275314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buChar char="§"/>
        <a:defRPr sz="23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558544" indent="-280066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Arial" charset="0"/>
        <a:buChar char="−"/>
        <a:defRPr sz="3300">
          <a:solidFill>
            <a:schemeClr val="tx1"/>
          </a:solidFill>
          <a:latin typeface="+mn-lt"/>
          <a:ea typeface="+mn-ea"/>
        </a:defRPr>
      </a:lvl3pPr>
      <a:lvl4pPr marL="772146" indent="-212025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3300">
          <a:solidFill>
            <a:schemeClr val="tx1"/>
          </a:solidFill>
          <a:latin typeface="+mn-lt"/>
          <a:ea typeface="+mn-ea"/>
        </a:defRPr>
      </a:lvl4pPr>
      <a:lvl5pPr marL="944612" indent="-170877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5pPr>
      <a:lvl6pPr marL="1400311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6pPr>
      <a:lvl7pPr marL="1856007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7pPr>
      <a:lvl8pPr marL="2311688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8pPr>
      <a:lvl9pPr marL="2767392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4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92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81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77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72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71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60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55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6"/>
          <p:cNvSpPr/>
          <p:nvPr/>
        </p:nvSpPr>
        <p:spPr>
          <a:xfrm>
            <a:off x="394724" y="695377"/>
            <a:ext cx="9108000" cy="365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7120" tIns="43560" rIns="87120" bIns="435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b="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4737101" y="6564316"/>
            <a:ext cx="431800" cy="187325"/>
          </a:xfrm>
          <a:prstGeom prst="rect">
            <a:avLst/>
          </a:prstGeom>
        </p:spPr>
        <p:txBody>
          <a:bodyPr lIns="91272" tIns="45634" rIns="91272" bIns="45634" anchor="ctr"/>
          <a:lstStyle/>
          <a:p>
            <a:pPr>
              <a:defRPr/>
            </a:pPr>
            <a:fld id="{7ACC3DE6-4485-4FDD-AFF5-FB34669E12C0}" type="slidenum">
              <a:rPr lang="ko-KR" altLang="en-US" sz="1100" b="0">
                <a:solidFill>
                  <a:srgbClr val="039BE7"/>
                </a:solidFill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sz="1100" b="0">
              <a:solidFill>
                <a:srgbClr val="039BE7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2" descr="삼성엔지니어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96" y="6543677"/>
            <a:ext cx="13589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흑-speed 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2780" y="6453336"/>
            <a:ext cx="808162" cy="2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4872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5pPr>
      <a:lvl6pPr marL="456368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2739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69104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5476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275" indent="-3422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맑은 고딕" pitchFamily="50" charset="-127"/>
          <a:cs typeface="+mn-cs"/>
        </a:defRPr>
      </a:lvl1pPr>
      <a:lvl2pPr marL="741598" indent="-28522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2507" indent="-22817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97288" indent="-22817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3662" indent="-22817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0028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66395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2765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79134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68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39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04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76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43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17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80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948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3"/>
          <p:cNvSpPr/>
          <p:nvPr/>
        </p:nvSpPr>
        <p:spPr>
          <a:xfrm>
            <a:off x="471487" y="1215129"/>
            <a:ext cx="8963026" cy="1920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0" rIns="91272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altLang="ko-KR" sz="4000" b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PAP </a:t>
            </a:r>
            <a:r>
              <a:rPr lang="ko-KR" altLang="en-US" sz="4000" b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기능 정의 </a:t>
            </a:r>
            <a:r>
              <a:rPr lang="en-US" altLang="ko-KR" sz="4000" b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(1</a:t>
            </a:r>
            <a:r>
              <a:rPr lang="ko-KR" altLang="en-US" sz="4000" b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차</a:t>
            </a:r>
            <a:r>
              <a:rPr lang="en-US" altLang="ko-KR" sz="4000" b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b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Main </a:t>
            </a:r>
            <a:r>
              <a:rPr lang="ko-KR" altLang="en-US" sz="2000" b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화면 및 </a:t>
            </a:r>
            <a:r>
              <a:rPr lang="ko-KR" altLang="en-US" sz="2000" b="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작화</a:t>
            </a:r>
            <a:r>
              <a:rPr lang="ko-KR" altLang="en-US" sz="2000" b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기능</a:t>
            </a:r>
            <a:endParaRPr lang="en-US" altLang="ko-KR" sz="2000" b="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0" name="부제목 2"/>
          <p:cNvSpPr>
            <a:spLocks noGrp="1"/>
          </p:cNvSpPr>
          <p:nvPr>
            <p:ph type="subTitle" idx="1"/>
          </p:nvPr>
        </p:nvSpPr>
        <p:spPr>
          <a:xfrm>
            <a:off x="1485900" y="4473977"/>
            <a:ext cx="6934200" cy="899931"/>
          </a:xfrm>
        </p:spPr>
        <p:txBody>
          <a:bodyPr/>
          <a:lstStyle/>
          <a:p>
            <a:r>
              <a:rPr lang="ko-KR" altLang="en-US" sz="2100" spc="-117" dirty="0" err="1" smtClean="0">
                <a:solidFill>
                  <a:schemeClr val="accent1">
                    <a:lumMod val="50000"/>
                  </a:schemeClr>
                </a:solidFill>
              </a:rPr>
              <a:t>공정설계팀</a:t>
            </a:r>
            <a:r>
              <a:rPr lang="en-US" altLang="ko-KR" sz="2100" spc="-117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ko-KR" altLang="en-US" sz="2100" spc="-117" dirty="0" smtClean="0">
                <a:solidFill>
                  <a:schemeClr val="accent1">
                    <a:lumMod val="50000"/>
                  </a:schemeClr>
                </a:solidFill>
              </a:rPr>
              <a:t>화공기술센터</a:t>
            </a:r>
            <a:endParaRPr lang="en-US" altLang="ko-KR" sz="2100" spc="-117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2100" spc="-117" dirty="0" smtClean="0">
                <a:solidFill>
                  <a:schemeClr val="accent1">
                    <a:lumMod val="50000"/>
                  </a:schemeClr>
                </a:solidFill>
              </a:rPr>
              <a:t>2020.03.31</a:t>
            </a:r>
            <a:endParaRPr lang="en-US" altLang="ko-KR" sz="2100" spc="-117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41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0</a:t>
            </a:r>
            <a:r>
              <a:rPr lang="en-US" altLang="ko-KR" sz="2800" b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기본환경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0600" y="993165"/>
            <a:ext cx="9726947" cy="83099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출발환경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 MDBS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로 인식된 결과물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SPPID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의 각종 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list (</a:t>
            </a:r>
            <a:r>
              <a:rPr lang="en-US" altLang="ko-KR" sz="160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piperun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60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eq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60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sp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item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외부 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DB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ko-KR" altLang="en-US" sz="160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입력받음</a:t>
            </a:r>
            <a:endParaRPr lang="en-US" altLang="ko-KR" sz="1600" spc="-30" dirty="0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대상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 HMB, BEDD, Equipment, Instrument, List</a:t>
            </a:r>
          </a:p>
          <a:p>
            <a:pPr marL="87312" lvl="0" algn="l"/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기본 화면은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아래와 같음 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각 구획들은 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main windows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내 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sub form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으로 빼고 </a:t>
            </a:r>
            <a:r>
              <a:rPr lang="ko-KR" altLang="en-US" sz="160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넣을수있게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" name="직사각형 1"/>
          <p:cNvSpPr/>
          <p:nvPr/>
        </p:nvSpPr>
        <p:spPr bwMode="auto">
          <a:xfrm>
            <a:off x="503339" y="1887523"/>
            <a:ext cx="9194334" cy="44881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54341" y="2021748"/>
            <a:ext cx="1644242" cy="1795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심볼 분류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54341" y="3926048"/>
            <a:ext cx="1644242" cy="12667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심볼 그림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407641" y="2021748"/>
            <a:ext cx="5201174" cy="3171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sz="16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작화</a:t>
            </a:r>
            <a:r>
              <a:rPr kumimoji="1" lang="ko-KR" alt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 공간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826928" y="2021748"/>
            <a:ext cx="1778467" cy="3171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TBD</a:t>
            </a:r>
            <a:endParaRPr kumimoji="1" lang="ko-KR" altLang="en-US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87228" y="5276674"/>
            <a:ext cx="9018167" cy="10150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DB </a:t>
            </a:r>
            <a:r>
              <a:rPr kumimoji="1" lang="ko-KR" alt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조회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2483141" y="4966283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smtClean="0"/>
              <a:t>Page 1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3053592" y="4966283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smtClean="0"/>
              <a:t>Page 2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615655" y="4966283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smtClean="0"/>
              <a:t>Page 3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4194495" y="4974672"/>
            <a:ext cx="243281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smtClean="0"/>
              <a:t>+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654341" y="6065240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000" dirty="0" smtClean="0"/>
              <a:t>HMB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24792" y="6065240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000" dirty="0" smtClean="0"/>
              <a:t>EQ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786855" y="6065240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000" dirty="0" smtClean="0"/>
              <a:t>LINE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2348917" y="6073629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000" dirty="0" smtClean="0"/>
              <a:t>INSTR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2919368" y="6073629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000" dirty="0" smtClean="0"/>
              <a:t>,,,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3481431" y="6073629"/>
            <a:ext cx="486562" cy="159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000" dirty="0" smtClean="0"/>
              <a:t>,,,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20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0</a:t>
            </a:r>
            <a:r>
              <a:rPr lang="en-US" altLang="ko-KR" sz="2800" b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기본환경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98188"/>
              </p:ext>
            </p:extLst>
          </p:nvPr>
        </p:nvGraphicFramePr>
        <p:xfrm>
          <a:off x="418483" y="1406861"/>
          <a:ext cx="8986622" cy="3485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784"/>
                <a:gridCol w="5836814"/>
                <a:gridCol w="1963024"/>
              </a:tblGrid>
              <a:tr h="3215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40311"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심볼 분류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심볼 그림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기기 특성에 따른 심볼 목록</a:t>
                      </a:r>
                      <a:endParaRPr lang="en-US" altLang="ko-KR" sz="1200" baseline="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HYTOS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기반으로 함</a:t>
                      </a:r>
                      <a:endParaRPr lang="en-US" altLang="ko-KR" sz="1200" baseline="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257"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작화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심볼 배치 및 연결점 작업 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PFD </a:t>
                      </a:r>
                      <a:r>
                        <a:rPr lang="ko-KR" altLang="en-US" sz="1200" baseline="0" dirty="0" err="1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작화</a:t>
                      </a:r>
                      <a:endParaRPr lang="en-US" altLang="ko-KR" sz="1200" baseline="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HYTOS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기반으로 함</a:t>
                      </a:r>
                      <a:endParaRPr lang="en-US" altLang="ko-KR" sz="1200" baseline="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Page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계속 생성해서 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OPC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각 페이지를 연결하는 개념 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페이지 탭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indent="0" algn="l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모든 페이지에 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Border, Grid, Title block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 있어야 함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257"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조회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각각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import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</a:t>
                      </a: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볼수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있는 공간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(standard DB)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확정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는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차에 제공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257">
                <a:tc>
                  <a:txBody>
                    <a:bodyPr/>
                    <a:lstStyle/>
                    <a:p>
                      <a:pPr marL="0" marR="0" indent="0" algn="ctr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TBD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처리 결과 조회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(TBD)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0" u="none" baseline="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09558" y="5170882"/>
            <a:ext cx="9726947" cy="1077218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주어진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Symbol List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이용하여 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SW </a:t>
            </a:r>
            <a:r>
              <a:rPr lang="ko-KR" altLang="en-US" sz="160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메인화면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및 </a:t>
            </a:r>
            <a:r>
              <a:rPr lang="ko-KR" altLang="en-US" sz="160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작화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환경 완성</a:t>
            </a:r>
            <a:endParaRPr lang="en-US" altLang="ko-KR" sz="1600" spc="-30" dirty="0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작화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관련 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DB (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연결점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topology,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좌표 등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연동 완성</a:t>
            </a:r>
            <a:endParaRPr lang="en-US" altLang="ko-KR" sz="1600" spc="-30" dirty="0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DB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관련 상세 기능</a:t>
            </a:r>
            <a:r>
              <a:rPr lang="en-US" altLang="ko-KR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 2</a:t>
            </a:r>
            <a:r>
              <a:rPr lang="ko-KR" altLang="en-US" sz="1600" spc="-3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차에 제공</a:t>
            </a:r>
            <a:endParaRPr lang="en-US" altLang="ko-KR" sz="1600" spc="-30" dirty="0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248561"/>
              </p:ext>
            </p:extLst>
          </p:nvPr>
        </p:nvGraphicFramePr>
        <p:xfrm>
          <a:off x="7952064" y="19510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워크시트" showAsIcon="1" r:id="rId4" imgW="914400" imgH="771480" progId="Excel.Sheet.12">
                  <p:embed/>
                </p:oleObj>
              </mc:Choice>
              <mc:Fallback>
                <p:oleObj name="워크시트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2064" y="19510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788652"/>
              </p:ext>
            </p:extLst>
          </p:nvPr>
        </p:nvGraphicFramePr>
        <p:xfrm>
          <a:off x="7843007" y="279837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포장기 셸 개체" showAsIcon="1" r:id="rId6" imgW="914400" imgH="771480" progId="Package">
                  <p:embed/>
                </p:oleObj>
              </mc:Choice>
              <mc:Fallback>
                <p:oleObj name="포장기 셸 개체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3007" y="279837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5250" y="2172327"/>
            <a:ext cx="7458748" cy="321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-12696" rIns="52371" bIns="0" numCol="1" anchor="t" anchorCtr="0" compatLnSpc="1">
            <a:prstTxWarp prst="textNoShape">
              <a:avLst/>
            </a:prstTxWarp>
            <a:spAutoFit/>
          </a:bodyPr>
          <a:lstStyle>
            <a:lvl1pPr algn="l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marL="457200" algn="l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marL="914400" algn="l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marL="1371600" algn="l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marL="1828800" algn="l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ctr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1. PFF border 작성 (drawing의 scale 확인용)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2. 기기의 rotating 변경 기능 추가 (상하, 좌우 대칭, </a:t>
            </a:r>
            <a:r>
              <a:rPr kumimoji="1" lang="ko-KR" altLang="ko-KR" b="1" i="0" u="none" strike="noStrike" cap="none" normalizeH="0" baseline="0" dirty="0" err="1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각도별</a:t>
            </a: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 rotating 기능 추가)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3. 기기, drawing 복사 시 동일 scale 변경 시 동일 scale로 copy 될 수 있도록 기능 개선 요청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4. 다음과 같이 OSBL graphic 수정 요청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  </a:t>
            </a: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       </a:t>
            </a: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rgbClr val="737373"/>
              </a:solidFill>
              <a:effectLst/>
              <a:latin typeface="Arial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dirty="0">
              <a:solidFill>
                <a:srgbClr val="737373"/>
              </a:solidFill>
              <a:latin typeface="Arial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rgbClr val="737373"/>
              </a:solidFill>
              <a:effectLst/>
              <a:latin typeface="Arial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b="1" i="0" u="none" strike="noStrike" cap="none" normalizeH="0" baseline="0" dirty="0" smtClean="0">
              <a:ln>
                <a:noFill/>
              </a:ln>
              <a:solidFill>
                <a:srgbClr val="737373"/>
              </a:solidFill>
              <a:effectLst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5. Line splitter를 T 모양으로 구성 요망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6. Zoom in/out을 cntl + 마우스 휠 조정로 가능하게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7. 상단. 옆 스크롤 바 생성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8. Dummy Instrument (모양만 기입할 수 있게, Pressure, Temperature 용) 추가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9. ESC 키 누를 시 현재 작업 키 해제 기능 추가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ea typeface="굴림" pitchFamily="50" charset="-127"/>
                <a:cs typeface="굴림" pitchFamily="50" charset="-127"/>
              </a:rPr>
              <a:t>10. Piping component, equipment, Instrument 재정비 (현재 piping component 항이 없음)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b="1" i="0" u="none" strike="noStrike" cap="none" normalizeH="0" baseline="0" dirty="0" smtClean="0">
              <a:ln>
                <a:noFill/>
              </a:ln>
              <a:solidFill>
                <a:srgbClr val="737373"/>
              </a:solidFill>
              <a:effectLst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" name="AutoShape 2" descr="http://kr3.samsung.net/mail/rest/v1/files/image/download/202004271621704_BGFC2LL5.jpg?1=1&amp;filepath=/LOCAL/ML/CACHE/image/y/20200427/1_110367_XOK0LK7CT9SZ@namo.co.kr_1_yj0423.choi&amp;user=yj0423.choi&amp;partno=1&amp;folderId=1&amp;seqid=110367"/>
          <p:cNvSpPr>
            <a:spLocks noChangeAspect="1" noChangeArrowheads="1"/>
          </p:cNvSpPr>
          <p:nvPr/>
        </p:nvSpPr>
        <p:spPr bwMode="auto">
          <a:xfrm>
            <a:off x="95250" y="-12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469783" y="3120705"/>
            <a:ext cx="1677799" cy="330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Description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69783" y="3446185"/>
            <a:ext cx="1677799" cy="330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Unit No.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800" b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피드백</a:t>
            </a:r>
            <a:r>
              <a:rPr lang="en-US" altLang="ko-KR" sz="2800" b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 (</a:t>
            </a:r>
            <a:r>
              <a:rPr lang="ko-KR" altLang="en-US" sz="2800" b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추가 설명 예정</a:t>
            </a:r>
            <a:r>
              <a:rPr lang="en-US" altLang="ko-KR" sz="2800" b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79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CS template">
  <a:themeElements>
    <a:clrScheme name="TCS template 10">
      <a:dk1>
        <a:srgbClr val="000066"/>
      </a:dk1>
      <a:lt1>
        <a:srgbClr val="FFFFFF"/>
      </a:lt1>
      <a:dk2>
        <a:srgbClr val="0047AB"/>
      </a:dk2>
      <a:lt2>
        <a:srgbClr val="B2B2B2"/>
      </a:lt2>
      <a:accent1>
        <a:srgbClr val="4664C8"/>
      </a:accent1>
      <a:accent2>
        <a:srgbClr val="8EA1DE"/>
      </a:accent2>
      <a:accent3>
        <a:srgbClr val="FFFFFF"/>
      </a:accent3>
      <a:accent4>
        <a:srgbClr val="000056"/>
      </a:accent4>
      <a:accent5>
        <a:srgbClr val="B0B8E0"/>
      </a:accent5>
      <a:accent6>
        <a:srgbClr val="8091C9"/>
      </a:accent6>
      <a:hlink>
        <a:srgbClr val="CCCCFF"/>
      </a:hlink>
      <a:folHlink>
        <a:srgbClr val="EAEAEA"/>
      </a:folHlink>
    </a:clrScheme>
    <a:fontScheme name="TCS template">
      <a:majorFont>
        <a:latin typeface="Lucida Sans Unicode"/>
        <a:ea typeface="HY견명조"/>
        <a:cs typeface=""/>
      </a:majorFont>
      <a:minorFont>
        <a:latin typeface="Lucida Sans Unicode"/>
        <a:ea typeface="HY견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rmAutofit fontScale="47500" lnSpcReduction="20000"/>
      </a:bodyPr>
      <a:lstStyle>
        <a:defPPr marL="174625" marR="0" indent="-873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  <a:ea typeface="HY견명조" pitchFamily="18" charset="-127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tx2">
            <a:lumMod val="40000"/>
            <a:lumOff val="60000"/>
          </a:schemeClr>
        </a:solidFill>
        <a:ln w="6350">
          <a:noFill/>
          <a:miter lim="800000"/>
          <a:headEnd/>
          <a:tailEnd/>
        </a:ln>
      </a:spPr>
      <a:bodyPr wrap="square" lIns="0" tIns="53561" rIns="0" bIns="53561" anchor="ctr">
        <a:noAutofit/>
      </a:bodyPr>
      <a:lstStyle>
        <a:defPPr latinLnBrk="1">
          <a:spcBef>
            <a:spcPts val="0"/>
          </a:spcBef>
          <a:spcAft>
            <a:spcPts val="1056"/>
          </a:spcAft>
          <a:defRPr kumimoji="1" sz="1600" b="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anose="02030600000101010101" pitchFamily="18" charset="-127"/>
            <a:ea typeface="HY견고딕" panose="02030600000101010101" pitchFamily="18" charset="-127"/>
            <a:cs typeface="Arial" panose="020B0604020202020204" pitchFamily="34" charset="0"/>
            <a:sym typeface="Wingdings" panose="05000000000000000000" pitchFamily="2" charset="2"/>
          </a:defRPr>
        </a:defPPr>
      </a:lstStyle>
    </a:txDef>
  </a:objectDefaults>
  <a:extraClrSchemeLst>
    <a:extraClrScheme>
      <a:clrScheme name="TC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7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9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0">
        <a:dk1>
          <a:srgbClr val="000066"/>
        </a:dk1>
        <a:lt1>
          <a:srgbClr val="FFFFFF"/>
        </a:lt1>
        <a:dk2>
          <a:srgbClr val="0047AB"/>
        </a:dk2>
        <a:lt2>
          <a:srgbClr val="B2B2B2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1">
        <a:dk1>
          <a:srgbClr val="000066"/>
        </a:dk1>
        <a:lt1>
          <a:srgbClr val="FFFFFF"/>
        </a:lt1>
        <a:dk2>
          <a:srgbClr val="0047AB"/>
        </a:dk2>
        <a:lt2>
          <a:srgbClr val="5F5F5F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penT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algn="ctr">
          <a:solidFill>
            <a:schemeClr val="bg1">
              <a:lumMod val="50000"/>
            </a:schemeClr>
          </a:solidFill>
          <a:miter lim="800000"/>
          <a:headEnd/>
          <a:tailEnd/>
        </a:ln>
      </a:spPr>
      <a:bodyPr lIns="54000" tIns="46800" rIns="54000" bIns="46800" anchor="ctr"/>
      <a:lstStyle>
        <a:defPPr eaLnBrk="1" hangingPunct="1">
          <a:spcBef>
            <a:spcPct val="0"/>
          </a:spcBef>
          <a:buFont typeface="Wingdings" pitchFamily="2" charset="2"/>
          <a:buNone/>
          <a:defRPr kumimoji="0" sz="1100" b="1" smtClean="0"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TCS template</Template>
  <TotalTime>199468</TotalTime>
  <Words>288</Words>
  <Application>Microsoft Office PowerPoint</Application>
  <PresentationFormat>A4 용지(210x297mm)</PresentationFormat>
  <Paragraphs>63</Paragraphs>
  <Slides>4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1_TCS template</vt:lpstr>
      <vt:lpstr>1_OpenTide</vt:lpstr>
      <vt:lpstr>워크시트</vt:lpstr>
      <vt:lpstr>포장기 셸 개체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– Sub title  –   Prepared for Client Name Date</dc:title>
  <dc:creator>user</dc:creator>
  <cp:lastModifiedBy>User</cp:lastModifiedBy>
  <cp:revision>6178</cp:revision>
  <cp:lastPrinted>2018-08-08T02:03:27Z</cp:lastPrinted>
  <dcterms:created xsi:type="dcterms:W3CDTF">2008-08-26T06:05:02Z</dcterms:created>
  <dcterms:modified xsi:type="dcterms:W3CDTF">2020-04-27T08:46:53Z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732BBEC068B16E02B3FF996FD6544A926558BF53919107C2C4187DEB7A64BB04</vt:lpwstr>
  </property>
  <property fmtid="{D5CDD505-2E9C-101B-9397-08002B2CF9AE}" pid="2" name="NSCPROP">
    <vt:lpwstr>NSCCustomProperty</vt:lpwstr>
  </property>
  <property fmtid="{D5CDD505-2E9C-101B-9397-08002B2CF9AE}" pid="3" name="NSCPROP_SA">
    <vt:lpwstr>\\66.10.103.36\Eng'g IT\00. GENERAL\01. 과제\02. 미래기술 과제\03. 배관 Auto Routing 최적화_이정규 선임\01. 메인자료\Auto Routing.pptx</vt:lpwstr>
  </property>
</Properties>
</file>