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7"/>
  </p:sldMasterIdLst>
  <p:notesMasterIdLst>
    <p:notesMasterId r:id="rId34"/>
  </p:notesMasterIdLst>
  <p:handoutMasterIdLst>
    <p:handoutMasterId r:id="rId35"/>
  </p:handoutMasterIdLst>
  <p:sldIdLst>
    <p:sldId id="293" r:id="rId18"/>
    <p:sldId id="306" r:id="rId19"/>
    <p:sldId id="308" r:id="rId20"/>
    <p:sldId id="312" r:id="rId21"/>
    <p:sldId id="309" r:id="rId22"/>
    <p:sldId id="313" r:id="rId23"/>
    <p:sldId id="314" r:id="rId24"/>
    <p:sldId id="315" r:id="rId25"/>
    <p:sldId id="317" r:id="rId26"/>
    <p:sldId id="318" r:id="rId27"/>
    <p:sldId id="320" r:id="rId28"/>
    <p:sldId id="321" r:id="rId29"/>
    <p:sldId id="326" r:id="rId30"/>
    <p:sldId id="325" r:id="rId31"/>
    <p:sldId id="296" r:id="rId32"/>
    <p:sldId id="304" r:id="rId33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06"/>
            <p14:sldId id="308"/>
            <p14:sldId id="312"/>
            <p14:sldId id="309"/>
            <p14:sldId id="313"/>
            <p14:sldId id="314"/>
            <p14:sldId id="315"/>
            <p14:sldId id="317"/>
            <p14:sldId id="318"/>
            <p14:sldId id="320"/>
            <p14:sldId id="321"/>
            <p14:sldId id="326"/>
            <p14:sldId id="325"/>
            <p14:sldId id="296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EB4E3"/>
    <a:srgbClr val="000066"/>
    <a:srgbClr val="FFFFFF"/>
    <a:srgbClr val="F5F5F5"/>
    <a:srgbClr val="6475A0"/>
    <a:srgbClr val="CCCFD3"/>
    <a:srgbClr val="E8E8E8"/>
    <a:srgbClr val="6677A1"/>
    <a:srgbClr val="35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>
      <p:cViewPr varScale="1">
        <p:scale>
          <a:sx n="115" d="100"/>
          <a:sy n="115" d="100"/>
        </p:scale>
        <p:origin x="1368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2018-08-21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2018-08-21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3932015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0" spc="-375" dirty="0">
                <a:solidFill>
                  <a:srgbClr val="FFFFFF"/>
                </a:solidFill>
              </a:rPr>
              <a:t>M </a:t>
            </a:r>
            <a:r>
              <a:rPr sz="6000" spc="-101" dirty="0">
                <a:solidFill>
                  <a:srgbClr val="FFFFFF"/>
                </a:solidFill>
              </a:rPr>
              <a:t>A</a:t>
            </a:r>
            <a:r>
              <a:rPr sz="6000" spc="-30" dirty="0">
                <a:solidFill>
                  <a:srgbClr val="FFFFFF"/>
                </a:solidFill>
              </a:rPr>
              <a:t>R</a:t>
            </a:r>
            <a:r>
              <a:rPr sz="6000" spc="30" dirty="0">
                <a:solidFill>
                  <a:srgbClr val="FFFFFF"/>
                </a:solidFill>
              </a:rPr>
              <a:t>K</a:t>
            </a:r>
            <a:r>
              <a:rPr sz="6000" spc="-153" dirty="0">
                <a:solidFill>
                  <a:srgbClr val="FFFFFF"/>
                </a:solidFill>
              </a:rPr>
              <a:t>U</a:t>
            </a:r>
            <a:r>
              <a:rPr sz="6000" spc="-844" dirty="0">
                <a:solidFill>
                  <a:srgbClr val="FFFFFF"/>
                </a:solidFill>
              </a:rPr>
              <a:t> </a:t>
            </a:r>
            <a:r>
              <a:rPr sz="6000" spc="161" dirty="0">
                <a:solidFill>
                  <a:srgbClr val="FFFFFF"/>
                </a:solidFill>
              </a:rPr>
              <a:t>S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628078" y="2582607"/>
            <a:ext cx="3499967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89EDFD4-D3BA-4300-A97B-5FA66E82ACC1}"/>
              </a:ext>
            </a:extLst>
          </p:cNvPr>
          <p:cNvSpPr txBox="1"/>
          <p:nvPr/>
        </p:nvSpPr>
        <p:spPr>
          <a:xfrm>
            <a:off x="607314" y="2700189"/>
            <a:ext cx="3539781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576">
              <a:spcBef>
                <a:spcPts val="2123"/>
              </a:spcBef>
            </a:pPr>
            <a:r>
              <a:rPr sz="1400" spc="8" dirty="0">
                <a:solidFill>
                  <a:srgbClr val="FFFFFF"/>
                </a:solidFill>
                <a:latin typeface="Malgun Gothic"/>
                <a:cs typeface="Malgun Gothic"/>
              </a:rPr>
              <a:t>World </a:t>
            </a:r>
            <a:r>
              <a:rPr sz="1400" spc="64" dirty="0">
                <a:solidFill>
                  <a:srgbClr val="FFFFFF"/>
                </a:solidFill>
                <a:latin typeface="Malgun Gothic"/>
                <a:cs typeface="Malgun Gothic"/>
              </a:rPr>
              <a:t>Best </a:t>
            </a:r>
            <a:r>
              <a:rPr sz="1400" spc="19" dirty="0">
                <a:solidFill>
                  <a:srgbClr val="FFFFFF"/>
                </a:solidFill>
                <a:latin typeface="Malgun Gothic"/>
                <a:cs typeface="Malgun Gothic"/>
              </a:rPr>
              <a:t>Markup</a:t>
            </a:r>
            <a:r>
              <a:rPr sz="1400" spc="-1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spc="26" dirty="0">
                <a:solidFill>
                  <a:srgbClr val="FFFFFF"/>
                </a:solidFill>
                <a:latin typeface="Malgun Gothic"/>
                <a:cs typeface="Malgun Gothic"/>
              </a:rPr>
              <a:t>Solution</a:t>
            </a:r>
            <a:endParaRPr sz="1400" dirty="0">
              <a:latin typeface="Malgun Gothic"/>
              <a:cs typeface="Malgun Gothic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F5B554CF-FBF3-4DE8-BC8C-FD905BE34113}"/>
              </a:ext>
            </a:extLst>
          </p:cNvPr>
          <p:cNvSpPr txBox="1"/>
          <p:nvPr/>
        </p:nvSpPr>
        <p:spPr>
          <a:xfrm>
            <a:off x="627798" y="1245679"/>
            <a:ext cx="7881192" cy="693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88000" rIns="0" bIns="216000" rtlCol="0" anchor="ctr" anchorCtr="0">
            <a:spAutoFit/>
          </a:bodyPr>
          <a:lstStyle/>
          <a:p>
            <a:pPr marL="138589" indent="-129064" algn="ctr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고속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텍스트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검색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알고리즘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적용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en-US" altLang="ko-KR" sz="1200" spc="26" dirty="0">
                <a:solidFill>
                  <a:srgbClr val="404040"/>
                </a:solidFill>
                <a:latin typeface="Malgun Gothic"/>
                <a:cs typeface="Malgun Gothic"/>
              </a:rPr>
              <a:t>,</a:t>
            </a:r>
            <a:r>
              <a:rPr lang="ko-KR" altLang="en-US" sz="1200" spc="-131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키워드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체크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en-US" altLang="ko-KR" sz="1200" spc="26" dirty="0">
                <a:solidFill>
                  <a:srgbClr val="404040"/>
                </a:solidFill>
                <a:latin typeface="Malgun Gothic"/>
                <a:cs typeface="Malgun Gothic"/>
              </a:rPr>
              <a:t>,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지정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단어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위치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계산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후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클릭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시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이동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등</a:t>
            </a:r>
            <a:endParaRPr lang="ko-KR" altLang="en-US" sz="1200" dirty="0">
              <a:latin typeface="Malgun Gothic"/>
              <a:cs typeface="Malgun Gothic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3876DA-A298-4087-A6C5-F6086849DB46}"/>
              </a:ext>
            </a:extLst>
          </p:cNvPr>
          <p:cNvSpPr/>
          <p:nvPr/>
        </p:nvSpPr>
        <p:spPr bwMode="auto">
          <a:xfrm>
            <a:off x="2598006" y="1100826"/>
            <a:ext cx="3615883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000" b="1"/>
              <a:t>문서 내 텍스트 고속 검색</a:t>
            </a:r>
            <a:endParaRPr lang="ko-KR" altLang="en-US" sz="2000" b="1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60DEEFF-AFE6-42AE-AA56-D527B128C73C}"/>
              </a:ext>
            </a:extLst>
          </p:cNvPr>
          <p:cNvSpPr/>
          <p:nvPr/>
        </p:nvSpPr>
        <p:spPr>
          <a:xfrm>
            <a:off x="488221" y="2012400"/>
            <a:ext cx="3514029" cy="4036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F46A05FC-6F44-4C8D-AE6A-902C33186746}"/>
              </a:ext>
            </a:extLst>
          </p:cNvPr>
          <p:cNvSpPr/>
          <p:nvPr/>
        </p:nvSpPr>
        <p:spPr>
          <a:xfrm>
            <a:off x="4275536" y="2192989"/>
            <a:ext cx="4233454" cy="3546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8D413EE-733A-435B-9284-E6FC618D4C06}"/>
              </a:ext>
            </a:extLst>
          </p:cNvPr>
          <p:cNvSpPr/>
          <p:nvPr/>
        </p:nvSpPr>
        <p:spPr bwMode="auto">
          <a:xfrm>
            <a:off x="5028146" y="5088696"/>
            <a:ext cx="972108" cy="5058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CD58178-6D3B-4404-8FC3-3E886CBD8272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Introduction detail #5/6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72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F5B554CF-FBF3-4DE8-BC8C-FD905BE34113}"/>
              </a:ext>
            </a:extLst>
          </p:cNvPr>
          <p:cNvSpPr txBox="1"/>
          <p:nvPr/>
        </p:nvSpPr>
        <p:spPr>
          <a:xfrm>
            <a:off x="627798" y="1245679"/>
            <a:ext cx="7881192" cy="693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88000" rIns="0" bIns="216000" rtlCol="0" anchor="ctr" anchorCtr="0">
            <a:spAutoFit/>
          </a:bodyPr>
          <a:lstStyle/>
          <a:p>
            <a:pPr marL="138589" indent="-129064" algn="ctr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누적 데이터베이스를 기준으로 지정 공간에 원하는 코멘트를 계산하여 삽입</a:t>
            </a:r>
            <a:r>
              <a:rPr lang="en-US" altLang="ko-KR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(</a:t>
            </a:r>
            <a:r>
              <a:rPr lang="ko-KR" altLang="en-US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문서 열람</a:t>
            </a:r>
            <a:r>
              <a:rPr lang="ko-KR" altLang="en-US" sz="1200" spc="83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불필요</a:t>
            </a:r>
            <a:r>
              <a:rPr lang="en-US" altLang="ko-KR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)</a:t>
            </a:r>
            <a:endParaRPr lang="ko-KR" altLang="en-US" sz="1200" dirty="0">
              <a:latin typeface="Malgun Gothic"/>
              <a:cs typeface="Malgun Gothic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3876DA-A298-4087-A6C5-F6086849DB46}"/>
              </a:ext>
            </a:extLst>
          </p:cNvPr>
          <p:cNvSpPr/>
          <p:nvPr/>
        </p:nvSpPr>
        <p:spPr bwMode="auto">
          <a:xfrm>
            <a:off x="2598006" y="1100826"/>
            <a:ext cx="3615883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000" b="1" dirty="0"/>
              <a:t>Auto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Result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Insert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Service</a:t>
            </a:r>
            <a:endParaRPr lang="ko-KR" altLang="en-US" sz="2000" b="1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9164F6B-0A76-4327-B847-0BC5937E6E5E}"/>
              </a:ext>
            </a:extLst>
          </p:cNvPr>
          <p:cNvSpPr/>
          <p:nvPr/>
        </p:nvSpPr>
        <p:spPr>
          <a:xfrm>
            <a:off x="627869" y="2087965"/>
            <a:ext cx="3752205" cy="3506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DFD4E4C-CFE0-4369-9A31-79BE1CCEC98B}"/>
              </a:ext>
            </a:extLst>
          </p:cNvPr>
          <p:cNvSpPr/>
          <p:nvPr/>
        </p:nvSpPr>
        <p:spPr>
          <a:xfrm>
            <a:off x="4747820" y="2088996"/>
            <a:ext cx="3774828" cy="350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D0643B5-69C9-4F55-9C39-54C6A61A2A95}"/>
              </a:ext>
            </a:extLst>
          </p:cNvPr>
          <p:cNvSpPr txBox="1"/>
          <p:nvPr/>
        </p:nvSpPr>
        <p:spPr>
          <a:xfrm>
            <a:off x="1173205" y="5636041"/>
            <a:ext cx="269782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1200" spc="-4" dirty="0">
                <a:solidFill>
                  <a:srgbClr val="404040"/>
                </a:solidFill>
                <a:latin typeface="Malgun Gothic"/>
                <a:cs typeface="Malgun Gothic"/>
              </a:rPr>
              <a:t>문서 범위</a:t>
            </a:r>
            <a:r>
              <a:rPr sz="1200" spc="-56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200" spc="-4" dirty="0">
                <a:solidFill>
                  <a:srgbClr val="404040"/>
                </a:solidFill>
                <a:latin typeface="Malgun Gothic"/>
                <a:cs typeface="Malgun Gothic"/>
              </a:rPr>
              <a:t>지정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5C04A79D-8A24-4726-B7C1-1739CA026DC9}"/>
              </a:ext>
            </a:extLst>
          </p:cNvPr>
          <p:cNvSpPr txBox="1"/>
          <p:nvPr/>
        </p:nvSpPr>
        <p:spPr>
          <a:xfrm>
            <a:off x="5293936" y="5636041"/>
            <a:ext cx="269782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ko-KR" altLang="en-US" sz="1200" spc="-4" dirty="0">
                <a:solidFill>
                  <a:srgbClr val="404040"/>
                </a:solidFill>
                <a:latin typeface="Malgun Gothic"/>
                <a:cs typeface="Malgun Gothic"/>
              </a:rPr>
              <a:t>자동 기입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363DB02-4FB8-449C-AF22-02AD35E898B8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Introduction detail #6/6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854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Framework</a:t>
            </a:r>
            <a:endParaRPr lang="ko-KR" alt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" y="2057538"/>
            <a:ext cx="501832" cy="501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" y="3530994"/>
            <a:ext cx="501832" cy="501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" y="5004450"/>
            <a:ext cx="501832" cy="5018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1355738" y="1465109"/>
            <a:ext cx="612068" cy="4763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HTTP</a:t>
            </a:r>
          </a:p>
          <a:p>
            <a:pPr algn="ctr" defTabSz="762000"/>
            <a:r>
              <a:rPr lang="en-US" altLang="ko-KR" sz="1100" b="1" dirty="0"/>
              <a:t>/HTTPS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985" y="2659128"/>
            <a:ext cx="777725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사용자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985" y="4132584"/>
            <a:ext cx="777725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사용자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985" y="5606040"/>
            <a:ext cx="777725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사용자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060040" y="1465109"/>
            <a:ext cx="1275918" cy="4763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206998" y="1903134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ASP.NET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206998" y="2765040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WPF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206998" y="3621180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IMAGE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206998" y="4477320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JSON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206998" y="5333460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SIGNAL 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428192" y="1465109"/>
            <a:ext cx="5272362" cy="4763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428192" y="1599428"/>
            <a:ext cx="5272362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400" b="1" dirty="0"/>
              <a:t>MARKUS Server Engine</a:t>
            </a:r>
            <a:endParaRPr lang="ko-KR" altLang="en-US" sz="1400" b="1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3623990" y="2104007"/>
            <a:ext cx="1440160" cy="2162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623990" y="2187439"/>
            <a:ext cx="1440160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Layer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32002" y="2492703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800" b="1" dirty="0"/>
              <a:t>구간암호화</a:t>
            </a:r>
            <a:r>
              <a:rPr lang="en-US" altLang="ko-KR" sz="800" b="1" dirty="0"/>
              <a:t>(SSL)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2002" y="2924364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800" b="1" dirty="0"/>
              <a:t>위변조방지</a:t>
            </a:r>
            <a:r>
              <a:rPr lang="en-US" altLang="ko-KR" sz="800" b="1" dirty="0"/>
              <a:t>(Web/App)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32002" y="3384990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800" b="1" dirty="0"/>
              <a:t>부가인증</a:t>
            </a:r>
            <a:r>
              <a:rPr lang="en-US" altLang="ko-KR" sz="800" b="1" dirty="0"/>
              <a:t>(Two-factor)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32002" y="3827661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800" b="1" dirty="0"/>
              <a:t>전자서명</a:t>
            </a:r>
            <a:r>
              <a:rPr lang="en-US" altLang="ko-KR" sz="800" b="1" dirty="0"/>
              <a:t>/</a:t>
            </a:r>
            <a:r>
              <a:rPr lang="ko-KR" altLang="en-US" sz="800" b="1" dirty="0"/>
              <a:t>인증서검증</a:t>
            </a:r>
            <a:endParaRPr lang="en-US" altLang="ko-KR" sz="800" b="1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5218636" y="2097472"/>
            <a:ext cx="1861738" cy="2177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5218636" y="2196220"/>
            <a:ext cx="1897742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Access / Integration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26328" y="2501484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ADO/ODBC/JDBC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526328" y="2933145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Entity Framework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526328" y="3393771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REDIS(Fast Search)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526328" y="3836442"/>
            <a:ext cx="1224136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GZIP / DOF Parser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270864" y="2097472"/>
            <a:ext cx="1321678" cy="3050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7270864" y="2196220"/>
            <a:ext cx="1347238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.NET Framework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497186" y="2507575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Signal R Hub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497186" y="2924364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Nconcern.NET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497186" y="3384990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Application </a:t>
            </a:r>
          </a:p>
          <a:p>
            <a:pPr algn="ctr" defTabSz="762000"/>
            <a:r>
              <a:rPr lang="en-US" altLang="ko-KR" sz="800" b="1" dirty="0"/>
              <a:t>Context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497186" y="3815518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MVVM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497186" y="4266338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Window</a:t>
            </a:r>
          </a:p>
          <a:p>
            <a:pPr algn="ctr" defTabSz="762000"/>
            <a:r>
              <a:rPr lang="en-US" altLang="ko-KR" sz="800" b="1" dirty="0"/>
              <a:t>Service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3623990" y="4406448"/>
            <a:ext cx="3492388" cy="1663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623990" y="4440857"/>
            <a:ext cx="3492388" cy="275880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Application Container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97186" y="4726635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Prism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270864" y="5327958"/>
            <a:ext cx="1321678" cy="742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7272530" y="5341547"/>
            <a:ext cx="1320011" cy="275880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497186" y="5658149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MS Azure </a:t>
            </a:r>
          </a:p>
          <a:p>
            <a:pPr algn="ctr" defTabSz="762000"/>
            <a:r>
              <a:rPr lang="en-US" altLang="ko-KR" sz="800" b="1" dirty="0"/>
              <a:t>Region Bridge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809074" y="4749170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Application</a:t>
            </a:r>
          </a:p>
          <a:p>
            <a:pPr algn="ctr" defTabSz="762000"/>
            <a:r>
              <a:rPr lang="en-US" altLang="ko-KR" sz="800" b="1" dirty="0"/>
              <a:t>Manager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4941444" y="4749170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Annotation</a:t>
            </a:r>
          </a:p>
          <a:p>
            <a:pPr algn="ctr" defTabSz="762000"/>
            <a:r>
              <a:rPr lang="en-US" altLang="ko-KR" sz="800" b="1" dirty="0"/>
              <a:t>Processing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073814" y="4749170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Document</a:t>
            </a:r>
          </a:p>
          <a:p>
            <a:pPr algn="ctr" defTabSz="762000"/>
            <a:r>
              <a:rPr lang="en-US" altLang="ko-KR" sz="800" b="1" dirty="0"/>
              <a:t>Processing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3809074" y="5180388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Application</a:t>
            </a:r>
          </a:p>
          <a:p>
            <a:pPr algn="ctr" defTabSz="762000"/>
            <a:r>
              <a:rPr lang="en-US" altLang="ko-KR" sz="800" b="1" dirty="0"/>
              <a:t>Load balancer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941444" y="5180388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Logging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6073814" y="5180388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Merge PDF</a:t>
            </a:r>
          </a:p>
          <a:p>
            <a:pPr algn="ctr" defTabSz="762000"/>
            <a:r>
              <a:rPr lang="en-US" altLang="ko-KR" sz="800" b="1" dirty="0"/>
              <a:t>Processing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3809074" y="5617427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Exception</a:t>
            </a:r>
          </a:p>
          <a:p>
            <a:pPr algn="ctr" defTabSz="762000"/>
            <a:r>
              <a:rPr lang="en-US" altLang="ko-KR" sz="800" b="1" dirty="0"/>
              <a:t>Monitor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4941444" y="5617427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Dynamic</a:t>
            </a:r>
          </a:p>
          <a:p>
            <a:pPr algn="ctr" defTabSz="762000"/>
            <a:r>
              <a:rPr lang="en-US" altLang="ko-KR" sz="800" b="1" dirty="0"/>
              <a:t>Compress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6073814" y="5617427"/>
            <a:ext cx="869034" cy="3236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800" b="1" dirty="0"/>
              <a:t>Compare,</a:t>
            </a:r>
          </a:p>
          <a:p>
            <a:pPr algn="ctr" defTabSz="762000"/>
            <a:r>
              <a:rPr lang="en-US" altLang="ko-KR" sz="800" b="1" dirty="0"/>
              <a:t>Search Engine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55738" y="1332037"/>
            <a:ext cx="19802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8192" y="1332037"/>
            <a:ext cx="527236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428192" y="1036137"/>
            <a:ext cx="5272362" cy="230099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000" b="1" dirty="0"/>
              <a:t>SERVER</a:t>
            </a:r>
            <a:endParaRPr lang="ko-KR" altLang="en-US" sz="1000" b="1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1355738" y="1036137"/>
            <a:ext cx="1980220" cy="230099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1000" b="1" dirty="0"/>
              <a:t>CLIENT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6172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>
            <a:extLst>
              <a:ext uri="{FF2B5EF4-FFF2-40B4-BE49-F238E27FC236}">
                <a16:creationId xmlns:a16="http://schemas.microsoft.com/office/drawing/2014/main" id="{3863882A-FD1C-48C0-8573-89413F07C9E7}"/>
              </a:ext>
            </a:extLst>
          </p:cNvPr>
          <p:cNvSpPr/>
          <p:nvPr/>
        </p:nvSpPr>
        <p:spPr bwMode="auto">
          <a:xfrm>
            <a:off x="2263086" y="935993"/>
            <a:ext cx="1496363" cy="4528154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34F7AFC-D3C9-4033-BBAD-D33230B98F93}"/>
              </a:ext>
            </a:extLst>
          </p:cNvPr>
          <p:cNvSpPr/>
          <p:nvPr/>
        </p:nvSpPr>
        <p:spPr bwMode="auto">
          <a:xfrm>
            <a:off x="7376134" y="2700189"/>
            <a:ext cx="1496363" cy="2765314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Interface Configuration</a:t>
            </a:r>
            <a:endParaRPr lang="ko-KR" altLang="en-US" sz="2000" b="1" dirty="0"/>
          </a:p>
        </p:txBody>
      </p:sp>
      <p:sp>
        <p:nvSpPr>
          <p:cNvPr id="341" name="Rectangle 340"/>
          <p:cNvSpPr/>
          <p:nvPr/>
        </p:nvSpPr>
        <p:spPr bwMode="auto">
          <a:xfrm>
            <a:off x="281178" y="961944"/>
            <a:ext cx="1275918" cy="45281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428136" y="1979782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폼 인증 접근</a:t>
            </a:r>
            <a:endParaRPr lang="en-US" altLang="ko-KR" sz="1100" b="1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428136" y="3174984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윈도우 인증</a:t>
            </a:r>
            <a:endParaRPr lang="en-US" altLang="ko-KR" sz="1100" b="1" dirty="0"/>
          </a:p>
          <a:p>
            <a:pPr algn="ctr" defTabSz="762000"/>
            <a:r>
              <a:rPr lang="ko-KR" altLang="en-US" sz="1100" b="1" dirty="0"/>
              <a:t>접근</a:t>
            </a:r>
            <a:endParaRPr lang="en-US" altLang="ko-KR" sz="1100" b="1" dirty="0"/>
          </a:p>
        </p:txBody>
      </p:sp>
      <p:sp>
        <p:nvSpPr>
          <p:cNvPr id="345" name="Rectangle 344"/>
          <p:cNvSpPr/>
          <p:nvPr/>
        </p:nvSpPr>
        <p:spPr bwMode="auto">
          <a:xfrm>
            <a:off x="428136" y="4370187"/>
            <a:ext cx="958405" cy="405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앱 접근</a:t>
            </a:r>
            <a:endParaRPr lang="en-US" altLang="ko-KR" sz="1100" b="1" dirty="0"/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02037" y="1144486"/>
            <a:ext cx="1255059" cy="376473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ko-KR" altLang="en-US" sz="1100" b="1" dirty="0"/>
              <a:t>외부 시스템</a:t>
            </a:r>
          </a:p>
        </p:txBody>
      </p:sp>
      <p:sp>
        <p:nvSpPr>
          <p:cNvPr id="360" name="Rectangle 359"/>
          <p:cNvSpPr/>
          <p:nvPr/>
        </p:nvSpPr>
        <p:spPr bwMode="auto">
          <a:xfrm>
            <a:off x="281178" y="5625201"/>
            <a:ext cx="8635400" cy="656071"/>
          </a:xfrm>
          <a:prstGeom prst="rect">
            <a:avLst/>
          </a:prstGeom>
          <a:solidFill>
            <a:srgbClr val="F5F5F5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361" name="Rectangle 360"/>
          <p:cNvSpPr/>
          <p:nvPr/>
        </p:nvSpPr>
        <p:spPr bwMode="auto">
          <a:xfrm>
            <a:off x="2239243" y="5730768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파일 관리</a:t>
            </a:r>
            <a:endParaRPr lang="en-US" altLang="ko-KR" sz="1000" b="1" dirty="0"/>
          </a:p>
        </p:txBody>
      </p:sp>
      <p:sp>
        <p:nvSpPr>
          <p:cNvPr id="362" name="Rectangle 361"/>
          <p:cNvSpPr/>
          <p:nvPr/>
        </p:nvSpPr>
        <p:spPr bwMode="auto">
          <a:xfrm>
            <a:off x="3299844" y="5731535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관리</a:t>
            </a:r>
            <a:endParaRPr lang="en-US" altLang="ko-KR" sz="1000" b="1" dirty="0"/>
          </a:p>
        </p:txBody>
      </p:sp>
      <p:sp>
        <p:nvSpPr>
          <p:cNvPr id="363" name="Rectangle 362"/>
          <p:cNvSpPr/>
          <p:nvPr/>
        </p:nvSpPr>
        <p:spPr bwMode="auto">
          <a:xfrm>
            <a:off x="4439279" y="5730768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라이센스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모니터링</a:t>
            </a:r>
            <a:endParaRPr lang="en-US" altLang="ko-KR" sz="1000" b="1" dirty="0"/>
          </a:p>
        </p:txBody>
      </p:sp>
      <p:sp>
        <p:nvSpPr>
          <p:cNvPr id="364" name="Rectangle 363"/>
          <p:cNvSpPr/>
          <p:nvPr/>
        </p:nvSpPr>
        <p:spPr bwMode="auto">
          <a:xfrm>
            <a:off x="5578714" y="5738219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시스템 관리</a:t>
            </a:r>
            <a:endParaRPr lang="en-US" altLang="ko-KR" sz="1000" b="1" dirty="0"/>
          </a:p>
        </p:txBody>
      </p:sp>
      <p:sp>
        <p:nvSpPr>
          <p:cNvPr id="365" name="Rectangle 364"/>
          <p:cNvSpPr/>
          <p:nvPr/>
        </p:nvSpPr>
        <p:spPr bwMode="auto">
          <a:xfrm>
            <a:off x="6716611" y="5738220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매니저</a:t>
            </a:r>
            <a:endParaRPr lang="en-US" altLang="ko-KR" sz="1000" b="1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7856046" y="5735107"/>
            <a:ext cx="858954" cy="430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클라우드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브릿지</a:t>
            </a:r>
            <a:endParaRPr lang="en-US" altLang="ko-KR" sz="1000" b="1" dirty="0"/>
          </a:p>
        </p:txBody>
      </p:sp>
      <p:sp>
        <p:nvSpPr>
          <p:cNvPr id="367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91291" y="5832389"/>
            <a:ext cx="1639104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ko-KR" altLang="en-US" sz="1000" b="1" dirty="0"/>
              <a:t>개발 환경 및 통합관리자</a:t>
            </a:r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7386650" y="2800849"/>
            <a:ext cx="1496363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ko-KR" altLang="en-US" sz="1100" b="1" dirty="0"/>
              <a:t>데이터베이스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1385390-D75B-41E8-B3E5-CA6932B284C9}"/>
              </a:ext>
            </a:extLst>
          </p:cNvPr>
          <p:cNvSpPr/>
          <p:nvPr/>
        </p:nvSpPr>
        <p:spPr bwMode="auto">
          <a:xfrm>
            <a:off x="7490795" y="3186666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MSSQL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8A44F90-4955-4CFD-8190-C711C5EB932E}"/>
              </a:ext>
            </a:extLst>
          </p:cNvPr>
          <p:cNvSpPr/>
          <p:nvPr/>
        </p:nvSpPr>
        <p:spPr bwMode="auto">
          <a:xfrm>
            <a:off x="7490794" y="5022870"/>
            <a:ext cx="1267041" cy="377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CLIENT DB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56A314D-3BCA-4799-9CED-0FE848FC68BB}"/>
              </a:ext>
            </a:extLst>
          </p:cNvPr>
          <p:cNvSpPr/>
          <p:nvPr/>
        </p:nvSpPr>
        <p:spPr bwMode="auto">
          <a:xfrm>
            <a:off x="7490795" y="3636293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ORACLE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565544C-87D9-4020-9075-78BF766C41F6}"/>
              </a:ext>
            </a:extLst>
          </p:cNvPr>
          <p:cNvSpPr/>
          <p:nvPr/>
        </p:nvSpPr>
        <p:spPr bwMode="auto">
          <a:xfrm>
            <a:off x="7490795" y="4087391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MYSQL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BB61D9C-5C45-405B-BE5A-315C26C85E05}"/>
              </a:ext>
            </a:extLst>
          </p:cNvPr>
          <p:cNvSpPr/>
          <p:nvPr/>
        </p:nvSpPr>
        <p:spPr bwMode="auto">
          <a:xfrm>
            <a:off x="7490795" y="4554818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MARIA DB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CB0B56B-FB84-4314-AD3D-8E7E8A1149C0}"/>
              </a:ext>
            </a:extLst>
          </p:cNvPr>
          <p:cNvSpPr/>
          <p:nvPr/>
        </p:nvSpPr>
        <p:spPr bwMode="auto">
          <a:xfrm>
            <a:off x="5168780" y="960769"/>
            <a:ext cx="1496363" cy="4528154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172" name="화살표: 왼쪽/오른쪽 64">
            <a:extLst>
              <a:ext uri="{FF2B5EF4-FFF2-40B4-BE49-F238E27FC236}">
                <a16:creationId xmlns:a16="http://schemas.microsoft.com/office/drawing/2014/main" id="{1C102DDE-75B3-4D18-97B9-377AE33AD69F}"/>
              </a:ext>
            </a:extLst>
          </p:cNvPr>
          <p:cNvSpPr/>
          <p:nvPr/>
        </p:nvSpPr>
        <p:spPr bwMode="auto">
          <a:xfrm>
            <a:off x="4215770" y="1512057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3" name="화살표: 왼쪽/오른쪽 64">
            <a:extLst>
              <a:ext uri="{FF2B5EF4-FFF2-40B4-BE49-F238E27FC236}">
                <a16:creationId xmlns:a16="http://schemas.microsoft.com/office/drawing/2014/main" id="{4BE98BC0-EF85-4915-B30B-A13D8631B538}"/>
              </a:ext>
            </a:extLst>
          </p:cNvPr>
          <p:cNvSpPr/>
          <p:nvPr/>
        </p:nvSpPr>
        <p:spPr bwMode="auto">
          <a:xfrm>
            <a:off x="4213811" y="2952217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" name="화살표: 왼쪽/오른쪽 64">
            <a:extLst>
              <a:ext uri="{FF2B5EF4-FFF2-40B4-BE49-F238E27FC236}">
                <a16:creationId xmlns:a16="http://schemas.microsoft.com/office/drawing/2014/main" id="{97BFCC29-8816-4159-9C2E-E5C28F7E1F5C}"/>
              </a:ext>
            </a:extLst>
          </p:cNvPr>
          <p:cNvSpPr/>
          <p:nvPr/>
        </p:nvSpPr>
        <p:spPr bwMode="auto">
          <a:xfrm>
            <a:off x="4202013" y="4428381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97890AB-1487-45C4-B027-B424B473723F}"/>
              </a:ext>
            </a:extLst>
          </p:cNvPr>
          <p:cNvSpPr/>
          <p:nvPr/>
        </p:nvSpPr>
        <p:spPr bwMode="auto">
          <a:xfrm>
            <a:off x="5291931" y="1416884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JSON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E8005B2-6761-4494-962D-25993869B377}"/>
              </a:ext>
            </a:extLst>
          </p:cNvPr>
          <p:cNvSpPr/>
          <p:nvPr/>
        </p:nvSpPr>
        <p:spPr bwMode="auto">
          <a:xfrm>
            <a:off x="5285829" y="3006646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API / SDK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2DC992F-8582-4C65-9F1C-D21F84CD2C2C}"/>
              </a:ext>
            </a:extLst>
          </p:cNvPr>
          <p:cNvSpPr/>
          <p:nvPr/>
        </p:nvSpPr>
        <p:spPr bwMode="auto">
          <a:xfrm>
            <a:off x="5285829" y="4590822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REST API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05EACA3-4400-4AB2-A790-155182ADF11B}"/>
              </a:ext>
            </a:extLst>
          </p:cNvPr>
          <p:cNvSpPr/>
          <p:nvPr/>
        </p:nvSpPr>
        <p:spPr bwMode="auto">
          <a:xfrm>
            <a:off x="2377746" y="1620069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Client Module A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7F6C3F2-7C02-4868-A719-B14D8FDD4C34}"/>
              </a:ext>
            </a:extLst>
          </p:cNvPr>
          <p:cNvSpPr/>
          <p:nvPr/>
        </p:nvSpPr>
        <p:spPr bwMode="auto">
          <a:xfrm>
            <a:off x="2361990" y="2646606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Client Module 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BB53DD8-6957-4C45-B5D7-26ED456850E8}"/>
              </a:ext>
            </a:extLst>
          </p:cNvPr>
          <p:cNvSpPr/>
          <p:nvPr/>
        </p:nvSpPr>
        <p:spPr bwMode="auto">
          <a:xfrm>
            <a:off x="2361990" y="3690722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Client Module C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5744170-24AD-4ABF-B7A8-03D44B2B422C}"/>
              </a:ext>
            </a:extLst>
          </p:cNvPr>
          <p:cNvSpPr/>
          <p:nvPr/>
        </p:nvSpPr>
        <p:spPr bwMode="auto">
          <a:xfrm>
            <a:off x="2377745" y="4698834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Admin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95A7874-3179-4CE2-8DEF-BA8151BD695C}"/>
              </a:ext>
            </a:extLst>
          </p:cNvPr>
          <p:cNvSpPr/>
          <p:nvPr/>
        </p:nvSpPr>
        <p:spPr bwMode="auto">
          <a:xfrm>
            <a:off x="7376134" y="960769"/>
            <a:ext cx="1485847" cy="1579722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en-US" altLang="ko-KR" sz="11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7C5ABDC-BAD5-4F2F-BE6D-D356F9392721}"/>
              </a:ext>
            </a:extLst>
          </p:cNvPr>
          <p:cNvSpPr txBox="1">
            <a:spLocks/>
          </p:cNvSpPr>
          <p:nvPr/>
        </p:nvSpPr>
        <p:spPr>
          <a:xfrm>
            <a:off x="7365617" y="1055869"/>
            <a:ext cx="1496363" cy="295384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ko-KR" altLang="en-US" sz="1100" b="1" dirty="0"/>
              <a:t>운영 서버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3AC11F8-DA38-4051-8A41-0E31E565F1AB}"/>
              </a:ext>
            </a:extLst>
          </p:cNvPr>
          <p:cNvSpPr/>
          <p:nvPr/>
        </p:nvSpPr>
        <p:spPr bwMode="auto">
          <a:xfrm>
            <a:off x="7480277" y="1440049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2470B7D-D7D3-429B-B385-68738D947B00}"/>
              </a:ext>
            </a:extLst>
          </p:cNvPr>
          <p:cNvSpPr/>
          <p:nvPr/>
        </p:nvSpPr>
        <p:spPr bwMode="auto">
          <a:xfrm>
            <a:off x="7480276" y="1962530"/>
            <a:ext cx="1267041" cy="37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Windows Service</a:t>
            </a:r>
          </a:p>
        </p:txBody>
      </p:sp>
    </p:spTree>
    <p:extLst>
      <p:ext uri="{BB962C8B-B14F-4D97-AF65-F5344CB8AC3E}">
        <p14:creationId xmlns:p14="http://schemas.microsoft.com/office/powerpoint/2010/main" val="20167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Interface Configuration</a:t>
            </a:r>
            <a:endParaRPr lang="ko-KR" altLang="en-US" sz="2000" b="1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65C31DC-13B7-4065-969D-02F7C26A0EFD}"/>
              </a:ext>
            </a:extLst>
          </p:cNvPr>
          <p:cNvSpPr/>
          <p:nvPr/>
        </p:nvSpPr>
        <p:spPr bwMode="auto">
          <a:xfrm>
            <a:off x="419634" y="3279319"/>
            <a:ext cx="1800000" cy="43897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JSON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EFAFF69-4FEE-4A9E-B5CA-E94D088E3CAE}"/>
              </a:ext>
            </a:extLst>
          </p:cNvPr>
          <p:cNvSpPr/>
          <p:nvPr/>
        </p:nvSpPr>
        <p:spPr bwMode="auto">
          <a:xfrm>
            <a:off x="2547470" y="3277049"/>
            <a:ext cx="1800000" cy="43897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DB Connect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EF77066-971C-4B3F-A885-E82487FBF84D}"/>
              </a:ext>
            </a:extLst>
          </p:cNvPr>
          <p:cNvSpPr/>
          <p:nvPr/>
        </p:nvSpPr>
        <p:spPr bwMode="auto">
          <a:xfrm>
            <a:off x="4675306" y="3276253"/>
            <a:ext cx="1800000" cy="43897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API / SDK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3134AF-2623-448C-A8A0-B11913A1035D}"/>
              </a:ext>
            </a:extLst>
          </p:cNvPr>
          <p:cNvSpPr/>
          <p:nvPr/>
        </p:nvSpPr>
        <p:spPr bwMode="auto">
          <a:xfrm>
            <a:off x="6803143" y="3276253"/>
            <a:ext cx="1800000" cy="43897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REST API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97BD9E4-5C68-45EA-8629-22F540053B8C}"/>
              </a:ext>
            </a:extLst>
          </p:cNvPr>
          <p:cNvSpPr/>
          <p:nvPr/>
        </p:nvSpPr>
        <p:spPr bwMode="auto">
          <a:xfrm>
            <a:off x="415452" y="5544505"/>
            <a:ext cx="8202768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Legacy System</a:t>
            </a:r>
          </a:p>
          <a:p>
            <a:pPr algn="ctr"/>
            <a:endParaRPr lang="en-US" altLang="ko-KR" sz="5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고객사 문서 관리 시스템</a:t>
            </a:r>
            <a:r>
              <a:rPr lang="en-US" altLang="ko-KR" sz="1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(EDMS)</a:t>
            </a:r>
            <a:r>
              <a:rPr lang="ko-KR" altLang="en-US" sz="1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 인터페이스 가능</a:t>
            </a:r>
            <a:r>
              <a:rPr lang="en-US" altLang="ko-KR" sz="1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8E53D53-3F12-4380-AEF5-4CCD12104954}"/>
              </a:ext>
            </a:extLst>
          </p:cNvPr>
          <p:cNvSpPr/>
          <p:nvPr/>
        </p:nvSpPr>
        <p:spPr bwMode="auto">
          <a:xfrm>
            <a:off x="419100" y="1217102"/>
            <a:ext cx="8184043" cy="43897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MARKUS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F715AC67-5E5C-4668-8C7A-F13B69814548}"/>
              </a:ext>
            </a:extLst>
          </p:cNvPr>
          <p:cNvCxnSpPr>
            <a:cxnSpLocks/>
            <a:endCxn id="35" idx="2"/>
          </p:cNvCxnSpPr>
          <p:nvPr/>
        </p:nvCxnSpPr>
        <p:spPr bwMode="auto">
          <a:xfrm flipH="1" flipV="1">
            <a:off x="1319634" y="3718290"/>
            <a:ext cx="3675" cy="9999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F485920C-A8CF-4A6B-AB05-86277B6B979F}"/>
              </a:ext>
            </a:extLst>
          </p:cNvPr>
          <p:cNvCxnSpPr>
            <a:endCxn id="39" idx="2"/>
          </p:cNvCxnSpPr>
          <p:nvPr/>
        </p:nvCxnSpPr>
        <p:spPr bwMode="auto">
          <a:xfrm flipV="1">
            <a:off x="7703143" y="3715224"/>
            <a:ext cx="0" cy="127573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C758471-E8DC-4CF9-9B52-C08036B12DB9}"/>
              </a:ext>
            </a:extLst>
          </p:cNvPr>
          <p:cNvSpPr/>
          <p:nvPr/>
        </p:nvSpPr>
        <p:spPr bwMode="auto">
          <a:xfrm>
            <a:off x="415452" y="1760990"/>
            <a:ext cx="8187692" cy="65429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36000" tIns="36000" rIns="36000" bIns="36000" rtlCol="0" anchor="ctr" anchorCtr="0"/>
          <a:lstStyle/>
          <a:p>
            <a:pPr algn="ctr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화살표: 왼쪽/오른쪽 58">
            <a:extLst>
              <a:ext uri="{FF2B5EF4-FFF2-40B4-BE49-F238E27FC236}">
                <a16:creationId xmlns:a16="http://schemas.microsoft.com/office/drawing/2014/main" id="{94FF7CE5-FC8C-4656-9A5C-229A2F9410AA}"/>
              </a:ext>
            </a:extLst>
          </p:cNvPr>
          <p:cNvSpPr/>
          <p:nvPr/>
        </p:nvSpPr>
        <p:spPr bwMode="auto">
          <a:xfrm rot="5400000">
            <a:off x="2077562" y="2616168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24346EF0-5FBD-4D7A-B374-CAC3D1BD9AA2}"/>
              </a:ext>
            </a:extLst>
          </p:cNvPr>
          <p:cNvSpPr/>
          <p:nvPr/>
        </p:nvSpPr>
        <p:spPr bwMode="auto">
          <a:xfrm>
            <a:off x="613278" y="1889534"/>
            <a:ext cx="1800000" cy="3921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0" tIns="36000" rIns="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Client Module A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07E07628-E7B0-463E-BE7F-FB805758EF79}"/>
              </a:ext>
            </a:extLst>
          </p:cNvPr>
          <p:cNvSpPr/>
          <p:nvPr/>
        </p:nvSpPr>
        <p:spPr bwMode="auto">
          <a:xfrm>
            <a:off x="2612959" y="1889534"/>
            <a:ext cx="1800000" cy="3921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0" tIns="36000" rIns="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Client Module B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7CAE23FE-1F7F-4F0A-8C67-1D6A1C03729B}"/>
              </a:ext>
            </a:extLst>
          </p:cNvPr>
          <p:cNvSpPr/>
          <p:nvPr/>
        </p:nvSpPr>
        <p:spPr bwMode="auto">
          <a:xfrm>
            <a:off x="4612640" y="1889534"/>
            <a:ext cx="1800000" cy="3921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0" tIns="36000" rIns="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Client Module C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25C6AAA4-0C11-477B-94DA-E24244B03E6F}"/>
              </a:ext>
            </a:extLst>
          </p:cNvPr>
          <p:cNvSpPr/>
          <p:nvPr/>
        </p:nvSpPr>
        <p:spPr bwMode="auto">
          <a:xfrm>
            <a:off x="6612322" y="1889534"/>
            <a:ext cx="1800000" cy="3921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0" tIns="36000" rIns="0" bIns="36000" rtlCol="0" anchor="ctr" anchorCtr="0"/>
          <a:lstStyle/>
          <a:p>
            <a:pPr algn="ctr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Admin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화살표: 왼쪽/오른쪽 63">
            <a:extLst>
              <a:ext uri="{FF2B5EF4-FFF2-40B4-BE49-F238E27FC236}">
                <a16:creationId xmlns:a16="http://schemas.microsoft.com/office/drawing/2014/main" id="{6E22EB7A-495E-4DFF-AB7B-F99F87474493}"/>
              </a:ext>
            </a:extLst>
          </p:cNvPr>
          <p:cNvSpPr/>
          <p:nvPr/>
        </p:nvSpPr>
        <p:spPr bwMode="auto">
          <a:xfrm rot="5400000">
            <a:off x="4206984" y="2616168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화살표: 왼쪽/오른쪽 64">
            <a:extLst>
              <a:ext uri="{FF2B5EF4-FFF2-40B4-BE49-F238E27FC236}">
                <a16:creationId xmlns:a16="http://schemas.microsoft.com/office/drawing/2014/main" id="{1C021CCD-43FD-4BB3-9BE9-C8D23FF851D5}"/>
              </a:ext>
            </a:extLst>
          </p:cNvPr>
          <p:cNvSpPr/>
          <p:nvPr/>
        </p:nvSpPr>
        <p:spPr bwMode="auto">
          <a:xfrm rot="5400000">
            <a:off x="6326034" y="2616168"/>
            <a:ext cx="634315" cy="44231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I/F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9" name="Picture 49" descr="톱니_1-[Converted]">
            <a:extLst>
              <a:ext uri="{FF2B5EF4-FFF2-40B4-BE49-F238E27FC236}">
                <a16:creationId xmlns:a16="http://schemas.microsoft.com/office/drawing/2014/main" id="{828AC1DB-FBDF-4322-B28D-B5D31A4408A8}"/>
              </a:ext>
            </a:extLst>
          </p:cNvPr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1" y="3924325"/>
            <a:ext cx="481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FB411255-C94A-4756-8396-5113193C44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74094" y="3718290"/>
            <a:ext cx="3675" cy="9999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1" name="그림 70">
            <a:extLst>
              <a:ext uri="{FF2B5EF4-FFF2-40B4-BE49-F238E27FC236}">
                <a16:creationId xmlns:a16="http://schemas.microsoft.com/office/drawing/2014/main" id="{1791B875-3697-4A3F-8B91-F405673D7182}"/>
              </a:ext>
            </a:extLst>
          </p:cNvPr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83930" y="3955768"/>
            <a:ext cx="896571" cy="574988"/>
          </a:xfrm>
          <a:prstGeom prst="rect">
            <a:avLst/>
          </a:prstGeom>
        </p:spPr>
      </p:pic>
      <p:grpSp>
        <p:nvGrpSpPr>
          <p:cNvPr id="75" name="그룹 74">
            <a:extLst>
              <a:ext uri="{FF2B5EF4-FFF2-40B4-BE49-F238E27FC236}">
                <a16:creationId xmlns:a16="http://schemas.microsoft.com/office/drawing/2014/main" id="{6E6670EF-0CC8-47F1-B8E4-861FEC2BDE40}"/>
              </a:ext>
            </a:extLst>
          </p:cNvPr>
          <p:cNvGrpSpPr/>
          <p:nvPr/>
        </p:nvGrpSpPr>
        <p:grpSpPr>
          <a:xfrm>
            <a:off x="3135374" y="4635018"/>
            <a:ext cx="845127" cy="529048"/>
            <a:chOff x="6466219" y="4478966"/>
            <a:chExt cx="845127" cy="529048"/>
          </a:xfrm>
        </p:grpSpPr>
        <p:pic>
          <p:nvPicPr>
            <p:cNvPr id="76" name="Picture 4" descr="국민-단체ㅋ">
              <a:extLst>
                <a:ext uri="{FF2B5EF4-FFF2-40B4-BE49-F238E27FC236}">
                  <a16:creationId xmlns:a16="http://schemas.microsoft.com/office/drawing/2014/main" id="{91569756-7D50-4391-9D9A-8D7DB4D7F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796" y="4478966"/>
              <a:ext cx="586550" cy="52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43" descr="데이터베이스">
              <a:extLst>
                <a:ext uri="{FF2B5EF4-FFF2-40B4-BE49-F238E27FC236}">
                  <a16:creationId xmlns:a16="http://schemas.microsoft.com/office/drawing/2014/main" id="{B72000F2-031E-464B-AB91-BE087CFCD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219" y="4580022"/>
              <a:ext cx="395873" cy="39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9CC6810E-720B-43BE-A510-C75B585AAFE1}"/>
              </a:ext>
            </a:extLst>
          </p:cNvPr>
          <p:cNvCxnSpPr/>
          <p:nvPr/>
        </p:nvCxnSpPr>
        <p:spPr bwMode="auto">
          <a:xfrm flipV="1">
            <a:off x="5593800" y="3715224"/>
            <a:ext cx="0" cy="127573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8" name="그림 77">
            <a:extLst>
              <a:ext uri="{FF2B5EF4-FFF2-40B4-BE49-F238E27FC236}">
                <a16:creationId xmlns:a16="http://schemas.microsoft.com/office/drawing/2014/main" id="{25D456FA-9FF4-489C-87B0-5F164323B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5612" y="4568383"/>
            <a:ext cx="578997" cy="544311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3BCBAAD5-BD4F-449A-8E58-E89C6E13E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396" y="4614126"/>
            <a:ext cx="483812" cy="477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6E5D8-DFBC-4A09-8CAC-F33D83D22C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2" y="4428381"/>
            <a:ext cx="699322" cy="699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B675D-C931-4621-830B-D8924FEC99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72" y="4547919"/>
            <a:ext cx="1039120" cy="5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E80309-8860-4A27-8042-3A94116DC61F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1367878"/>
              </p:ext>
            </p:extLst>
          </p:nvPr>
        </p:nvGraphicFramePr>
        <p:xfrm>
          <a:off x="236562" y="1080008"/>
          <a:ext cx="8640960" cy="476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51">
                  <a:extLst>
                    <a:ext uri="{9D8B030D-6E8A-4147-A177-3AD203B41FA5}">
                      <a16:colId xmlns:a16="http://schemas.microsoft.com/office/drawing/2014/main" val="3248590695"/>
                    </a:ext>
                  </a:extLst>
                </a:gridCol>
                <a:gridCol w="2149845">
                  <a:extLst>
                    <a:ext uri="{9D8B030D-6E8A-4147-A177-3AD203B41FA5}">
                      <a16:colId xmlns:a16="http://schemas.microsoft.com/office/drawing/2014/main" val="3517692641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3632190214"/>
                    </a:ext>
                  </a:extLst>
                </a:gridCol>
                <a:gridCol w="3057288">
                  <a:extLst>
                    <a:ext uri="{9D8B030D-6E8A-4147-A177-3AD203B41FA5}">
                      <a16:colId xmlns:a16="http://schemas.microsoft.com/office/drawing/2014/main" val="942417862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타사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MARKUS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67106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변환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클라이언트 부담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서버 두담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서버 변환을 하므로 실패 최소화 및 속도 향상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638395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페이지 전환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페이지 전환때 마다 변환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초기에 한번 변환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타사 제품과 달리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회 변화만 하므로 빠른 전환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24661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문서 크기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크기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페이지 수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해상도에 따라 성능 저하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페이지 장수와 크기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해상도에 무관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최대 기가 픽셀 해상도 지원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문서 크기에 따른</a:t>
                      </a:r>
                      <a:br>
                        <a:rPr lang="en-US" altLang="ko-KR" sz="1000" dirty="0">
                          <a:latin typeface="+mn-ea"/>
                          <a:ea typeface="+mn-ea"/>
                        </a:rPr>
                      </a:b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영향 최소화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63667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작업 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프로그램 크기가 고정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프로그램 크기가 유동적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타사 제품과 달리 사용자가 작업 화면을 변경할 수 있으며 추후 프리셋 기능 추가 예정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946684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브라우저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Internet Explorer, Windows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Windows, Mobile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데스크탑 환경 지원 이외 모바일 지원으로 언제</a:t>
                      </a:r>
                      <a:br>
                        <a:rPr lang="en-US" altLang="ko-KR" sz="1000" dirty="0">
                          <a:latin typeface="+mn-ea"/>
                          <a:ea typeface="+mn-ea"/>
                        </a:rPr>
                      </a:b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어디서나 작업 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38882"/>
                  </a:ext>
                </a:extLst>
              </a:tr>
              <a:tr h="7327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컨트롤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한정적 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많은 양의 컨트롤 지원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지속적인 피드백 반영으로 다양한 코멘트 종류</a:t>
                      </a:r>
                      <a:br>
                        <a:rPr lang="en-US" altLang="ko-KR" sz="1000" dirty="0">
                          <a:latin typeface="+mn-ea"/>
                          <a:ea typeface="+mn-ea"/>
                        </a:rPr>
                      </a:b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지원 코어 기술 보유로 커스텀 컨트롤 구현 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833619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성능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성능이 좋지 못한 경우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응답 없음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”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처리로 바뀜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성능이 좋지 못한 경우 조금 지연 발생후 열람 가능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안정적인 서비스 지원과 적은 서버 자원 사용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스트리밍 최적화 기술 적용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159827"/>
                  </a:ext>
                </a:extLst>
              </a:tr>
              <a:tr h="52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열람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페이지 이동 중 무한 에러 발생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페이지 이동에 에러 발생이 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코멘트 작업 도중 에러 발생 시 코멘트 복구 기능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408492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486A96-DD11-4A59-9E92-F4CCA7B907B0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Compare product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46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A6AEC82C-DA0F-4D0E-842D-440AC386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60" y="935993"/>
            <a:ext cx="6029467" cy="42614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CB5A-B652-4C9D-88D4-1B333D0723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/>
              <a:t>MARKUS !</a:t>
            </a: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BCD0F-6B3D-44F3-A5B1-BB2C05CB1C9B}"/>
              </a:ext>
            </a:extLst>
          </p:cNvPr>
          <p:cNvSpPr txBox="1"/>
          <p:nvPr/>
        </p:nvSpPr>
        <p:spPr>
          <a:xfrm>
            <a:off x="368834" y="4881637"/>
            <a:ext cx="1808756" cy="38048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MARKUS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란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? 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B320D-DEAE-468F-BADD-8452C4F01630}"/>
              </a:ext>
            </a:extLst>
          </p:cNvPr>
          <p:cNvSpPr txBox="1"/>
          <p:nvPr/>
        </p:nvSpPr>
        <p:spPr>
          <a:xfrm>
            <a:off x="185879" y="5343277"/>
            <a:ext cx="8789961" cy="90370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사용이 쉽고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저장이 가능한 맞춤형 마크업 도구로 팀원간 의사소통을 정확히 하며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</a:t>
            </a:r>
            <a:br>
              <a:rPr lang="en-US" altLang="ko-KR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주석을 자동으로 추적하고 보고서 생성 및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Revision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관리를 지원하는 솔루션입니다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46A1104-19E5-4EC1-B839-E0A8C5CB0FAC}"/>
              </a:ext>
            </a:extLst>
          </p:cNvPr>
          <p:cNvSpPr/>
          <p:nvPr/>
        </p:nvSpPr>
        <p:spPr bwMode="auto">
          <a:xfrm rot="19683912">
            <a:off x="3261706" y="2557852"/>
            <a:ext cx="3240000" cy="330876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b="1" dirty="0">
                <a:solidFill>
                  <a:srgbClr val="FF0000"/>
                </a:solidFill>
              </a:rPr>
              <a:t>World Best Markup Solution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99696E9-6B7B-4AB0-9B10-D2F5FCE4E1B8}"/>
              </a:ext>
            </a:extLst>
          </p:cNvPr>
          <p:cNvCxnSpPr/>
          <p:nvPr/>
        </p:nvCxnSpPr>
        <p:spPr>
          <a:xfrm>
            <a:off x="455638" y="2295906"/>
            <a:ext cx="824400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6AA819-6549-42B0-99A4-0CAE1B9131CF}"/>
              </a:ext>
            </a:extLst>
          </p:cNvPr>
          <p:cNvSpPr txBox="1"/>
          <p:nvPr/>
        </p:nvSpPr>
        <p:spPr>
          <a:xfrm>
            <a:off x="807269" y="2583938"/>
            <a:ext cx="1489759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자원 최소화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01140-10F5-434F-81AF-E2CC04A36FF2}"/>
              </a:ext>
            </a:extLst>
          </p:cNvPr>
          <p:cNvSpPr txBox="1"/>
          <p:nvPr/>
        </p:nvSpPr>
        <p:spPr>
          <a:xfrm>
            <a:off x="2894930" y="2583938"/>
            <a:ext cx="1350297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친숙한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UI/UX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6E7F4-8170-4216-B3CB-E984B321D4C1}"/>
              </a:ext>
            </a:extLst>
          </p:cNvPr>
          <p:cNvSpPr txBox="1"/>
          <p:nvPr/>
        </p:nvSpPr>
        <p:spPr>
          <a:xfrm>
            <a:off x="1310116" y="1332037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F118A-FC95-436A-BB01-2A25037C21BF}"/>
              </a:ext>
            </a:extLst>
          </p:cNvPr>
          <p:cNvSpPr txBox="1"/>
          <p:nvPr/>
        </p:nvSpPr>
        <p:spPr>
          <a:xfrm>
            <a:off x="3362343" y="1332037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A158B-431F-4964-8298-02523E56360E}"/>
              </a:ext>
            </a:extLst>
          </p:cNvPr>
          <p:cNvSpPr txBox="1"/>
          <p:nvPr/>
        </p:nvSpPr>
        <p:spPr>
          <a:xfrm>
            <a:off x="5414571" y="1332037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2F19A4-0023-4A98-A61C-1A9625425497}"/>
              </a:ext>
            </a:extLst>
          </p:cNvPr>
          <p:cNvSpPr txBox="1"/>
          <p:nvPr/>
        </p:nvSpPr>
        <p:spPr>
          <a:xfrm>
            <a:off x="7466800" y="1332037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DB3CB-27FF-4A10-8B4E-098EBF4F7873}"/>
              </a:ext>
            </a:extLst>
          </p:cNvPr>
          <p:cNvSpPr txBox="1"/>
          <p:nvPr/>
        </p:nvSpPr>
        <p:spPr>
          <a:xfrm>
            <a:off x="4535383" y="2583938"/>
            <a:ext cx="2190271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시스템 호환성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안정성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D462D-60D2-4243-8435-9AE7389D68C0}"/>
              </a:ext>
            </a:extLst>
          </p:cNvPr>
          <p:cNvSpPr txBox="1"/>
          <p:nvPr/>
        </p:nvSpPr>
        <p:spPr>
          <a:xfrm>
            <a:off x="6936423" y="2583938"/>
            <a:ext cx="1581129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강력한 퍼포먼스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DDA1C76-7D14-4825-B18C-6EFF7120C3B0}"/>
              </a:ext>
            </a:extLst>
          </p:cNvPr>
          <p:cNvCxnSpPr/>
          <p:nvPr/>
        </p:nvCxnSpPr>
        <p:spPr>
          <a:xfrm>
            <a:off x="455638" y="4793533"/>
            <a:ext cx="824400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E36FC5-8AC4-4893-8458-1DBCEEDC04F1}"/>
              </a:ext>
            </a:extLst>
          </p:cNvPr>
          <p:cNvSpPr txBox="1"/>
          <p:nvPr/>
        </p:nvSpPr>
        <p:spPr>
          <a:xfrm>
            <a:off x="556402" y="5081565"/>
            <a:ext cx="1991498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유연한 커스터마이즈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D5E9A-D39F-472B-8D6F-55D3B5137C10}"/>
              </a:ext>
            </a:extLst>
          </p:cNvPr>
          <p:cNvSpPr txBox="1"/>
          <p:nvPr/>
        </p:nvSpPr>
        <p:spPr>
          <a:xfrm>
            <a:off x="2984700" y="5081565"/>
            <a:ext cx="1170761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빠른 피드백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7DB7FD-EDC6-4AD8-B202-B4556D34257D}"/>
              </a:ext>
            </a:extLst>
          </p:cNvPr>
          <p:cNvSpPr txBox="1"/>
          <p:nvPr/>
        </p:nvSpPr>
        <p:spPr>
          <a:xfrm>
            <a:off x="1310116" y="3829664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678AE-D46B-4CFE-ACC8-F215857E22EB}"/>
              </a:ext>
            </a:extLst>
          </p:cNvPr>
          <p:cNvSpPr txBox="1"/>
          <p:nvPr/>
        </p:nvSpPr>
        <p:spPr>
          <a:xfrm>
            <a:off x="3362343" y="3829664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FFD41-A2F4-40F0-8028-6A994690F3DB}"/>
              </a:ext>
            </a:extLst>
          </p:cNvPr>
          <p:cNvSpPr txBox="1"/>
          <p:nvPr/>
        </p:nvSpPr>
        <p:spPr>
          <a:xfrm>
            <a:off x="5414571" y="3829664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D5343B-A9B7-4671-9E90-9744FE6FFC93}"/>
              </a:ext>
            </a:extLst>
          </p:cNvPr>
          <p:cNvSpPr txBox="1"/>
          <p:nvPr/>
        </p:nvSpPr>
        <p:spPr>
          <a:xfrm>
            <a:off x="7466800" y="3829664"/>
            <a:ext cx="4734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8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30C7F-8A48-498C-B272-7410D7070F34}"/>
              </a:ext>
            </a:extLst>
          </p:cNvPr>
          <p:cNvSpPr txBox="1"/>
          <p:nvPr/>
        </p:nvSpPr>
        <p:spPr>
          <a:xfrm>
            <a:off x="5045137" y="5081565"/>
            <a:ext cx="1170761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저렴한 가격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711B8C-3966-4FE4-82BA-BD31CF470DF0}"/>
              </a:ext>
            </a:extLst>
          </p:cNvPr>
          <p:cNvSpPr txBox="1"/>
          <p:nvPr/>
        </p:nvSpPr>
        <p:spPr>
          <a:xfrm>
            <a:off x="6725629" y="5081565"/>
            <a:ext cx="2002720" cy="318924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따라 올 수 없는 기능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6595EEB-FC60-45EE-B414-0AB261010C5E}"/>
              </a:ext>
            </a:extLst>
          </p:cNvPr>
          <p:cNvSpPr txBox="1">
            <a:spLocks/>
          </p:cNvSpPr>
          <p:nvPr/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Advantages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#1/2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555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DB736D40-6898-4AE0-A1BC-7487D967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73326"/>
              </p:ext>
            </p:extLst>
          </p:nvPr>
        </p:nvGraphicFramePr>
        <p:xfrm>
          <a:off x="444348" y="3168241"/>
          <a:ext cx="8250801" cy="172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한</a:t>
                      </a:r>
                      <a:r>
                        <a:rPr sz="1100" b="1" spc="-2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업체에서만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895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네트워크</a:t>
                      </a:r>
                      <a:r>
                        <a:rPr sz="1100" b="1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환경만</a:t>
                      </a:r>
                    </a:p>
                  </a:txBody>
                  <a:tcPr marL="0" marR="0" marT="4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R="1416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고객이 한번에 많은</a:t>
                      </a:r>
                      <a:r>
                        <a:rPr sz="1100" b="1" spc="-7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문서를</a:t>
                      </a:r>
                    </a:p>
                  </a:txBody>
                  <a:tcPr marL="0" marR="0" marT="52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6477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10장의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코멘트가</a:t>
                      </a:r>
                    </a:p>
                  </a:txBody>
                  <a:tcPr marL="0" marR="0" marT="428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73"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안정적으로</a:t>
                      </a:r>
                    </a:p>
                  </a:txBody>
                  <a:tcPr marL="0" marR="0" marT="78581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충족한다면</a:t>
                      </a:r>
                    </a:p>
                  </a:txBody>
                  <a:tcPr marL="0" marR="0" marT="86678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동시에 하나에 올리는</a:t>
                      </a:r>
                      <a:r>
                        <a:rPr sz="1100" b="1" spc="-7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경우</a:t>
                      </a:r>
                    </a:p>
                  </a:txBody>
                  <a:tcPr marL="0" marR="0" marT="87629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기입 된 문서인</a:t>
                      </a:r>
                      <a:r>
                        <a:rPr sz="1100" b="1" spc="-11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경우</a:t>
                      </a:r>
                    </a:p>
                  </a:txBody>
                  <a:tcPr marL="0" marR="0" marT="8667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7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월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평균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2</a:t>
                      </a:r>
                      <a:r>
                        <a:rPr lang="en-US" altLang="ko-KR"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,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000건</a:t>
                      </a:r>
                      <a:r>
                        <a:rPr lang="ko-KR" altLang="en-US"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의</a:t>
                      </a:r>
                      <a:r>
                        <a:rPr lang="ko-KR" altLang="en-US" sz="1100" b="1" spc="-3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이상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의</a:t>
                      </a:r>
                      <a:endParaRPr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Malgun Gothic"/>
                      </a:endParaRPr>
                    </a:p>
                  </a:txBody>
                  <a:tcPr marL="0" marR="0" marT="78581" marB="0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문서의 해상도와 파일</a:t>
                      </a:r>
                      <a:r>
                        <a:rPr sz="1100" b="1" spc="-7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크기에</a:t>
                      </a:r>
                    </a:p>
                  </a:txBody>
                  <a:tcPr marL="0" marR="0" marT="86678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평균적으로 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120초.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즉</a:t>
                      </a:r>
                      <a:r>
                        <a:rPr sz="1100" b="1" spc="-5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2분이면</a:t>
                      </a:r>
                    </a:p>
                  </a:txBody>
                  <a:tcPr marL="0" marR="0" marT="87629" marB="0"/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원본</a:t>
                      </a:r>
                      <a:r>
                        <a:rPr sz="1100" b="1" spc="-2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PDF에</a:t>
                      </a:r>
                    </a:p>
                  </a:txBody>
                  <a:tcPr marL="0" marR="0" marT="8667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73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문서가 MARK</a:t>
                      </a:r>
                      <a:r>
                        <a:rPr sz="1100" b="1" spc="-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US에서</a:t>
                      </a:r>
                      <a:endParaRPr sz="1100" b="1">
                        <a:solidFill>
                          <a:schemeClr val="tx1"/>
                        </a:solidFill>
                        <a:latin typeface="+mn-ea"/>
                        <a:ea typeface="+mn-ea"/>
                        <a:cs typeface="Malgun Gothic"/>
                      </a:endParaRPr>
                    </a:p>
                  </a:txBody>
                  <a:tcPr marL="0" marR="0" marT="79058" marB="0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무관하게 </a:t>
                      </a:r>
                      <a:r>
                        <a:rPr sz="1100" b="1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10초</a:t>
                      </a:r>
                      <a:r>
                        <a:rPr sz="1100" b="1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이내로</a:t>
                      </a:r>
                    </a:p>
                  </a:txBody>
                  <a:tcPr marL="0" marR="0" marT="86678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하나의</a:t>
                      </a:r>
                      <a:r>
                        <a:rPr sz="1100" b="1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파일은</a:t>
                      </a:r>
                    </a:p>
                  </a:txBody>
                  <a:tcPr marL="0" marR="0" marT="87629" marB="0"/>
                </a:tc>
                <a:tc>
                  <a:txBody>
                    <a:bodyPr/>
                    <a:lstStyle/>
                    <a:p>
                      <a:pPr marL="65722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코멘트를</a:t>
                      </a:r>
                      <a:r>
                        <a:rPr sz="1100" b="1" spc="-4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만들어</a:t>
                      </a:r>
                      <a:endParaRPr sz="1100" b="1">
                        <a:solidFill>
                          <a:schemeClr val="tx1"/>
                        </a:solidFill>
                        <a:latin typeface="+mn-ea"/>
                        <a:ea typeface="+mn-ea"/>
                        <a:cs typeface="Malgun Gothic"/>
                      </a:endParaRPr>
                    </a:p>
                  </a:txBody>
                  <a:tcPr marL="0" marR="0" marT="8667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73"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처리</a:t>
                      </a:r>
                      <a:r>
                        <a:rPr sz="1100" b="1" spc="-2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중입니다</a:t>
                      </a:r>
                      <a:endParaRPr sz="1100" b="1">
                        <a:solidFill>
                          <a:schemeClr val="tx1"/>
                        </a:solidFill>
                        <a:latin typeface="+mn-ea"/>
                        <a:ea typeface="+mn-ea"/>
                        <a:cs typeface="Malgun Gothic"/>
                      </a:endParaRPr>
                    </a:p>
                  </a:txBody>
                  <a:tcPr marL="0" marR="0" marT="78581" marB="0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작업을 시작할 수</a:t>
                      </a:r>
                      <a:r>
                        <a:rPr sz="1100" b="1" spc="-6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있습니다</a:t>
                      </a:r>
                    </a:p>
                  </a:txBody>
                  <a:tcPr marL="0" marR="0" marT="86678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언제라도 동일한</a:t>
                      </a:r>
                      <a:r>
                        <a:rPr sz="1100" b="1" spc="-5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속도로</a:t>
                      </a: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서버에 올리는</a:t>
                      </a:r>
                      <a:r>
                        <a:rPr sz="1100" b="1" spc="-11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시간은</a:t>
                      </a:r>
                    </a:p>
                  </a:txBody>
                  <a:tcPr marL="0" marR="0" marT="8667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ts val="1639"/>
                        </a:lnSpc>
                        <a:spcBef>
                          <a:spcPts val="875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작업할 준비가</a:t>
                      </a:r>
                      <a:r>
                        <a:rPr sz="1100" b="1" spc="-5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됩니다</a:t>
                      </a:r>
                    </a:p>
                  </a:txBody>
                  <a:tcPr marL="0" marR="0" marT="83344" marB="0"/>
                </a:tc>
                <a:tc>
                  <a:txBody>
                    <a:bodyPr/>
                    <a:lstStyle/>
                    <a:p>
                      <a:pPr marL="647700">
                        <a:lnSpc>
                          <a:spcPts val="1645"/>
                        </a:lnSpc>
                        <a:spcBef>
                          <a:spcPts val="869"/>
                        </a:spcBef>
                      </a:pP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불과</a:t>
                      </a:r>
                      <a:r>
                        <a:rPr sz="1100" b="1" spc="-3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algun Gothic"/>
                        </a:rPr>
                        <a:t>15초입니다</a:t>
                      </a:r>
                    </a:p>
                  </a:txBody>
                  <a:tcPr marL="0" marR="0" marT="8286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7AB8781F-800A-492A-B867-C44AFBEEBBBE}"/>
              </a:ext>
            </a:extLst>
          </p:cNvPr>
          <p:cNvCxnSpPr/>
          <p:nvPr/>
        </p:nvCxnSpPr>
        <p:spPr>
          <a:xfrm>
            <a:off x="455638" y="2973879"/>
            <a:ext cx="824400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416BC1-99EA-4C80-A218-2B973C6D58A6}"/>
              </a:ext>
            </a:extLst>
          </p:cNvPr>
          <p:cNvSpPr txBox="1"/>
          <p:nvPr/>
        </p:nvSpPr>
        <p:spPr>
          <a:xfrm>
            <a:off x="491642" y="1728081"/>
            <a:ext cx="1675707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2000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1176E2-F7C9-45AF-98BD-29263C2777F1}"/>
              </a:ext>
            </a:extLst>
          </p:cNvPr>
          <p:cNvSpPr txBox="1"/>
          <p:nvPr/>
        </p:nvSpPr>
        <p:spPr>
          <a:xfrm>
            <a:off x="3011922" y="1728081"/>
            <a:ext cx="87420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10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851EB-624D-4AA5-B539-97D0E456DC78}"/>
              </a:ext>
            </a:extLst>
          </p:cNvPr>
          <p:cNvSpPr txBox="1"/>
          <p:nvPr/>
        </p:nvSpPr>
        <p:spPr>
          <a:xfrm>
            <a:off x="5025577" y="1728081"/>
            <a:ext cx="127495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120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B7CDA-47FD-4C91-8EC4-2F2C4E8913B5}"/>
              </a:ext>
            </a:extLst>
          </p:cNvPr>
          <p:cNvSpPr txBox="1"/>
          <p:nvPr/>
        </p:nvSpPr>
        <p:spPr>
          <a:xfrm>
            <a:off x="7620434" y="1728081"/>
            <a:ext cx="874205" cy="903700"/>
          </a:xfrm>
          <a:prstGeom prst="rect">
            <a:avLst/>
          </a:prstGeom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sz="5400" b="1" dirty="0">
                <a:latin typeface="맑은 고딕" pitchFamily="50" charset="-127"/>
                <a:ea typeface="맑은 고딕" pitchFamily="50" charset="-127"/>
              </a:rPr>
              <a:t>15</a:t>
            </a:r>
            <a:endParaRPr lang="ko-KR" altLang="en-US" sz="5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5DD701C-6ADD-46BE-A507-AA8A65975C3B}"/>
              </a:ext>
            </a:extLst>
          </p:cNvPr>
          <p:cNvSpPr txBox="1">
            <a:spLocks/>
          </p:cNvSpPr>
          <p:nvPr/>
        </p:nvSpPr>
        <p:spPr>
          <a:xfrm>
            <a:off x="325985" y="142278"/>
            <a:ext cx="4234903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Advantages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#2/2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35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CB5A-B652-4C9D-88D4-1B333D0723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985" y="123228"/>
            <a:ext cx="4234903" cy="4013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/>
              <a:t>MARKUS Introduction Major</a:t>
            </a:r>
            <a:endParaRPr lang="ko-KR" altLang="en-US" sz="2000" b="1" dirty="0"/>
          </a:p>
        </p:txBody>
      </p:sp>
      <p:pic>
        <p:nvPicPr>
          <p:cNvPr id="4" name="Picture 2" descr="PC화면에 대한 이미지 검색결과">
            <a:extLst>
              <a:ext uri="{FF2B5EF4-FFF2-40B4-BE49-F238E27FC236}">
                <a16:creationId xmlns:a16="http://schemas.microsoft.com/office/drawing/2014/main" id="{1B635E18-5BB1-4B03-B9BB-63C510E9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7894" r="5262" b="18420"/>
          <a:stretch/>
        </p:blipFill>
        <p:spPr bwMode="auto">
          <a:xfrm>
            <a:off x="95598" y="1800089"/>
            <a:ext cx="4528470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A3966C-81B0-49EE-A743-930A3C9BBEA2}"/>
              </a:ext>
            </a:extLst>
          </p:cNvPr>
          <p:cNvSpPr txBox="1"/>
          <p:nvPr/>
        </p:nvSpPr>
        <p:spPr>
          <a:xfrm>
            <a:off x="4829516" y="1604627"/>
            <a:ext cx="4032448" cy="3483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16000" rIns="0" bIns="216000" rtlCol="0">
            <a:spAutoFit/>
          </a:bodyPr>
          <a:lstStyle/>
          <a:p>
            <a:pPr marL="138589" indent="-129064">
              <a:lnSpc>
                <a:spcPct val="150000"/>
              </a:lnSpc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sz="1200" spc="-71" dirty="0" err="1">
                <a:latin typeface="Malgun Gothic"/>
                <a:cs typeface="Malgun Gothic"/>
              </a:rPr>
              <a:t>고해상도</a:t>
            </a:r>
            <a:r>
              <a:rPr sz="1200" spc="-71" dirty="0">
                <a:latin typeface="Malgun Gothic"/>
                <a:cs typeface="Malgun Gothic"/>
              </a:rPr>
              <a:t>(기가</a:t>
            </a:r>
            <a:r>
              <a:rPr sz="1200" spc="-116" dirty="0">
                <a:latin typeface="Malgun Gothic"/>
                <a:cs typeface="Malgun Gothic"/>
              </a:rPr>
              <a:t> </a:t>
            </a:r>
            <a:r>
              <a:rPr sz="1200" spc="-53" dirty="0">
                <a:latin typeface="Malgun Gothic"/>
                <a:cs typeface="Malgun Gothic"/>
              </a:rPr>
              <a:t>픽셀)</a:t>
            </a:r>
            <a:r>
              <a:rPr sz="1200" spc="-109" dirty="0">
                <a:latin typeface="Malgun Gothic"/>
                <a:cs typeface="Malgun Gothic"/>
              </a:rPr>
              <a:t> </a:t>
            </a:r>
            <a:r>
              <a:rPr sz="1200" spc="19" dirty="0">
                <a:latin typeface="Malgun Gothic"/>
                <a:cs typeface="Malgun Gothic"/>
              </a:rPr>
              <a:t>,</a:t>
            </a:r>
            <a:r>
              <a:rPr sz="1200" spc="-94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대용량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문서도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빠르게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열람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lang="en-US" altLang="ko-KR" sz="1200" spc="-105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가능</a:t>
            </a:r>
            <a:endParaRPr sz="1200" dirty="0">
              <a:latin typeface="Times New Roman"/>
              <a:cs typeface="Times New Roman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60" dirty="0">
                <a:latin typeface="Malgun Gothic"/>
                <a:cs typeface="Malgun Gothic"/>
              </a:rPr>
              <a:t>매니저(코멘트, </a:t>
            </a:r>
            <a:r>
              <a:rPr sz="1200" spc="-68" dirty="0">
                <a:latin typeface="Malgun Gothic"/>
                <a:cs typeface="Malgun Gothic"/>
              </a:rPr>
              <a:t>체크리스트) </a:t>
            </a:r>
            <a:r>
              <a:rPr sz="1200" spc="-83" dirty="0">
                <a:latin typeface="Malgun Gothic"/>
                <a:cs typeface="Malgun Gothic"/>
              </a:rPr>
              <a:t>기능 추가로 </a:t>
            </a:r>
            <a:r>
              <a:rPr sz="1200" spc="-83" dirty="0" err="1">
                <a:latin typeface="Malgun Gothic"/>
                <a:cs typeface="Malgun Gothic"/>
              </a:rPr>
              <a:t>생산성</a:t>
            </a:r>
            <a:r>
              <a:rPr sz="1200" spc="-240" dirty="0">
                <a:latin typeface="Malgun Gothic"/>
                <a:cs typeface="Malgun Gothic"/>
              </a:rPr>
              <a:t> </a:t>
            </a:r>
            <a:r>
              <a:rPr lang="en-US" altLang="ko-KR" sz="1200" spc="-240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향상</a:t>
            </a:r>
            <a:endParaRPr sz="1200" dirty="0">
              <a:latin typeface="Times New Roman"/>
              <a:cs typeface="Times New Roman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>
                <a:latin typeface="Malgun Gothic"/>
                <a:cs typeface="Malgun Gothic"/>
              </a:rPr>
              <a:t>사용자 별 코멘트 구분으로 원활한 </a:t>
            </a:r>
            <a:r>
              <a:rPr sz="1200" spc="-83" dirty="0" err="1">
                <a:latin typeface="Malgun Gothic"/>
                <a:cs typeface="Malgun Gothic"/>
              </a:rPr>
              <a:t>협업</a:t>
            </a:r>
            <a:r>
              <a:rPr sz="1200" spc="-206" dirty="0">
                <a:latin typeface="Malgun Gothic"/>
                <a:cs typeface="Malgun Gothic"/>
              </a:rPr>
              <a:t> </a:t>
            </a:r>
            <a:r>
              <a:rPr lang="en-US" altLang="ko-KR" sz="1200" spc="-206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가능</a:t>
            </a:r>
            <a:endParaRPr sz="1200" dirty="0">
              <a:latin typeface="Times New Roman"/>
              <a:cs typeface="Times New Roman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>
                <a:latin typeface="Malgun Gothic"/>
                <a:cs typeface="Malgun Gothic"/>
              </a:rPr>
              <a:t>여러 종류의 이미지 </a:t>
            </a:r>
            <a:r>
              <a:rPr sz="1200" spc="19" dirty="0">
                <a:latin typeface="Malgun Gothic"/>
                <a:cs typeface="Malgun Gothic"/>
              </a:rPr>
              <a:t>,</a:t>
            </a:r>
            <a:r>
              <a:rPr sz="1200" spc="-184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문서 포맷 지원</a:t>
            </a:r>
            <a:endParaRPr sz="1200" dirty="0">
              <a:latin typeface="Malgun Gothic"/>
              <a:cs typeface="Malgun Gothic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 err="1">
                <a:latin typeface="Malgun Gothic"/>
                <a:cs typeface="Malgun Gothic"/>
              </a:rPr>
              <a:t>다양한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외부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시스템과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결합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가능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(</a:t>
            </a:r>
            <a:r>
              <a:rPr sz="1200" spc="-98" dirty="0">
                <a:latin typeface="Malgun Gothic"/>
                <a:cs typeface="Malgun Gothic"/>
              </a:rPr>
              <a:t> </a:t>
            </a:r>
            <a:r>
              <a:rPr sz="1200" spc="11" dirty="0">
                <a:latin typeface="Malgun Gothic"/>
                <a:cs typeface="Malgun Gothic"/>
              </a:rPr>
              <a:t>Salesforce</a:t>
            </a:r>
            <a:r>
              <a:rPr sz="1200" spc="-98" dirty="0">
                <a:latin typeface="Malgun Gothic"/>
                <a:cs typeface="Malgun Gothic"/>
              </a:rPr>
              <a:t> </a:t>
            </a:r>
            <a:r>
              <a:rPr sz="1200" spc="19" dirty="0">
                <a:latin typeface="Malgun Gothic"/>
                <a:cs typeface="Malgun Gothic"/>
              </a:rPr>
              <a:t>,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spc="-19" dirty="0">
                <a:latin typeface="Malgun Gothic"/>
                <a:cs typeface="Malgun Gothic"/>
              </a:rPr>
              <a:t>MS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Office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)</a:t>
            </a: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 err="1">
                <a:latin typeface="Malgun Gothic"/>
                <a:cs typeface="Malgun Gothic"/>
              </a:rPr>
              <a:t>마크업</a:t>
            </a:r>
            <a:r>
              <a:rPr sz="1200" spc="-83" dirty="0">
                <a:latin typeface="Malgun Gothic"/>
                <a:cs typeface="Malgun Gothic"/>
              </a:rPr>
              <a:t> 프로그램 중 가장 </a:t>
            </a:r>
            <a:r>
              <a:rPr sz="1200" spc="-83" dirty="0" err="1">
                <a:latin typeface="Malgun Gothic"/>
                <a:cs typeface="Malgun Gothic"/>
              </a:rPr>
              <a:t>많은</a:t>
            </a:r>
            <a:r>
              <a:rPr sz="1200" spc="-83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기능</a:t>
            </a:r>
            <a:r>
              <a:rPr sz="1200" spc="-210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지원</a:t>
            </a:r>
            <a:endParaRPr sz="1200" dirty="0">
              <a:latin typeface="Malgun Gothic"/>
              <a:cs typeface="Malgun Gothic"/>
            </a:endParaRPr>
          </a:p>
          <a:p>
            <a:pPr marL="138589" indent="-129064">
              <a:lnSpc>
                <a:spcPct val="150000"/>
              </a:lnSpc>
              <a:spcBef>
                <a:spcPts val="4"/>
              </a:spcBef>
              <a:buFont typeface="Wingdings"/>
              <a:buChar char=""/>
              <a:tabLst>
                <a:tab pos="139065" algn="l"/>
              </a:tabLst>
            </a:pPr>
            <a:r>
              <a:rPr sz="1200" spc="-83" dirty="0" err="1">
                <a:latin typeface="Malgun Gothic"/>
                <a:cs typeface="Malgun Gothic"/>
              </a:rPr>
              <a:t>문서</a:t>
            </a:r>
            <a:r>
              <a:rPr sz="1200" spc="-83" dirty="0">
                <a:latin typeface="Malgun Gothic"/>
                <a:cs typeface="Malgun Gothic"/>
              </a:rPr>
              <a:t> 비교 서비스 </a:t>
            </a:r>
            <a:r>
              <a:rPr sz="1200" spc="19" dirty="0">
                <a:latin typeface="Malgun Gothic"/>
                <a:cs typeface="Malgun Gothic"/>
              </a:rPr>
              <a:t>,</a:t>
            </a:r>
            <a:r>
              <a:rPr sz="1200" spc="-244" dirty="0">
                <a:latin typeface="Malgun Gothic"/>
                <a:cs typeface="Malgun Gothic"/>
              </a:rPr>
              <a:t> </a:t>
            </a:r>
            <a:r>
              <a:rPr lang="en-US" altLang="ko-KR" sz="1200" spc="-244" dirty="0">
                <a:latin typeface="Malgun Gothic"/>
                <a:cs typeface="Malgun Gothic"/>
              </a:rPr>
              <a:t> </a:t>
            </a:r>
            <a:r>
              <a:rPr sz="1200" spc="-4" dirty="0">
                <a:latin typeface="Malgun Gothic"/>
                <a:cs typeface="Malgun Gothic"/>
              </a:rPr>
              <a:t>K-Talk </a:t>
            </a:r>
            <a:r>
              <a:rPr sz="1200" spc="-83" dirty="0">
                <a:latin typeface="Malgun Gothic"/>
                <a:cs typeface="Malgun Gothic"/>
              </a:rPr>
              <a:t>기능 추가</a:t>
            </a:r>
            <a:endParaRPr sz="1200" dirty="0">
              <a:latin typeface="Malgun Gothic"/>
              <a:cs typeface="Malgun Gothic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 err="1">
                <a:latin typeface="Malgun Gothic"/>
                <a:cs typeface="Malgun Gothic"/>
              </a:rPr>
              <a:t>클립보드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및</a:t>
            </a:r>
            <a:r>
              <a:rPr sz="1200" spc="-98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주요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단축키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지원</a:t>
            </a:r>
            <a:r>
              <a:rPr sz="1200" spc="-98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(</a:t>
            </a:r>
            <a:r>
              <a:rPr sz="1200" spc="-19" dirty="0">
                <a:latin typeface="Malgun Gothic"/>
                <a:cs typeface="Malgun Gothic"/>
              </a:rPr>
              <a:t>MS</a:t>
            </a:r>
            <a:r>
              <a:rPr lang="en-US" altLang="ko-KR" sz="1200" spc="-101" dirty="0">
                <a:latin typeface="Malgun Gothic"/>
                <a:cs typeface="Malgun Gothic"/>
              </a:rPr>
              <a:t>-Office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군과</a:t>
            </a:r>
            <a:r>
              <a:rPr sz="1200" spc="-94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유사</a:t>
            </a:r>
            <a:r>
              <a:rPr sz="1200" dirty="0">
                <a:latin typeface="Malgun Gothic"/>
                <a:cs typeface="Malgun Gothic"/>
              </a:rPr>
              <a:t>)</a:t>
            </a: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49" dirty="0" err="1">
                <a:latin typeface="Malgun Gothic"/>
                <a:cs typeface="Malgun Gothic"/>
              </a:rPr>
              <a:t>심볼</a:t>
            </a:r>
            <a:r>
              <a:rPr sz="1200" spc="-49" dirty="0">
                <a:latin typeface="Malgun Gothic"/>
                <a:cs typeface="Malgun Gothic"/>
              </a:rPr>
              <a:t>, </a:t>
            </a:r>
            <a:r>
              <a:rPr sz="1200" spc="-83" dirty="0">
                <a:latin typeface="Malgun Gothic"/>
                <a:cs typeface="Malgun Gothic"/>
              </a:rPr>
              <a:t>자주 쓰이는 코멘트 저장 및 사용</a:t>
            </a:r>
            <a:r>
              <a:rPr sz="1200" spc="-248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지원</a:t>
            </a:r>
            <a:endParaRPr sz="1200" dirty="0">
              <a:latin typeface="Malgun Gothic"/>
              <a:cs typeface="Malgun Gothic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38" dirty="0">
                <a:latin typeface="Malgun Gothic"/>
                <a:cs typeface="Malgun Gothic"/>
              </a:rPr>
              <a:t>On</a:t>
            </a:r>
            <a:r>
              <a:rPr sz="1200" spc="-101" dirty="0">
                <a:latin typeface="Malgun Gothic"/>
                <a:cs typeface="Malgun Gothic"/>
              </a:rPr>
              <a:t> </a:t>
            </a:r>
            <a:r>
              <a:rPr sz="1200" spc="-8" dirty="0">
                <a:latin typeface="Malgun Gothic"/>
                <a:cs typeface="Malgun Gothic"/>
              </a:rPr>
              <a:t>demand</a:t>
            </a:r>
            <a:r>
              <a:rPr sz="1200" spc="-98" dirty="0">
                <a:latin typeface="Malgun Gothic"/>
                <a:cs typeface="Malgun Gothic"/>
              </a:rPr>
              <a:t> </a:t>
            </a:r>
            <a:r>
              <a:rPr sz="1200" spc="11" dirty="0">
                <a:latin typeface="Malgun Gothic"/>
                <a:cs typeface="Malgun Gothic"/>
              </a:rPr>
              <a:t>Service</a:t>
            </a:r>
            <a:r>
              <a:rPr sz="1200" spc="-113" dirty="0">
                <a:latin typeface="Malgun Gothic"/>
                <a:cs typeface="Malgun Gothic"/>
              </a:rPr>
              <a:t> </a:t>
            </a:r>
            <a:r>
              <a:rPr sz="1200" spc="19" dirty="0">
                <a:latin typeface="Malgun Gothic"/>
                <a:cs typeface="Malgun Gothic"/>
              </a:rPr>
              <a:t>,</a:t>
            </a:r>
            <a:r>
              <a:rPr sz="1200" spc="-94" dirty="0">
                <a:latin typeface="Malgun Gothic"/>
                <a:cs typeface="Malgun Gothic"/>
              </a:rPr>
              <a:t> </a:t>
            </a:r>
            <a:r>
              <a:rPr sz="1200" spc="-15" dirty="0">
                <a:latin typeface="Malgun Gothic"/>
                <a:cs typeface="Malgun Gothic"/>
              </a:rPr>
              <a:t>Cloud</a:t>
            </a:r>
            <a:r>
              <a:rPr sz="1200" spc="-105" dirty="0">
                <a:latin typeface="Malgun Gothic"/>
                <a:cs typeface="Malgun Gothic"/>
              </a:rPr>
              <a:t> </a:t>
            </a:r>
            <a:r>
              <a:rPr sz="1200" spc="11" dirty="0">
                <a:latin typeface="Malgun Gothic"/>
                <a:cs typeface="Malgun Gothic"/>
              </a:rPr>
              <a:t>Service</a:t>
            </a:r>
            <a:r>
              <a:rPr sz="1200" spc="-94" dirty="0">
                <a:latin typeface="Malgun Gothic"/>
                <a:cs typeface="Malgun Gothic"/>
              </a:rPr>
              <a:t> </a:t>
            </a:r>
            <a:r>
              <a:rPr sz="1200" spc="-83" dirty="0">
                <a:latin typeface="Malgun Gothic"/>
                <a:cs typeface="Malgun Gothic"/>
              </a:rPr>
              <a:t>지원</a:t>
            </a:r>
            <a:endParaRPr sz="1200" dirty="0">
              <a:latin typeface="Malgun Gothic"/>
              <a:cs typeface="Malgun Gothic"/>
            </a:endParaRPr>
          </a:p>
          <a:p>
            <a:pPr marL="138589" indent="-129064">
              <a:lnSpc>
                <a:spcPct val="150000"/>
              </a:lnSpc>
              <a:buFont typeface="Wingdings"/>
              <a:buChar char=""/>
              <a:tabLst>
                <a:tab pos="139065" algn="l"/>
              </a:tabLst>
            </a:pPr>
            <a:r>
              <a:rPr sz="1200" spc="-83" dirty="0" err="1">
                <a:latin typeface="Malgun Gothic"/>
                <a:cs typeface="Malgun Gothic"/>
              </a:rPr>
              <a:t>코멘트</a:t>
            </a:r>
            <a:r>
              <a:rPr sz="1200" spc="-83" dirty="0">
                <a:latin typeface="Malgun Gothic"/>
                <a:cs typeface="Malgun Gothic"/>
              </a:rPr>
              <a:t> 내용을 병합하여 최종 </a:t>
            </a:r>
            <a:r>
              <a:rPr sz="1200" spc="-19" dirty="0">
                <a:latin typeface="Malgun Gothic"/>
                <a:cs typeface="Malgun Gothic"/>
              </a:rPr>
              <a:t>파일(PDF)</a:t>
            </a:r>
            <a:r>
              <a:rPr sz="1200" spc="-191" dirty="0">
                <a:latin typeface="Malgun Gothic"/>
                <a:cs typeface="Malgun Gothic"/>
              </a:rPr>
              <a:t> </a:t>
            </a:r>
            <a:r>
              <a:rPr sz="1200" spc="-83" dirty="0" err="1">
                <a:latin typeface="Malgun Gothic"/>
                <a:cs typeface="Malgun Gothic"/>
              </a:rPr>
              <a:t>제작</a:t>
            </a:r>
            <a:endParaRPr lang="en-US" altLang="ko-KR" sz="1200" spc="-83" dirty="0">
              <a:latin typeface="Malgun Gothic"/>
              <a:cs typeface="Malgun Gothic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1EB71F4-C454-4212-9A60-264F4756BA23}"/>
              </a:ext>
            </a:extLst>
          </p:cNvPr>
          <p:cNvSpPr/>
          <p:nvPr/>
        </p:nvSpPr>
        <p:spPr>
          <a:xfrm>
            <a:off x="431895" y="2104598"/>
            <a:ext cx="3876171" cy="2243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3134877-5C99-47A3-B69D-29B5934486BC}"/>
              </a:ext>
            </a:extLst>
          </p:cNvPr>
          <p:cNvSpPr/>
          <p:nvPr/>
        </p:nvSpPr>
        <p:spPr bwMode="auto">
          <a:xfrm>
            <a:off x="6000404" y="1445091"/>
            <a:ext cx="1686835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000" b="1"/>
              <a:t>주요 기능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333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CB5A-B652-4C9D-88D4-1B333D0723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/>
              <a:t>MARKUS Introduction detail #1/6</a:t>
            </a:r>
            <a:endParaRPr lang="ko-KR" altLang="en-US" sz="2000" b="1" dirty="0"/>
          </a:p>
        </p:txBody>
      </p:sp>
      <p:pic>
        <p:nvPicPr>
          <p:cNvPr id="4" name="Picture 2" descr="PC화면에 대한 이미지 검색결과">
            <a:extLst>
              <a:ext uri="{FF2B5EF4-FFF2-40B4-BE49-F238E27FC236}">
                <a16:creationId xmlns:a16="http://schemas.microsoft.com/office/drawing/2014/main" id="{1B635E18-5BB1-4B03-B9BB-63C510E9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7894" r="5262" b="18420"/>
          <a:stretch/>
        </p:blipFill>
        <p:spPr bwMode="auto">
          <a:xfrm>
            <a:off x="95598" y="1800089"/>
            <a:ext cx="4528470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A3966C-81B0-49EE-A743-930A3C9BBEA2}"/>
              </a:ext>
            </a:extLst>
          </p:cNvPr>
          <p:cNvSpPr txBox="1"/>
          <p:nvPr/>
        </p:nvSpPr>
        <p:spPr>
          <a:xfrm>
            <a:off x="4829516" y="1872893"/>
            <a:ext cx="4032448" cy="26522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16000" rIns="0" bIns="216000" rtlCol="0">
            <a:spAutoFit/>
          </a:bodyPr>
          <a:lstStyle/>
          <a:p>
            <a:pPr marL="138589" indent="-129064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컨트롤의 종류의</a:t>
            </a:r>
            <a:r>
              <a:rPr lang="ko-KR" altLang="en-US" sz="1200" spc="-98" dirty="0">
                <a:latin typeface="+mn-ea"/>
                <a:cs typeface="Malgun Gothic"/>
              </a:rPr>
              <a:t> </a:t>
            </a:r>
            <a:r>
              <a:rPr lang="ko-KR" altLang="en-US" sz="1200" spc="-56" dirty="0">
                <a:latin typeface="+mn-ea"/>
                <a:cs typeface="Malgun Gothic"/>
              </a:rPr>
              <a:t>증가</a:t>
            </a:r>
            <a:endParaRPr lang="ko-KR" altLang="en-US" sz="1200" dirty="0">
              <a:latin typeface="+mn-ea"/>
              <a:cs typeface="Malgun Gothic"/>
            </a:endParaRPr>
          </a:p>
          <a:p>
            <a:pPr>
              <a:spcBef>
                <a:spcPts val="23"/>
              </a:spcBef>
              <a:buClr>
                <a:srgbClr val="767070"/>
              </a:buClr>
              <a:buFont typeface="Wingdings"/>
              <a:buChar char=""/>
            </a:pPr>
            <a:endParaRPr lang="ko-KR" altLang="en-US" sz="1200" dirty="0">
              <a:latin typeface="+mn-ea"/>
              <a:cs typeface="Times New Roman"/>
            </a:endParaRPr>
          </a:p>
          <a:p>
            <a:pPr marL="138589" indent="-129064"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단축키의 사용</a:t>
            </a:r>
            <a:r>
              <a:rPr lang="ko-KR" altLang="en-US" sz="1200" spc="-90" dirty="0">
                <a:latin typeface="+mn-ea"/>
                <a:cs typeface="Malgun Gothic"/>
              </a:rPr>
              <a:t> </a:t>
            </a:r>
            <a:r>
              <a:rPr lang="ko-KR" altLang="en-US" sz="1200" spc="-56" dirty="0">
                <a:latin typeface="+mn-ea"/>
                <a:cs typeface="Malgun Gothic"/>
              </a:rPr>
              <a:t>극대</a:t>
            </a:r>
            <a:endParaRPr lang="ko-KR" altLang="en-US" sz="1200" dirty="0">
              <a:latin typeface="+mn-ea"/>
              <a:cs typeface="Malgun Gothic"/>
            </a:endParaRPr>
          </a:p>
          <a:p>
            <a:pPr>
              <a:spcBef>
                <a:spcPts val="23"/>
              </a:spcBef>
              <a:buClr>
                <a:srgbClr val="767070"/>
              </a:buClr>
              <a:buFont typeface="Wingdings"/>
              <a:buChar char=""/>
            </a:pPr>
            <a:endParaRPr lang="ko-KR" altLang="en-US" sz="1200" dirty="0">
              <a:latin typeface="+mn-ea"/>
              <a:cs typeface="Times New Roman"/>
            </a:endParaRPr>
          </a:p>
          <a:p>
            <a:pPr marL="138589" indent="-129064"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기존 컨트롤 </a:t>
            </a:r>
            <a:r>
              <a:rPr lang="en-US" altLang="ko-KR" sz="1200" spc="38" dirty="0">
                <a:latin typeface="+mn-ea"/>
                <a:cs typeface="Malgun Gothic"/>
              </a:rPr>
              <a:t>UX</a:t>
            </a:r>
            <a:r>
              <a:rPr lang="ko-KR" altLang="en-US" sz="1200" spc="-94" dirty="0">
                <a:latin typeface="+mn-ea"/>
                <a:cs typeface="Malgun Gothic"/>
              </a:rPr>
              <a:t> </a:t>
            </a:r>
            <a:r>
              <a:rPr lang="ko-KR" altLang="en-US" sz="1200" spc="-56" dirty="0">
                <a:latin typeface="+mn-ea"/>
                <a:cs typeface="Malgun Gothic"/>
              </a:rPr>
              <a:t>개선</a:t>
            </a:r>
            <a:endParaRPr lang="ko-KR" altLang="en-US" sz="1200" dirty="0">
              <a:latin typeface="+mn-ea"/>
              <a:cs typeface="Malgun Gothic"/>
            </a:endParaRPr>
          </a:p>
          <a:p>
            <a:pPr>
              <a:spcBef>
                <a:spcPts val="23"/>
              </a:spcBef>
              <a:buClr>
                <a:srgbClr val="767070"/>
              </a:buClr>
              <a:buFont typeface="Wingdings"/>
              <a:buChar char=""/>
            </a:pPr>
            <a:endParaRPr lang="ko-KR" altLang="en-US" sz="1200" dirty="0">
              <a:latin typeface="+mn-ea"/>
              <a:cs typeface="Times New Roman"/>
            </a:endParaRPr>
          </a:p>
          <a:p>
            <a:pPr marL="138589" indent="-129064"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색상 </a:t>
            </a:r>
            <a:r>
              <a:rPr lang="ko-KR" altLang="en-US" sz="1200" spc="-41" dirty="0">
                <a:latin typeface="+mn-ea"/>
                <a:cs typeface="Malgun Gothic"/>
              </a:rPr>
              <a:t>지정</a:t>
            </a:r>
            <a:r>
              <a:rPr lang="en-US" altLang="ko-KR" sz="1200" spc="-41" dirty="0">
                <a:latin typeface="+mn-ea"/>
                <a:cs typeface="Malgun Gothic"/>
              </a:rPr>
              <a:t>(</a:t>
            </a:r>
            <a:r>
              <a:rPr lang="ko-KR" altLang="en-US" sz="1200" spc="-41" dirty="0">
                <a:latin typeface="+mn-ea"/>
                <a:cs typeface="Malgun Gothic"/>
              </a:rPr>
              <a:t>사용자가 </a:t>
            </a:r>
            <a:r>
              <a:rPr lang="ko-KR" altLang="en-US" sz="1200" spc="-56" dirty="0">
                <a:latin typeface="+mn-ea"/>
                <a:cs typeface="Malgun Gothic"/>
              </a:rPr>
              <a:t>최초 작업 시 색상을 지정가능</a:t>
            </a:r>
            <a:r>
              <a:rPr lang="en-US" altLang="ko-KR" sz="1200" spc="75" dirty="0">
                <a:latin typeface="+mn-ea"/>
                <a:cs typeface="Malgun Gothic"/>
              </a:rPr>
              <a:t>,</a:t>
            </a:r>
            <a:br>
              <a:rPr lang="en-US" altLang="ko-KR" sz="1200" spc="75" dirty="0">
                <a:latin typeface="+mn-ea"/>
                <a:cs typeface="Malgun Gothic"/>
              </a:rPr>
            </a:br>
            <a:r>
              <a:rPr lang="ko-KR" altLang="en-US" sz="1200" spc="-56" dirty="0">
                <a:latin typeface="+mn-ea"/>
                <a:cs typeface="Malgun Gothic"/>
              </a:rPr>
              <a:t>팀별 관리 </a:t>
            </a:r>
            <a:r>
              <a:rPr lang="ko-KR" altLang="en-US" sz="1200" spc="-19" dirty="0">
                <a:latin typeface="+mn-ea"/>
                <a:cs typeface="Malgun Gothic"/>
              </a:rPr>
              <a:t>가능</a:t>
            </a:r>
            <a:r>
              <a:rPr lang="en-US" altLang="ko-KR" sz="1200" spc="-19" dirty="0">
                <a:latin typeface="+mn-ea"/>
                <a:cs typeface="Malgun Gothic"/>
              </a:rPr>
              <a:t>)</a:t>
            </a:r>
            <a:endParaRPr lang="ko-KR" altLang="en-US" sz="1200" dirty="0">
              <a:latin typeface="+mn-ea"/>
              <a:cs typeface="Malgun Gothic"/>
            </a:endParaRPr>
          </a:p>
          <a:p>
            <a:pPr>
              <a:spcBef>
                <a:spcPts val="23"/>
              </a:spcBef>
              <a:buClr>
                <a:srgbClr val="767070"/>
              </a:buClr>
              <a:buFont typeface="Wingdings"/>
              <a:buChar char=""/>
            </a:pPr>
            <a:endParaRPr lang="ko-KR" altLang="en-US" sz="1200" dirty="0">
              <a:latin typeface="+mn-ea"/>
              <a:cs typeface="Times New Roman"/>
            </a:endParaRPr>
          </a:p>
          <a:p>
            <a:pPr marL="138589" indent="-129064"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부서별 코멘트 병합</a:t>
            </a:r>
            <a:r>
              <a:rPr lang="ko-KR" altLang="en-US" sz="1200" spc="-105" dirty="0">
                <a:latin typeface="+mn-ea"/>
                <a:cs typeface="Malgun Gothic"/>
              </a:rPr>
              <a:t> </a:t>
            </a:r>
            <a:r>
              <a:rPr lang="ko-KR" altLang="en-US" sz="1200" spc="-56" dirty="0">
                <a:latin typeface="+mn-ea"/>
                <a:cs typeface="Malgun Gothic"/>
              </a:rPr>
              <a:t>지원</a:t>
            </a:r>
            <a:endParaRPr lang="ko-KR" altLang="en-US" sz="1200" dirty="0">
              <a:latin typeface="+mn-ea"/>
              <a:cs typeface="Malgun Gothic"/>
            </a:endParaRPr>
          </a:p>
          <a:p>
            <a:pPr>
              <a:spcBef>
                <a:spcPts val="23"/>
              </a:spcBef>
              <a:buClr>
                <a:srgbClr val="767070"/>
              </a:buClr>
              <a:buFont typeface="Wingdings"/>
              <a:buChar char=""/>
            </a:pPr>
            <a:endParaRPr lang="ko-KR" altLang="en-US" sz="1200" dirty="0">
              <a:latin typeface="+mn-ea"/>
              <a:cs typeface="Times New Roman"/>
            </a:endParaRPr>
          </a:p>
          <a:p>
            <a:pPr marL="138589" indent="-129064"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56" dirty="0">
                <a:latin typeface="+mn-ea"/>
                <a:cs typeface="Malgun Gothic"/>
              </a:rPr>
              <a:t>이미지 캡쳐 도구</a:t>
            </a:r>
            <a:r>
              <a:rPr lang="ko-KR" altLang="en-US" sz="1200" spc="-98" dirty="0">
                <a:latin typeface="+mn-ea"/>
                <a:cs typeface="Malgun Gothic"/>
              </a:rPr>
              <a:t> </a:t>
            </a:r>
            <a:r>
              <a:rPr lang="ko-KR" altLang="en-US" sz="1200" spc="-56" dirty="0">
                <a:latin typeface="+mn-ea"/>
                <a:cs typeface="Malgun Gothic"/>
              </a:rPr>
              <a:t>지원</a:t>
            </a:r>
            <a:endParaRPr lang="ko-KR" altLang="en-US" sz="1200" dirty="0">
              <a:latin typeface="+mn-ea"/>
              <a:cs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3134877-5C99-47A3-B69D-29B5934486BC}"/>
              </a:ext>
            </a:extLst>
          </p:cNvPr>
          <p:cNvSpPr/>
          <p:nvPr/>
        </p:nvSpPr>
        <p:spPr bwMode="auto">
          <a:xfrm>
            <a:off x="5608973" y="1713357"/>
            <a:ext cx="2469696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000" b="1"/>
              <a:t>정교한 컨트롤 작업</a:t>
            </a:r>
            <a:endParaRPr lang="ko-KR" altLang="en-US" sz="2000" b="1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75CA792-8D22-40D7-A231-7A0C738668A9}"/>
              </a:ext>
            </a:extLst>
          </p:cNvPr>
          <p:cNvSpPr/>
          <p:nvPr/>
        </p:nvSpPr>
        <p:spPr>
          <a:xfrm>
            <a:off x="995698" y="2144730"/>
            <a:ext cx="1192834" cy="93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5401B1A-191F-4E59-B7B6-E16002DA42C2}"/>
              </a:ext>
            </a:extLst>
          </p:cNvPr>
          <p:cNvSpPr/>
          <p:nvPr/>
        </p:nvSpPr>
        <p:spPr>
          <a:xfrm>
            <a:off x="2563398" y="2165315"/>
            <a:ext cx="998463" cy="2075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4936445-0A72-4BBC-BD76-8D67507D0913}"/>
              </a:ext>
            </a:extLst>
          </p:cNvPr>
          <p:cNvSpPr/>
          <p:nvPr/>
        </p:nvSpPr>
        <p:spPr>
          <a:xfrm>
            <a:off x="915452" y="3295781"/>
            <a:ext cx="1335888" cy="936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2482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화면에 대한 이미지 검색결과">
            <a:extLst>
              <a:ext uri="{FF2B5EF4-FFF2-40B4-BE49-F238E27FC236}">
                <a16:creationId xmlns:a16="http://schemas.microsoft.com/office/drawing/2014/main" id="{1B635E18-5BB1-4B03-B9BB-63C510E9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7894" r="5262" b="18420"/>
          <a:stretch/>
        </p:blipFill>
        <p:spPr bwMode="auto">
          <a:xfrm>
            <a:off x="95598" y="1800089"/>
            <a:ext cx="4528470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A3966C-81B0-49EE-A743-930A3C9BBEA2}"/>
              </a:ext>
            </a:extLst>
          </p:cNvPr>
          <p:cNvSpPr txBox="1"/>
          <p:nvPr/>
        </p:nvSpPr>
        <p:spPr>
          <a:xfrm>
            <a:off x="4829516" y="1872892"/>
            <a:ext cx="4032448" cy="27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16000" rIns="0" bIns="216000" rtlCol="0">
            <a:spAutoFit/>
          </a:bodyPr>
          <a:lstStyle/>
          <a:p>
            <a:pPr marL="138589" indent="-129064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endParaRPr lang="ko-KR" altLang="en-US" sz="1200" dirty="0">
              <a:latin typeface="+mn-ea"/>
              <a:cs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3134877-5C99-47A3-B69D-29B5934486BC}"/>
              </a:ext>
            </a:extLst>
          </p:cNvPr>
          <p:cNvSpPr/>
          <p:nvPr/>
        </p:nvSpPr>
        <p:spPr bwMode="auto">
          <a:xfrm>
            <a:off x="5721232" y="1713357"/>
            <a:ext cx="2245178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000" b="1" dirty="0"/>
              <a:t>Export to Excel</a:t>
            </a:r>
            <a:endParaRPr lang="ko-KR" altLang="en-US" sz="20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BAD87D-57D2-4412-9EF0-142A5B4F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12" y="2267400"/>
            <a:ext cx="3943046" cy="21660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1BE665-0437-4DD3-A1E1-A63C35E95ED0}"/>
              </a:ext>
            </a:extLst>
          </p:cNvPr>
          <p:cNvSpPr txBox="1"/>
          <p:nvPr/>
        </p:nvSpPr>
        <p:spPr>
          <a:xfrm>
            <a:off x="5064150" y="4719465"/>
            <a:ext cx="364611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작성된 코멘트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체크리스트를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Excel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로 추출하여 관리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7C188-8B5B-42F4-AB46-89E44356E370}"/>
              </a:ext>
            </a:extLst>
          </p:cNvPr>
          <p:cNvSpPr txBox="1"/>
          <p:nvPr/>
        </p:nvSpPr>
        <p:spPr>
          <a:xfrm>
            <a:off x="1707540" y="3041464"/>
            <a:ext cx="1467316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엑셀 추출 화면 삽입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1FF0D-AC6F-4AC4-A386-BE8880E2624C}"/>
              </a:ext>
            </a:extLst>
          </p:cNvPr>
          <p:cNvSpPr txBox="1"/>
          <p:nvPr/>
        </p:nvSpPr>
        <p:spPr>
          <a:xfrm>
            <a:off x="6021094" y="1980109"/>
            <a:ext cx="1645248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(Comment, Check List)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C7890B-5664-4851-A973-D21B2035621A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Introduction detail #2/6</a:t>
            </a:r>
            <a:endParaRPr lang="en-US" sz="2000" b="1" dirty="0"/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F72D03FF-02FA-492E-99FE-05A044A3F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" y="2148657"/>
            <a:ext cx="3873600" cy="21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화면에 대한 이미지 검색결과">
            <a:extLst>
              <a:ext uri="{FF2B5EF4-FFF2-40B4-BE49-F238E27FC236}">
                <a16:creationId xmlns:a16="http://schemas.microsoft.com/office/drawing/2014/main" id="{1B635E18-5BB1-4B03-B9BB-63C510E9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7894" r="5262" b="18420"/>
          <a:stretch/>
        </p:blipFill>
        <p:spPr bwMode="auto">
          <a:xfrm>
            <a:off x="95598" y="1800089"/>
            <a:ext cx="4528470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A3966C-81B0-49EE-A743-930A3C9BBEA2}"/>
              </a:ext>
            </a:extLst>
          </p:cNvPr>
          <p:cNvSpPr txBox="1"/>
          <p:nvPr/>
        </p:nvSpPr>
        <p:spPr>
          <a:xfrm>
            <a:off x="4829516" y="1872891"/>
            <a:ext cx="4032448" cy="27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16000" rIns="0" bIns="216000" rtlCol="0" anchor="ctr" anchorCtr="0">
            <a:spAutoFit/>
          </a:bodyPr>
          <a:lstStyle/>
          <a:p>
            <a:pPr marL="138589" indent="-129064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dirty="0">
                <a:latin typeface="+mn-ea"/>
                <a:cs typeface="Malgun Gothic"/>
              </a:rPr>
              <a:t>이전 작업 결과물</a:t>
            </a:r>
            <a:r>
              <a:rPr lang="en-US" altLang="ko-KR" sz="1200" dirty="0">
                <a:latin typeface="+mn-ea"/>
                <a:cs typeface="Malgun Gothic"/>
              </a:rPr>
              <a:t>(MARKUS, PDF)</a:t>
            </a:r>
            <a:r>
              <a:rPr lang="ko-KR" altLang="en-US" sz="1200" dirty="0">
                <a:latin typeface="+mn-ea"/>
                <a:cs typeface="Malgun Gothic"/>
              </a:rPr>
              <a:t>을 분할 된 화면에서 비교 작업 가능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3134877-5C99-47A3-B69D-29B5934486BC}"/>
              </a:ext>
            </a:extLst>
          </p:cNvPr>
          <p:cNvSpPr/>
          <p:nvPr/>
        </p:nvSpPr>
        <p:spPr bwMode="auto">
          <a:xfrm>
            <a:off x="5485488" y="1713357"/>
            <a:ext cx="2716666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000" b="1" dirty="0"/>
              <a:t>Revision Check(Sync)</a:t>
            </a:r>
            <a:endParaRPr lang="ko-KR" altLang="en-US" sz="2000" b="1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0AF2A378-6035-48C4-86E7-0105D54843C6}"/>
              </a:ext>
            </a:extLst>
          </p:cNvPr>
          <p:cNvSpPr/>
          <p:nvPr/>
        </p:nvSpPr>
        <p:spPr>
          <a:xfrm>
            <a:off x="436110" y="2121073"/>
            <a:ext cx="3871956" cy="2199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528BBEE-35CF-4610-B1F7-40D2864AB778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Introduction detail #3/6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943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6659C4-A625-4585-B79B-EDA8C420245D}"/>
              </a:ext>
            </a:extLst>
          </p:cNvPr>
          <p:cNvSpPr/>
          <p:nvPr/>
        </p:nvSpPr>
        <p:spPr>
          <a:xfrm>
            <a:off x="239614" y="2290281"/>
            <a:ext cx="2808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ABE9980-C5F5-4BE5-9359-C290C7EA42DC}"/>
              </a:ext>
            </a:extLst>
          </p:cNvPr>
          <p:cNvSpPr/>
          <p:nvPr/>
        </p:nvSpPr>
        <p:spPr>
          <a:xfrm>
            <a:off x="3156094" y="2290281"/>
            <a:ext cx="2808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CF53DA1-5304-4A83-98BD-249EEB84FECF}"/>
              </a:ext>
            </a:extLst>
          </p:cNvPr>
          <p:cNvSpPr/>
          <p:nvPr/>
        </p:nvSpPr>
        <p:spPr>
          <a:xfrm>
            <a:off x="6072574" y="2290281"/>
            <a:ext cx="2808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5FAEA8C-540D-4251-9E76-153F1E705723}"/>
              </a:ext>
            </a:extLst>
          </p:cNvPr>
          <p:cNvSpPr txBox="1"/>
          <p:nvPr/>
        </p:nvSpPr>
        <p:spPr>
          <a:xfrm>
            <a:off x="311622" y="5908643"/>
            <a:ext cx="2629086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1200" spc="-83" dirty="0">
                <a:solidFill>
                  <a:srgbClr val="585858"/>
                </a:solidFill>
                <a:latin typeface="Malgun Gothic"/>
                <a:cs typeface="Malgun Gothic"/>
              </a:rPr>
              <a:t>원본</a:t>
            </a:r>
            <a:r>
              <a:rPr sz="1200" spc="-153" dirty="0">
                <a:solidFill>
                  <a:srgbClr val="585858"/>
                </a:solidFill>
                <a:latin typeface="Malgun Gothic"/>
                <a:cs typeface="Malgun Gothic"/>
              </a:rPr>
              <a:t> </a:t>
            </a:r>
            <a:r>
              <a:rPr sz="1200" spc="-83" dirty="0">
                <a:solidFill>
                  <a:srgbClr val="585858"/>
                </a:solidFill>
                <a:latin typeface="Malgun Gothic"/>
                <a:cs typeface="Malgun Gothic"/>
              </a:rPr>
              <a:t>문서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EB14EC8-A0CE-44ED-A826-11D292A3F1CE}"/>
              </a:ext>
            </a:extLst>
          </p:cNvPr>
          <p:cNvSpPr txBox="1"/>
          <p:nvPr/>
        </p:nvSpPr>
        <p:spPr>
          <a:xfrm>
            <a:off x="3245551" y="5908643"/>
            <a:ext cx="2629086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ko-KR" altLang="en-US" sz="1200" spc="-153" dirty="0">
                <a:solidFill>
                  <a:srgbClr val="585858"/>
                </a:solidFill>
                <a:latin typeface="Malgun Gothic"/>
                <a:cs typeface="Malgun Gothic"/>
              </a:rPr>
              <a:t>비교 </a:t>
            </a:r>
            <a:r>
              <a:rPr sz="1200" spc="-83" dirty="0" err="1">
                <a:solidFill>
                  <a:srgbClr val="585858"/>
                </a:solidFill>
                <a:latin typeface="Malgun Gothic"/>
                <a:cs typeface="Malgun Gothic"/>
              </a:rPr>
              <a:t>문서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4D1C428-063D-4E7E-8ABA-0CC1900E8D30}"/>
              </a:ext>
            </a:extLst>
          </p:cNvPr>
          <p:cNvSpPr txBox="1"/>
          <p:nvPr/>
        </p:nvSpPr>
        <p:spPr>
          <a:xfrm>
            <a:off x="6179480" y="5908643"/>
            <a:ext cx="2629086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ko-KR" altLang="en-US" sz="1200" spc="-153">
                <a:solidFill>
                  <a:srgbClr val="585858"/>
                </a:solidFill>
                <a:latin typeface="Malgun Gothic"/>
                <a:cs typeface="Malgun Gothic"/>
              </a:rPr>
              <a:t>비교 체크 </a:t>
            </a:r>
            <a:r>
              <a:rPr lang="ko-KR" altLang="en-US" sz="1200" spc="-153" dirty="0">
                <a:solidFill>
                  <a:srgbClr val="585858"/>
                </a:solidFill>
                <a:latin typeface="Malgun Gothic"/>
                <a:cs typeface="Malgun Gothic"/>
              </a:rPr>
              <a:t>결과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5B554CF-FBF3-4DE8-BC8C-FD905BE34113}"/>
              </a:ext>
            </a:extLst>
          </p:cNvPr>
          <p:cNvSpPr txBox="1"/>
          <p:nvPr/>
        </p:nvSpPr>
        <p:spPr>
          <a:xfrm>
            <a:off x="627798" y="1245679"/>
            <a:ext cx="7881192" cy="693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0000" tIns="288000" rIns="0" bIns="216000" rtlCol="0" anchor="ctr" anchorCtr="0">
            <a:spAutoFit/>
          </a:bodyPr>
          <a:lstStyle/>
          <a:p>
            <a:pPr marL="138589" indent="-129064">
              <a:spcBef>
                <a:spcPts val="75"/>
              </a:spcBef>
              <a:buFont typeface="Wingdings"/>
              <a:buChar char=""/>
              <a:tabLst>
                <a:tab pos="139065" algn="l"/>
              </a:tabLst>
            </a:pP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지정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71" dirty="0">
                <a:solidFill>
                  <a:srgbClr val="404040"/>
                </a:solidFill>
                <a:latin typeface="Malgun Gothic"/>
                <a:cs typeface="Malgun Gothic"/>
              </a:rPr>
              <a:t>조건</a:t>
            </a:r>
            <a:r>
              <a:rPr lang="en-US" altLang="ko-KR" sz="1200" spc="-71" dirty="0">
                <a:solidFill>
                  <a:srgbClr val="404040"/>
                </a:solidFill>
                <a:latin typeface="Malgun Gothic"/>
                <a:cs typeface="Malgun Gothic"/>
              </a:rPr>
              <a:t>(</a:t>
            </a:r>
            <a:r>
              <a:rPr lang="ko-KR" altLang="en-US" sz="1200" spc="-71" dirty="0">
                <a:solidFill>
                  <a:srgbClr val="404040"/>
                </a:solidFill>
                <a:latin typeface="Malgun Gothic"/>
                <a:cs typeface="Malgun Gothic"/>
              </a:rPr>
              <a:t>객체</a:t>
            </a:r>
            <a:r>
              <a:rPr lang="en-US" altLang="ko-KR" sz="1200" spc="-71" dirty="0">
                <a:solidFill>
                  <a:srgbClr val="404040"/>
                </a:solidFill>
                <a:latin typeface="Malgun Gothic"/>
                <a:cs typeface="Malgun Gothic"/>
              </a:rPr>
              <a:t>,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색상</a:t>
            </a:r>
            <a:r>
              <a:rPr lang="en-US" altLang="ko-KR" sz="1200" spc="26" dirty="0">
                <a:solidFill>
                  <a:srgbClr val="404040"/>
                </a:solidFill>
                <a:latin typeface="Malgun Gothic"/>
                <a:cs typeface="Malgun Gothic"/>
              </a:rPr>
              <a:t>,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해상도</a:t>
            </a:r>
            <a:r>
              <a:rPr lang="en-US" altLang="ko-KR" sz="1200" spc="26" dirty="0">
                <a:solidFill>
                  <a:srgbClr val="404040"/>
                </a:solidFill>
                <a:latin typeface="Malgun Gothic"/>
                <a:cs typeface="Malgun Gothic"/>
              </a:rPr>
              <a:t>,</a:t>
            </a:r>
            <a:r>
              <a:rPr lang="ko-KR" altLang="en-US" sz="12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86" dirty="0">
                <a:solidFill>
                  <a:srgbClr val="404040"/>
                </a:solidFill>
                <a:latin typeface="Malgun Gothic"/>
                <a:cs typeface="Malgun Gothic"/>
              </a:rPr>
              <a:t>페이지</a:t>
            </a:r>
            <a:r>
              <a:rPr lang="en-US" altLang="ko-KR" sz="1200" spc="-86" dirty="0">
                <a:solidFill>
                  <a:srgbClr val="404040"/>
                </a:solidFill>
                <a:latin typeface="Malgun Gothic"/>
                <a:cs typeface="Malgun Gothic"/>
              </a:rPr>
              <a:t>)</a:t>
            </a:r>
            <a:r>
              <a:rPr lang="ko-KR" altLang="en-US" sz="1200" spc="-127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등을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비교하여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코멘트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작업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전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과거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en-US" altLang="ko-KR" sz="1200" spc="-11" dirty="0">
                <a:solidFill>
                  <a:srgbClr val="404040"/>
                </a:solidFill>
                <a:latin typeface="Malgun Gothic"/>
                <a:cs typeface="Malgun Gothic"/>
              </a:rPr>
              <a:t>Revision</a:t>
            </a:r>
            <a:r>
              <a:rPr lang="ko-KR" altLang="en-US" sz="1200" spc="-11" dirty="0">
                <a:solidFill>
                  <a:srgbClr val="404040"/>
                </a:solidFill>
                <a:latin typeface="Malgun Gothic"/>
                <a:cs typeface="Malgun Gothic"/>
              </a:rPr>
              <a:t>을</a:t>
            </a:r>
            <a:r>
              <a:rPr lang="ko-KR" altLang="en-US" sz="1200" spc="-10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찾아</a:t>
            </a:r>
            <a:r>
              <a:rPr lang="ko-KR" altLang="en-US" sz="12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u="sng" spc="-116" dirty="0">
                <a:solidFill>
                  <a:srgbClr val="3B5FA0"/>
                </a:solidFill>
                <a:latin typeface="Malgun Gothic"/>
                <a:cs typeface="Malgun Gothic"/>
              </a:rPr>
              <a:t>변경된</a:t>
            </a:r>
            <a:r>
              <a:rPr lang="ko-KR" altLang="en-US" sz="1200" u="sng" spc="-124" dirty="0">
                <a:solidFill>
                  <a:srgbClr val="3B5FA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u="sng" spc="-116" dirty="0">
                <a:solidFill>
                  <a:srgbClr val="3B5FA0"/>
                </a:solidFill>
                <a:latin typeface="Malgun Gothic"/>
                <a:cs typeface="Malgun Gothic"/>
              </a:rPr>
              <a:t>부분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을</a:t>
            </a:r>
            <a:r>
              <a:rPr lang="ko-KR" altLang="en-US" sz="1200" spc="-131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오버랩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3" dirty="0">
                <a:solidFill>
                  <a:srgbClr val="404040"/>
                </a:solidFill>
                <a:latin typeface="Malgun Gothic"/>
                <a:cs typeface="Malgun Gothic"/>
              </a:rPr>
              <a:t>및</a:t>
            </a:r>
            <a:r>
              <a:rPr lang="ko-KR" altLang="en-US" sz="1200" spc="-124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16" dirty="0">
                <a:solidFill>
                  <a:srgbClr val="404040"/>
                </a:solidFill>
                <a:latin typeface="Malgun Gothic"/>
                <a:cs typeface="Malgun Gothic"/>
              </a:rPr>
              <a:t>코칭</a:t>
            </a:r>
            <a:endParaRPr lang="ko-KR" altLang="en-US" sz="1200" dirty="0">
              <a:latin typeface="Malgun Gothic"/>
              <a:cs typeface="Malgun Gothic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3876DA-A298-4087-A6C5-F6086849DB46}"/>
              </a:ext>
            </a:extLst>
          </p:cNvPr>
          <p:cNvSpPr/>
          <p:nvPr/>
        </p:nvSpPr>
        <p:spPr bwMode="auto">
          <a:xfrm>
            <a:off x="1999577" y="1100826"/>
            <a:ext cx="4812740" cy="31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000" b="1" dirty="0"/>
              <a:t>Document Revision Compare Service</a:t>
            </a:r>
            <a:endParaRPr lang="ko-KR" altLang="en-US" sz="2000" b="1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9C0821-0120-49FD-8C39-7D0E7DE2DE64}"/>
              </a:ext>
            </a:extLst>
          </p:cNvPr>
          <p:cNvSpPr txBox="1">
            <a:spLocks/>
          </p:cNvSpPr>
          <p:nvPr/>
        </p:nvSpPr>
        <p:spPr>
          <a:xfrm>
            <a:off x="325985" y="123228"/>
            <a:ext cx="5386237" cy="401322"/>
          </a:xfrm>
          <a:prstGeom prst="rect">
            <a:avLst/>
          </a:prstGeom>
        </p:spPr>
        <p:txBody>
          <a:bodyPr/>
          <a:lstStyle>
            <a:lvl1pPr marL="342876" indent="-342876" algn="l" defTabSz="914336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898" indent="-285730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292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088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25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424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0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ko-KR" sz="2000" b="1" dirty="0"/>
              <a:t>MARKUS Introduction detail #4/6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2649774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7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1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2B180BBB-7475-4D19-ADA4-76D33A42A4D2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04558A8-92C4-4D05-B724-504E95EA803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2244CC0-3040-4242-8F36-8023AF770C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17175</TotalTime>
  <Words>812</Words>
  <Application>Microsoft Office PowerPoint</Application>
  <PresentationFormat>Custom</PresentationFormat>
  <Paragraphs>248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HY헤드라인M</vt:lpstr>
      <vt:lpstr>돋움</vt:lpstr>
      <vt:lpstr>맑은 고딕</vt:lpstr>
      <vt:lpstr>맑은 고딕</vt:lpstr>
      <vt:lpstr>Arial</vt:lpstr>
      <vt:lpstr>Copperplate Gothic Bold</vt:lpstr>
      <vt:lpstr>Tahoma</vt:lpstr>
      <vt:lpstr>Times New Roman</vt:lpstr>
      <vt:lpstr>Wingdings</vt:lpstr>
      <vt:lpstr>경영개선팀 템플릿</vt:lpstr>
      <vt:lpstr>M ARKU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849</cp:revision>
  <cp:lastPrinted>2018-01-30T04:50:40Z</cp:lastPrinted>
  <dcterms:created xsi:type="dcterms:W3CDTF">2012-12-12T04:21:44Z</dcterms:created>
  <dcterms:modified xsi:type="dcterms:W3CDTF">2018-08-21T01:04:16Z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</Properties>
</file>