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9"/>
    <p:sldMasterId id="2147483675" r:id="rId10"/>
  </p:sldMasterIdLst>
  <p:notesMasterIdLst>
    <p:notesMasterId r:id="rId25"/>
  </p:notesMasterIdLst>
  <p:sldIdLst>
    <p:sldId id="285" r:id="rId11"/>
    <p:sldId id="499" r:id="rId12"/>
    <p:sldId id="464" r:id="rId13"/>
    <p:sldId id="465" r:id="rId14"/>
    <p:sldId id="467" r:id="rId15"/>
    <p:sldId id="472" r:id="rId16"/>
    <p:sldId id="518" r:id="rId17"/>
    <p:sldId id="519" r:id="rId18"/>
    <p:sldId id="520" r:id="rId19"/>
    <p:sldId id="521" r:id="rId20"/>
    <p:sldId id="522" r:id="rId21"/>
    <p:sldId id="523" r:id="rId22"/>
    <p:sldId id="469" r:id="rId23"/>
    <p:sldId id="471" r:id="rId24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C9F"/>
    <a:srgbClr val="18579B"/>
    <a:srgbClr val="1B2E5A"/>
    <a:srgbClr val="244A58"/>
    <a:srgbClr val="0033CC"/>
    <a:srgbClr val="DAC3FD"/>
    <a:srgbClr val="FFE7E7"/>
    <a:srgbClr val="FFD5D5"/>
    <a:srgbClr val="FF6666"/>
    <a:srgbClr val="FF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9748" autoAdjust="0"/>
  </p:normalViewPr>
  <p:slideViewPr>
    <p:cSldViewPr snapToGrid="0" snapToObjects="1">
      <p:cViewPr varScale="1">
        <p:scale>
          <a:sx n="114" d="100"/>
          <a:sy n="114" d="100"/>
        </p:scale>
        <p:origin x="112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2.xml"/><Relationship Id="rId19" Type="http://schemas.openxmlformats.org/officeDocument/2006/relationships/slide" Target="slides/slide9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8B42F35-3C4E-5D4A-B377-2A1A32C202FD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31F9942-4F04-5345-8117-4AF6A0223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58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707E00-DD47-4361-8452-9363FAD4F7D5}" type="datetime1">
              <a:rPr lang="en-US" altLang="ko-KR" smtClean="0"/>
              <a:pPr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00190"/>
            <a:ext cx="2133600" cy="365125"/>
          </a:xfrm>
          <a:prstGeom prst="rect">
            <a:avLst/>
          </a:prstGeom>
        </p:spPr>
        <p:txBody>
          <a:bodyPr/>
          <a:lstStyle/>
          <a:p>
            <a:fld id="{462519A5-24C9-1346-B003-2BECCCF67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9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2FFD4A-E2E3-4FCE-96A0-F3363B8544FB}" type="datetime1">
              <a:rPr lang="en-US" altLang="ko-KR" smtClean="0"/>
              <a:pPr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00190"/>
            <a:ext cx="2133600" cy="365125"/>
          </a:xfrm>
          <a:prstGeom prst="rect">
            <a:avLst/>
          </a:prstGeom>
        </p:spPr>
        <p:txBody>
          <a:bodyPr/>
          <a:lstStyle/>
          <a:p>
            <a:fld id="{462519A5-24C9-1346-B003-2BECCCF67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3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66261B-1C4A-47AE-9202-B0847EE49668}" type="datetime1">
              <a:rPr lang="en-US" altLang="ko-KR" smtClean="0"/>
              <a:pPr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00190"/>
            <a:ext cx="2133600" cy="365125"/>
          </a:xfrm>
          <a:prstGeom prst="rect">
            <a:avLst/>
          </a:prstGeom>
        </p:spPr>
        <p:txBody>
          <a:bodyPr/>
          <a:lstStyle/>
          <a:p>
            <a:fld id="{462519A5-24C9-1346-B003-2BECCCF67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7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42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>
            <a:extLst>
              <a:ext uri="{FF2B5EF4-FFF2-40B4-BE49-F238E27FC236}">
                <a16:creationId xmlns:a16="http://schemas.microsoft.com/office/drawing/2014/main" id="{6CAF110A-4FD1-45E4-9D26-23DA9698A3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983" y="56540"/>
            <a:ext cx="2721432" cy="318924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algn="l" eaLnBrk="1" latinLnBrk="0" hangingPunct="1">
              <a:defRPr sz="16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16pt)</a:t>
            </a:r>
            <a:endParaRPr lang="ko-KR" altLang="en-US" dirty="0"/>
          </a:p>
        </p:txBody>
      </p:sp>
      <p:sp>
        <p:nvSpPr>
          <p:cNvPr id="9" name="내용 개체 틀 7">
            <a:extLst>
              <a:ext uri="{FF2B5EF4-FFF2-40B4-BE49-F238E27FC236}">
                <a16:creationId xmlns:a16="http://schemas.microsoft.com/office/drawing/2014/main" id="{42001B0D-E910-4034-9AE1-2B668B17F2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61687" y="87319"/>
            <a:ext cx="2232517" cy="257369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marL="0" indent="0" algn="r" eaLnBrk="1" latinLnBrk="0" hangingPunct="1">
              <a:buNone/>
              <a:defRPr lang="ko-KR" altLang="en-US" sz="1200" b="1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lvl="0" fontAlgn="base">
              <a:spcBef>
                <a:spcPct val="0"/>
              </a:spcBef>
            </a:pPr>
            <a:r>
              <a:rPr lang="ko-KR" altLang="en-US" dirty="0" err="1"/>
              <a:t>장표</a:t>
            </a:r>
            <a:r>
              <a:rPr lang="ko-KR" altLang="en-US" dirty="0"/>
              <a:t> 소제목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12pt)</a:t>
            </a:r>
            <a:endParaRPr lang="ko-KR" altLang="en-US" dirty="0"/>
          </a:p>
        </p:txBody>
      </p:sp>
      <p:sp>
        <p:nvSpPr>
          <p:cNvPr id="10" name="Line 106">
            <a:extLst>
              <a:ext uri="{FF2B5EF4-FFF2-40B4-BE49-F238E27FC236}">
                <a16:creationId xmlns:a16="http://schemas.microsoft.com/office/drawing/2014/main" id="{4ACCA4C1-4B1B-4555-8200-3893FE1599A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639" y="6553165"/>
            <a:ext cx="90875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lnSpc>
                <a:spcPct val="90000"/>
              </a:lnSpc>
              <a:defRPr/>
            </a:pPr>
            <a:endParaRPr kumimoji="0" lang="ko-KR" altLang="en-US" sz="1385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1" name="그림 12">
            <a:extLst>
              <a:ext uri="{FF2B5EF4-FFF2-40B4-BE49-F238E27FC236}">
                <a16:creationId xmlns:a16="http://schemas.microsoft.com/office/drawing/2014/main" id="{DE431322-E51B-4C19-9261-49BF88187F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538" y="6621135"/>
            <a:ext cx="555673" cy="184471"/>
          </a:xfrm>
          <a:prstGeom prst="rect">
            <a:avLst/>
          </a:prstGeom>
        </p:spPr>
      </p:pic>
      <p:sp>
        <p:nvSpPr>
          <p:cNvPr id="12" name="Rectangle 18">
            <a:extLst>
              <a:ext uri="{FF2B5EF4-FFF2-40B4-BE49-F238E27FC236}">
                <a16:creationId xmlns:a16="http://schemas.microsoft.com/office/drawing/2014/main" id="{F6C9E702-278A-4C1B-9BCE-9735B8636D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63945" y="6589284"/>
            <a:ext cx="15068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1000" b="0" smtClean="0">
                <a:solidFill>
                  <a:srgbClr val="000000"/>
                </a:solidFill>
              </a:rPr>
              <a:pPr algn="r" eaLnBrk="0" fontAlgn="b" latinLnBrk="0" hangingPunct="0"/>
              <a:t>‹#›</a:t>
            </a:fld>
            <a:endParaRPr lang="en-US" altLang="ko-KR" sz="7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67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415313-FC9E-4097-8328-E3E4CF51C953}" type="datetime1">
              <a:rPr lang="en-US" altLang="ko-KR" smtClean="0"/>
              <a:pPr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00190"/>
            <a:ext cx="2133600" cy="365125"/>
          </a:xfrm>
          <a:prstGeom prst="rect">
            <a:avLst/>
          </a:prstGeom>
        </p:spPr>
        <p:txBody>
          <a:bodyPr/>
          <a:lstStyle/>
          <a:p>
            <a:fld id="{462519A5-24C9-1346-B003-2BECCCF67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21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5A1A8A-39E2-4D1D-A741-57308C5DEC6D}" type="datetime1">
              <a:rPr lang="en-US" altLang="ko-KR" smtClean="0"/>
              <a:pPr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600190"/>
            <a:ext cx="2133600" cy="365125"/>
          </a:xfrm>
          <a:prstGeom prst="rect">
            <a:avLst/>
          </a:prstGeom>
        </p:spPr>
        <p:txBody>
          <a:bodyPr/>
          <a:lstStyle/>
          <a:p>
            <a:fld id="{462519A5-24C9-1346-B003-2BECCCF67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1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D80D13-DC6C-437E-B0C5-F94790881FF2}" type="datetime1">
              <a:rPr lang="en-US" altLang="ko-KR" smtClean="0"/>
              <a:pPr/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600190"/>
            <a:ext cx="2133600" cy="365125"/>
          </a:xfrm>
          <a:prstGeom prst="rect">
            <a:avLst/>
          </a:prstGeom>
        </p:spPr>
        <p:txBody>
          <a:bodyPr/>
          <a:lstStyle/>
          <a:p>
            <a:fld id="{462519A5-24C9-1346-B003-2BECCCF67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41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A52CC8-778E-44E9-BA66-0F9D96875A52}" type="datetime1">
              <a:rPr lang="en-US" altLang="ko-KR" smtClean="0"/>
              <a:pPr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600190"/>
            <a:ext cx="2133600" cy="365125"/>
          </a:xfrm>
          <a:prstGeom prst="rect">
            <a:avLst/>
          </a:prstGeom>
        </p:spPr>
        <p:txBody>
          <a:bodyPr/>
          <a:lstStyle/>
          <a:p>
            <a:fld id="{462519A5-24C9-1346-B003-2BECCCF67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3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8846A2-6C1F-446C-812D-C0A848FA2F75}" type="datetime1">
              <a:rPr lang="en-US" altLang="ko-KR" smtClean="0"/>
              <a:pPr/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6001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519A5-24C9-1346-B003-2BECCCF67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45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83FF71-C7A2-40E5-8F54-DCF9B7213202}" type="datetime1">
              <a:rPr lang="en-US" altLang="ko-KR" smtClean="0"/>
              <a:pPr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600190"/>
            <a:ext cx="2133600" cy="365125"/>
          </a:xfrm>
          <a:prstGeom prst="rect">
            <a:avLst/>
          </a:prstGeom>
        </p:spPr>
        <p:txBody>
          <a:bodyPr/>
          <a:lstStyle/>
          <a:p>
            <a:fld id="{462519A5-24C9-1346-B003-2BECCCF67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12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453A33-ACE6-47CD-B8BA-1F08E6D06E5E}" type="datetime1">
              <a:rPr lang="en-US" altLang="ko-KR" smtClean="0"/>
              <a:pPr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600190"/>
            <a:ext cx="2133600" cy="365125"/>
          </a:xfrm>
          <a:prstGeom prst="rect">
            <a:avLst/>
          </a:prstGeom>
        </p:spPr>
        <p:txBody>
          <a:bodyPr/>
          <a:lstStyle/>
          <a:p>
            <a:fld id="{462519A5-24C9-1346-B003-2BECCCF67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3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chemeClr val="bg1"/>
            </a:gs>
            <a:gs pos="100000">
              <a:srgbClr val="E8E8E8">
                <a:alpha val="93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4B87F0B-0F89-4328-9F80-505C8071B8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430900"/>
          </a:xfrm>
          <a:prstGeom prst="rect">
            <a:avLst/>
          </a:prstGeom>
          <a:solidFill>
            <a:srgbClr val="1B2E5A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ko-KR" altLang="ko-KR" sz="1799" dirty="0"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055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4000">
              <a:schemeClr val="bg1"/>
            </a:gs>
            <a:gs pos="100000">
              <a:srgbClr val="E8E8E8">
                <a:alpha val="93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165100" y="6539352"/>
            <a:ext cx="8978900" cy="33472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81636" tIns="40818" rIns="81636" bIns="40818" anchor="ctr"/>
          <a:lstStyle>
            <a:lvl1pPr eaLnBrk="0" hangingPunct="0">
              <a:defRPr>
                <a:solidFill>
                  <a:srgbClr val="000000"/>
                </a:solidFill>
                <a:latin typeface="Futura Std Book"/>
                <a:cs typeface="Tahoma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Futura Std Book"/>
                <a:cs typeface="Tahoma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Futura Std Book"/>
                <a:cs typeface="Tahoma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Futura Std Book"/>
                <a:cs typeface="Tahoma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Futura Std Book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Futura Std Book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Futura Std Book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Futura Std Book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Futura Std Book"/>
                <a:cs typeface="Tahoma" pitchFamily="34" charset="0"/>
              </a:defRPr>
            </a:lvl9pPr>
          </a:lstStyle>
          <a:p>
            <a:pPr>
              <a:defRPr/>
            </a:pPr>
            <a:endParaRPr lang="ko-KR" altLang="ko-KR" sz="22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65100" y="152400"/>
            <a:ext cx="5951538" cy="152400"/>
          </a:xfrm>
          <a:prstGeom prst="rect">
            <a:avLst/>
          </a:prstGeom>
          <a:solidFill>
            <a:srgbClr val="224B6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6" tIns="40818" rIns="81636" bIns="40818" anchor="ctr"/>
          <a:lstStyle>
            <a:lvl1pPr eaLnBrk="0" hangingPunct="0">
              <a:defRPr>
                <a:solidFill>
                  <a:srgbClr val="000000"/>
                </a:solidFill>
                <a:latin typeface="Futura Std Book"/>
                <a:cs typeface="Tahoma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Futura Std Book"/>
                <a:cs typeface="Tahoma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Futura Std Book"/>
                <a:cs typeface="Tahoma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Futura Std Book"/>
                <a:cs typeface="Tahoma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Futura Std Book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Futura Std Book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Futura Std Book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Futura Std Book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Futura Std Book"/>
                <a:cs typeface="Tahoma" pitchFamily="34" charset="0"/>
              </a:defRPr>
            </a:lvl9pPr>
          </a:lstStyle>
          <a:p>
            <a:pPr>
              <a:defRPr/>
            </a:pPr>
            <a:endParaRPr lang="ko-KR" altLang="ko-KR" sz="22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 bwMode="white">
          <a:xfrm>
            <a:off x="4281287" y="6578091"/>
            <a:ext cx="746526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6" tIns="40818" rIns="81636" bIns="408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Page </a:t>
            </a:r>
            <a:fld id="{9A85E287-942C-4F43-A502-F0CCE0A52864}" type="slidenum">
              <a:rPr lang="en-US" sz="9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defRPr/>
              </a:pPr>
              <a:t>‹#›</a:t>
            </a:fld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/>
              <a:t>| </a:t>
            </a:r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1651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1636" tIns="40818" rIns="81636" bIns="40818" anchor="ctr"/>
          <a:lstStyle/>
          <a:p>
            <a:endParaRPr lang="ko-KR" altLang="en-US"/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 flipH="1">
            <a:off x="0" y="304800"/>
            <a:ext cx="734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1636" tIns="40818" rIns="81636" bIns="40818" anchor="ctr"/>
          <a:lstStyle/>
          <a:p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220" y="6496820"/>
            <a:ext cx="959441" cy="334722"/>
          </a:xfrm>
          <a:prstGeom prst="rect">
            <a:avLst/>
          </a:prstGeom>
        </p:spPr>
      </p:pic>
      <p:pic>
        <p:nvPicPr>
          <p:cNvPr id="13" name="그림 12" descr="오일뱅크_영문로고"/>
          <p:cNvPicPr/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30201" y="6593985"/>
            <a:ext cx="681990" cy="219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703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33182" y="1750490"/>
            <a:ext cx="7572110" cy="135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나눔고딕"/>
              </a:rPr>
              <a:t>플랜트 </a:t>
            </a:r>
            <a:r>
              <a:rPr lang="en-US" altLang="ko-K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나눔고딕"/>
              </a:rPr>
              <a:t>EDW-3D-PID </a:t>
            </a:r>
            <a:r>
              <a:rPr lang="ko-KR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나눔고딕"/>
              </a:rPr>
              <a:t>연계 시스템 신규 구축 착수보고회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나눔고딕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3467" y="4449530"/>
            <a:ext cx="17999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solidFill>
                  <a:srgbClr val="18579B"/>
                </a:solidFill>
                <a:latin typeface="나눔고딕"/>
                <a:ea typeface="나눔고딕"/>
                <a:cs typeface="나눔고딕"/>
              </a:rPr>
              <a:t>2018. 10. 5</a:t>
            </a:r>
            <a:endParaRPr lang="en-US" sz="1300" b="1" dirty="0">
              <a:solidFill>
                <a:srgbClr val="18579B"/>
              </a:solidFill>
              <a:latin typeface="나눔고딕"/>
              <a:ea typeface="나눔고딕"/>
              <a:cs typeface="나눔고딕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773467" y="4870924"/>
            <a:ext cx="1800000" cy="0"/>
          </a:xfrm>
          <a:prstGeom prst="line">
            <a:avLst/>
          </a:prstGeom>
          <a:ln w="28575" cmpd="sng"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C7E3008C-22E7-4727-9057-FDCD663011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45" y="5228077"/>
            <a:ext cx="1075042" cy="356890"/>
          </a:xfrm>
          <a:prstGeom prst="rect">
            <a:avLst/>
          </a:prstGeom>
        </p:spPr>
      </p:pic>
      <p:pic>
        <p:nvPicPr>
          <p:cNvPr id="5122" name="Picture 2" descr="ì¼ì±ë¬¼ì°">
            <a:extLst>
              <a:ext uri="{FF2B5EF4-FFF2-40B4-BE49-F238E27FC236}">
                <a16:creationId xmlns:a16="http://schemas.microsoft.com/office/drawing/2014/main" id="{13F839B9-96B9-40B7-AB98-7E8DCA8D5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82" y="1043193"/>
            <a:ext cx="30099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292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136975C6-CFBB-4A06-A4E3-4046626E7968}"/>
              </a:ext>
            </a:extLst>
          </p:cNvPr>
          <p:cNvSpPr/>
          <p:nvPr/>
        </p:nvSpPr>
        <p:spPr bwMode="auto">
          <a:xfrm>
            <a:off x="144577" y="1022775"/>
            <a:ext cx="8840032" cy="5305172"/>
          </a:xfrm>
          <a:prstGeom prst="rect">
            <a:avLst/>
          </a:prstGeom>
          <a:solidFill>
            <a:srgbClr val="FFFFFF"/>
          </a:solidFill>
          <a:ln w="3175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D715F32-AEF5-4CF8-8309-4B57904F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83" y="56540"/>
            <a:ext cx="1269112" cy="318924"/>
          </a:xfrm>
        </p:spPr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사업 내용</a:t>
            </a:r>
          </a:p>
        </p:txBody>
      </p:sp>
      <p:sp>
        <p:nvSpPr>
          <p:cNvPr id="26" name="텍스트 개체 틀 2">
            <a:extLst>
              <a:ext uri="{FF2B5EF4-FFF2-40B4-BE49-F238E27FC236}">
                <a16:creationId xmlns:a16="http://schemas.microsoft.com/office/drawing/2014/main" id="{2AC7A40C-F490-4BB5-8B88-B9927ABE832B}"/>
              </a:ext>
            </a:extLst>
          </p:cNvPr>
          <p:cNvSpPr txBox="1">
            <a:spLocks/>
          </p:cNvSpPr>
          <p:nvPr/>
        </p:nvSpPr>
        <p:spPr>
          <a:xfrm>
            <a:off x="159391" y="1085999"/>
            <a:ext cx="8825218" cy="318924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36000" rIns="72000" bIns="3600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SzPct val="70000"/>
              <a:buFontTx/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11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kumimoji="1" lang="ko-KR" altLang="en-US" sz="1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9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kumimoji="1" lang="ko-KR" altLang="en-US" sz="1400" kern="1200">
                <a:solidFill>
                  <a:schemeClr val="tx1"/>
                </a:solidFill>
                <a:latin typeface="+mn-lt"/>
                <a:ea typeface="돋움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ko-KR" dirty="0">
                <a:solidFill>
                  <a:srgbClr val="000000"/>
                </a:solidFill>
                <a:latin typeface="+mn-ea"/>
                <a:ea typeface="+mn-ea"/>
              </a:rPr>
              <a:t>PDS</a:t>
            </a:r>
            <a:r>
              <a:rPr lang="ko-KR" altLang="en-US" dirty="0">
                <a:solidFill>
                  <a:srgbClr val="000000"/>
                </a:solidFill>
                <a:latin typeface="+mn-ea"/>
                <a:ea typeface="+mn-ea"/>
              </a:rPr>
              <a:t> 데이터 추출 및 갱신 기능 개발</a:t>
            </a:r>
            <a:endParaRPr kumimoji="1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14" name="Rectangle 538">
            <a:extLst>
              <a:ext uri="{FF2B5EF4-FFF2-40B4-BE49-F238E27FC236}">
                <a16:creationId xmlns:a16="http://schemas.microsoft.com/office/drawing/2014/main" id="{3CDD39AA-7B99-46EE-B5C6-248A8BA56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54" y="494677"/>
            <a:ext cx="7976783" cy="40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ko-KR" altLang="en-US" sz="1600" b="1" dirty="0">
                <a:latin typeface="맑은 고딕" pitchFamily="50" charset="-127"/>
              </a:rPr>
              <a:t>■ </a:t>
            </a:r>
            <a:r>
              <a:rPr kumimoji="1" lang="en-US" altLang="ko-KR" sz="1600" b="1" dirty="0">
                <a:latin typeface="맑은 고딕" pitchFamily="50" charset="-127"/>
              </a:rPr>
              <a:t>PDS</a:t>
            </a:r>
            <a:r>
              <a:rPr kumimoji="1" lang="ko-KR" altLang="en-US" sz="1600" b="1" dirty="0">
                <a:latin typeface="맑은 고딕" pitchFamily="50" charset="-127"/>
              </a:rPr>
              <a:t> 데이터 자동 추출 </a:t>
            </a:r>
            <a:r>
              <a:rPr kumimoji="1" lang="en-US" altLang="ko-KR" sz="1600" b="1" dirty="0">
                <a:latin typeface="맑은 고딕" pitchFamily="50" charset="-127"/>
              </a:rPr>
              <a:t>/ </a:t>
            </a:r>
            <a:r>
              <a:rPr kumimoji="1" lang="ko-KR" altLang="en-US" sz="1600" b="1" dirty="0">
                <a:latin typeface="맑은 고딕" pitchFamily="50" charset="-127"/>
              </a:rPr>
              <a:t>갱신 프로그램</a:t>
            </a:r>
            <a:endParaRPr kumimoji="1" lang="en-US" altLang="ko-KR" sz="1600" b="1" dirty="0">
              <a:latin typeface="맑은 고딕" pitchFamily="50" charset="-127"/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ADF38CA4-A3EA-45E1-8E78-1E587FEAE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66" y="3976139"/>
            <a:ext cx="7664204" cy="2250041"/>
          </a:xfrm>
          <a:prstGeom prst="rect">
            <a:avLst/>
          </a:prstGeom>
        </p:spPr>
      </p:pic>
      <p:grpSp>
        <p:nvGrpSpPr>
          <p:cNvPr id="39" name="그룹 38">
            <a:extLst>
              <a:ext uri="{FF2B5EF4-FFF2-40B4-BE49-F238E27FC236}">
                <a16:creationId xmlns:a16="http://schemas.microsoft.com/office/drawing/2014/main" id="{66B91707-7034-40D6-8C29-A7FA8FD2B2A2}"/>
              </a:ext>
            </a:extLst>
          </p:cNvPr>
          <p:cNvGrpSpPr/>
          <p:nvPr/>
        </p:nvGrpSpPr>
        <p:grpSpPr>
          <a:xfrm>
            <a:off x="5855516" y="1454425"/>
            <a:ext cx="2457974" cy="2184902"/>
            <a:chOff x="5620624" y="1404923"/>
            <a:chExt cx="2860646" cy="2343461"/>
          </a:xfrm>
        </p:grpSpPr>
        <p:pic>
          <p:nvPicPr>
            <p:cNvPr id="30" name="Picture 185" descr="3">
              <a:extLst>
                <a:ext uri="{FF2B5EF4-FFF2-40B4-BE49-F238E27FC236}">
                  <a16:creationId xmlns:a16="http://schemas.microsoft.com/office/drawing/2014/main" id="{8004E274-3584-42DD-93C7-77262DDD16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55" t="63850" r="62900" b="17926"/>
            <a:stretch>
              <a:fillRect/>
            </a:stretch>
          </p:blipFill>
          <p:spPr bwMode="auto">
            <a:xfrm>
              <a:off x="5620624" y="1404923"/>
              <a:ext cx="2860646" cy="2343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Can 4">
              <a:extLst>
                <a:ext uri="{FF2B5EF4-FFF2-40B4-BE49-F238E27FC236}">
                  <a16:creationId xmlns:a16="http://schemas.microsoft.com/office/drawing/2014/main" id="{71E63C69-DE21-4D6F-8B62-FA955F0587BE}"/>
                </a:ext>
              </a:extLst>
            </p:cNvPr>
            <p:cNvSpPr/>
            <p:nvPr/>
          </p:nvSpPr>
          <p:spPr>
            <a:xfrm>
              <a:off x="5726499" y="2947256"/>
              <a:ext cx="2655694" cy="468726"/>
            </a:xfrm>
            <a:prstGeom prst="can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dirty="0"/>
            </a:p>
          </p:txBody>
        </p:sp>
        <p:sp>
          <p:nvSpPr>
            <p:cNvPr id="31" name="Can 4">
              <a:extLst>
                <a:ext uri="{FF2B5EF4-FFF2-40B4-BE49-F238E27FC236}">
                  <a16:creationId xmlns:a16="http://schemas.microsoft.com/office/drawing/2014/main" id="{D06E4D5F-29CC-4E48-871A-497DA0D766F6}"/>
                </a:ext>
              </a:extLst>
            </p:cNvPr>
            <p:cNvSpPr/>
            <p:nvPr/>
          </p:nvSpPr>
          <p:spPr>
            <a:xfrm>
              <a:off x="5726499" y="2699813"/>
              <a:ext cx="2655694" cy="468726"/>
            </a:xfrm>
            <a:prstGeom prst="can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dirty="0"/>
            </a:p>
          </p:txBody>
        </p:sp>
        <p:sp>
          <p:nvSpPr>
            <p:cNvPr id="35" name="Can 4">
              <a:extLst>
                <a:ext uri="{FF2B5EF4-FFF2-40B4-BE49-F238E27FC236}">
                  <a16:creationId xmlns:a16="http://schemas.microsoft.com/office/drawing/2014/main" id="{2CFBB76A-A6D3-4491-BB3E-7C15F17D07BB}"/>
                </a:ext>
              </a:extLst>
            </p:cNvPr>
            <p:cNvSpPr/>
            <p:nvPr/>
          </p:nvSpPr>
          <p:spPr>
            <a:xfrm>
              <a:off x="5723100" y="2456168"/>
              <a:ext cx="2655694" cy="468726"/>
            </a:xfrm>
            <a:prstGeom prst="can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93E70A2-C3E2-47D8-9934-65E9DA31C76C}"/>
                </a:ext>
              </a:extLst>
            </p:cNvPr>
            <p:cNvSpPr txBox="1"/>
            <p:nvPr/>
          </p:nvSpPr>
          <p:spPr>
            <a:xfrm>
              <a:off x="6696579" y="3104043"/>
              <a:ext cx="966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12 Table</a:t>
              </a:r>
              <a:endParaRPr lang="ko-KR" alt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6952CA4-2950-4519-889F-DB9AEA149440}"/>
                </a:ext>
              </a:extLst>
            </p:cNvPr>
            <p:cNvSpPr txBox="1"/>
            <p:nvPr/>
          </p:nvSpPr>
          <p:spPr>
            <a:xfrm>
              <a:off x="6696579" y="2872215"/>
              <a:ext cx="966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22 Table</a:t>
              </a:r>
              <a:endParaRPr lang="ko-KR" alt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30035D3-89BD-4579-9541-F2DB92825DCC}"/>
                </a:ext>
              </a:extLst>
            </p:cNvPr>
            <p:cNvSpPr txBox="1"/>
            <p:nvPr/>
          </p:nvSpPr>
          <p:spPr>
            <a:xfrm>
              <a:off x="6706760" y="2614824"/>
              <a:ext cx="966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24 Table</a:t>
              </a:r>
              <a:endParaRPr lang="ko-KR" alt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8A9389D-B1FD-435F-853A-A03316C97445}"/>
                </a:ext>
              </a:extLst>
            </p:cNvPr>
            <p:cNvSpPr txBox="1"/>
            <p:nvPr/>
          </p:nvSpPr>
          <p:spPr>
            <a:xfrm>
              <a:off x="6107185" y="1519268"/>
              <a:ext cx="19630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/>
                <a:t>PDS</a:t>
              </a:r>
              <a:endParaRPr lang="ko-KR" altLang="en-US" sz="2800" dirty="0"/>
            </a:p>
          </p:txBody>
        </p:sp>
      </p:grp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29397D48-7A11-4CC5-8606-A99139A7CB06}"/>
              </a:ext>
            </a:extLst>
          </p:cNvPr>
          <p:cNvCxnSpPr>
            <a:cxnSpLocks/>
            <a:stCxn id="30" idx="2"/>
          </p:cNvCxnSpPr>
          <p:nvPr/>
        </p:nvCxnSpPr>
        <p:spPr>
          <a:xfrm>
            <a:off x="7084503" y="3639327"/>
            <a:ext cx="0" cy="3443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타원 44">
            <a:extLst>
              <a:ext uri="{FF2B5EF4-FFF2-40B4-BE49-F238E27FC236}">
                <a16:creationId xmlns:a16="http://schemas.microsoft.com/office/drawing/2014/main" id="{A741E01A-2EBB-4CF0-BABB-61E7C10B889E}"/>
              </a:ext>
            </a:extLst>
          </p:cNvPr>
          <p:cNvSpPr/>
          <p:nvPr/>
        </p:nvSpPr>
        <p:spPr bwMode="auto">
          <a:xfrm>
            <a:off x="7138960" y="3633496"/>
            <a:ext cx="318924" cy="318924"/>
          </a:xfrm>
          <a:prstGeom prst="ellipse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lIns="33231" tIns="33231" rIns="33231" bIns="33231" rtlCol="0" anchor="ctr"/>
          <a:lstStyle/>
          <a:p>
            <a:pPr algn="ctr" latinLnBrk="0">
              <a:spcBef>
                <a:spcPct val="50000"/>
              </a:spcBef>
            </a:pPr>
            <a:r>
              <a:rPr lang="en-US" altLang="ko-KR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1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93AF6D1-9B28-4DF9-A8C2-C999AA4FBC0D}"/>
              </a:ext>
            </a:extLst>
          </p:cNvPr>
          <p:cNvSpPr txBox="1"/>
          <p:nvPr/>
        </p:nvSpPr>
        <p:spPr>
          <a:xfrm>
            <a:off x="7487172" y="3649638"/>
            <a:ext cx="101087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/>
              <a:t>데이터 추출</a:t>
            </a: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AC498293-A102-4CC1-8A5C-1F149107D9DC}"/>
              </a:ext>
            </a:extLst>
          </p:cNvPr>
          <p:cNvSpPr/>
          <p:nvPr/>
        </p:nvSpPr>
        <p:spPr bwMode="auto">
          <a:xfrm>
            <a:off x="4808488" y="2594613"/>
            <a:ext cx="318924" cy="318924"/>
          </a:xfrm>
          <a:prstGeom prst="ellipse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lIns="33231" tIns="33231" rIns="33231" bIns="33231" rtlCol="0" anchor="ctr"/>
          <a:lstStyle/>
          <a:p>
            <a:pPr algn="ctr" latinLnBrk="0">
              <a:spcBef>
                <a:spcPct val="50000"/>
              </a:spcBef>
            </a:pPr>
            <a:r>
              <a:rPr lang="en-US" altLang="ko-KR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1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4D95E96-D0C1-4B1B-AE42-C5514EF38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92" y="1653493"/>
            <a:ext cx="3771900" cy="1562100"/>
          </a:xfrm>
          <a:prstGeom prst="rect">
            <a:avLst/>
          </a:prstGeom>
        </p:spPr>
      </p:pic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D358BE58-EF40-45DA-BBCB-7AB2E936600E}"/>
              </a:ext>
            </a:extLst>
          </p:cNvPr>
          <p:cNvCxnSpPr>
            <a:cxnSpLocks/>
          </p:cNvCxnSpPr>
          <p:nvPr/>
        </p:nvCxnSpPr>
        <p:spPr>
          <a:xfrm>
            <a:off x="3229761" y="2947825"/>
            <a:ext cx="2625755" cy="150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038866F-C6B5-4BBB-8A7A-151CB5DF7936}"/>
              </a:ext>
            </a:extLst>
          </p:cNvPr>
          <p:cNvSpPr txBox="1"/>
          <p:nvPr/>
        </p:nvSpPr>
        <p:spPr>
          <a:xfrm>
            <a:off x="4110606" y="2962919"/>
            <a:ext cx="1736162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PDS</a:t>
            </a:r>
            <a:r>
              <a:rPr lang="ko-KR" altLang="en-US" sz="1200" dirty="0"/>
              <a:t> 데이타베이스 접속</a:t>
            </a:r>
          </a:p>
        </p:txBody>
      </p:sp>
    </p:spTree>
    <p:extLst>
      <p:ext uri="{BB962C8B-B14F-4D97-AF65-F5344CB8AC3E}">
        <p14:creationId xmlns:p14="http://schemas.microsoft.com/office/powerpoint/2010/main" val="2724102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136975C6-CFBB-4A06-A4E3-4046626E7968}"/>
              </a:ext>
            </a:extLst>
          </p:cNvPr>
          <p:cNvSpPr/>
          <p:nvPr/>
        </p:nvSpPr>
        <p:spPr bwMode="auto">
          <a:xfrm>
            <a:off x="144577" y="1022775"/>
            <a:ext cx="8840032" cy="5305172"/>
          </a:xfrm>
          <a:prstGeom prst="rect">
            <a:avLst/>
          </a:prstGeom>
          <a:solidFill>
            <a:srgbClr val="FFFFFF"/>
          </a:solidFill>
          <a:ln w="3175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D715F32-AEF5-4CF8-8309-4B57904F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83" y="56540"/>
            <a:ext cx="1269112" cy="318924"/>
          </a:xfrm>
        </p:spPr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사업 내용</a:t>
            </a:r>
          </a:p>
        </p:txBody>
      </p:sp>
      <p:sp>
        <p:nvSpPr>
          <p:cNvPr id="26" name="텍스트 개체 틀 2">
            <a:extLst>
              <a:ext uri="{FF2B5EF4-FFF2-40B4-BE49-F238E27FC236}">
                <a16:creationId xmlns:a16="http://schemas.microsoft.com/office/drawing/2014/main" id="{2AC7A40C-F490-4BB5-8B88-B9927ABE832B}"/>
              </a:ext>
            </a:extLst>
          </p:cNvPr>
          <p:cNvSpPr txBox="1">
            <a:spLocks/>
          </p:cNvSpPr>
          <p:nvPr/>
        </p:nvSpPr>
        <p:spPr>
          <a:xfrm>
            <a:off x="159391" y="1085999"/>
            <a:ext cx="8825218" cy="318924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36000" rIns="72000" bIns="3600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SzPct val="70000"/>
              <a:buFontTx/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11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kumimoji="1" lang="ko-KR" altLang="en-US" sz="1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9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kumimoji="1" lang="ko-KR" altLang="en-US" sz="1400" kern="1200">
                <a:solidFill>
                  <a:schemeClr val="tx1"/>
                </a:solidFill>
                <a:latin typeface="+mn-lt"/>
                <a:ea typeface="돋움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ko-KR" dirty="0">
                <a:solidFill>
                  <a:srgbClr val="000000"/>
                </a:solidFill>
                <a:latin typeface="+mn-ea"/>
                <a:ea typeface="+mn-ea"/>
              </a:rPr>
              <a:t>AVEVA Engineering </a:t>
            </a:r>
            <a:r>
              <a:rPr lang="ko-KR" altLang="en-US" dirty="0">
                <a:solidFill>
                  <a:srgbClr val="000000"/>
                </a:solidFill>
                <a:latin typeface="+mn-ea"/>
                <a:ea typeface="+mn-ea"/>
              </a:rPr>
              <a:t>연계 기능 개발</a:t>
            </a:r>
            <a:endParaRPr kumimoji="1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14" name="Rectangle 538">
            <a:extLst>
              <a:ext uri="{FF2B5EF4-FFF2-40B4-BE49-F238E27FC236}">
                <a16:creationId xmlns:a16="http://schemas.microsoft.com/office/drawing/2014/main" id="{3CDD39AA-7B99-46EE-B5C6-248A8BA56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54" y="494677"/>
            <a:ext cx="7976783" cy="40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ko-KR" altLang="en-US" sz="1600" b="1" dirty="0">
                <a:latin typeface="맑은 고딕" pitchFamily="50" charset="-127"/>
              </a:rPr>
              <a:t>■ </a:t>
            </a:r>
            <a:r>
              <a:rPr kumimoji="1" lang="en-US" altLang="ko-KR" sz="1600" b="1" dirty="0">
                <a:latin typeface="맑은 고딕" pitchFamily="50" charset="-127"/>
              </a:rPr>
              <a:t>PDS</a:t>
            </a:r>
            <a:r>
              <a:rPr kumimoji="1" lang="ko-KR" altLang="en-US" sz="1600" b="1" dirty="0">
                <a:latin typeface="맑은 고딕" pitchFamily="50" charset="-127"/>
              </a:rPr>
              <a:t> 데이터 자동 추출 </a:t>
            </a:r>
            <a:r>
              <a:rPr kumimoji="1" lang="en-US" altLang="ko-KR" sz="1600" b="1" dirty="0">
                <a:latin typeface="맑은 고딕" pitchFamily="50" charset="-127"/>
              </a:rPr>
              <a:t>/ </a:t>
            </a:r>
            <a:r>
              <a:rPr kumimoji="1" lang="ko-KR" altLang="en-US" sz="1600" b="1" dirty="0">
                <a:latin typeface="맑은 고딕" pitchFamily="50" charset="-127"/>
              </a:rPr>
              <a:t>갱신 프로그램</a:t>
            </a:r>
            <a:endParaRPr kumimoji="1" lang="en-US" altLang="ko-KR" sz="1600" b="1" dirty="0">
              <a:latin typeface="맑은 고딕" pitchFamily="50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4A351A1D-6CF2-4233-9F8B-4C8D53A10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214" y="1535711"/>
            <a:ext cx="5084588" cy="2929648"/>
          </a:xfrm>
          <a:prstGeom prst="rect">
            <a:avLst/>
          </a:prstGeom>
        </p:spPr>
      </p:pic>
      <p:cxnSp>
        <p:nvCxnSpPr>
          <p:cNvPr id="7" name="연결선: 꺾임 6">
            <a:extLst>
              <a:ext uri="{FF2B5EF4-FFF2-40B4-BE49-F238E27FC236}">
                <a16:creationId xmlns:a16="http://schemas.microsoft.com/office/drawing/2014/main" id="{3E3A343E-8882-4DFB-B901-970C97C0F242}"/>
              </a:ext>
            </a:extLst>
          </p:cNvPr>
          <p:cNvCxnSpPr>
            <a:cxnSpLocks/>
          </p:cNvCxnSpPr>
          <p:nvPr/>
        </p:nvCxnSpPr>
        <p:spPr>
          <a:xfrm rot="10800000">
            <a:off x="1677800" y="3054664"/>
            <a:ext cx="5134062" cy="2112955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F4F83D6E-9D06-47BC-9CE9-112BD7956FB2}"/>
              </a:ext>
            </a:extLst>
          </p:cNvPr>
          <p:cNvCxnSpPr>
            <a:cxnSpLocks/>
          </p:cNvCxnSpPr>
          <p:nvPr/>
        </p:nvCxnSpPr>
        <p:spPr>
          <a:xfrm>
            <a:off x="6811861" y="4465359"/>
            <a:ext cx="0" cy="702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F4417D7-CFA4-4D81-863B-47D406762BA1}"/>
              </a:ext>
            </a:extLst>
          </p:cNvPr>
          <p:cNvSpPr txBox="1"/>
          <p:nvPr/>
        </p:nvSpPr>
        <p:spPr>
          <a:xfrm>
            <a:off x="3150921" y="4734967"/>
            <a:ext cx="20972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PDS</a:t>
            </a:r>
            <a:r>
              <a:rPr lang="ko-KR" altLang="en-US" sz="1200" dirty="0"/>
              <a:t> </a:t>
            </a:r>
            <a:r>
              <a:rPr lang="en-US" altLang="ko-KR" sz="1200" dirty="0">
                <a:sym typeface="Wingdings" panose="05000000000000000000" pitchFamily="2" charset="2"/>
              </a:rPr>
              <a:t></a:t>
            </a:r>
            <a:r>
              <a:rPr lang="ko-KR" altLang="en-US" sz="1200" dirty="0"/>
              <a:t> </a:t>
            </a:r>
            <a:r>
              <a:rPr lang="en-US" altLang="ko-KR" sz="1200" dirty="0"/>
              <a:t>AVEVA Engineering</a:t>
            </a:r>
            <a:endParaRPr lang="ko-KR" altLang="en-US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8517A2-C78C-413B-A0A2-A8E69681A17B}"/>
              </a:ext>
            </a:extLst>
          </p:cNvPr>
          <p:cNvSpPr txBox="1"/>
          <p:nvPr/>
        </p:nvSpPr>
        <p:spPr>
          <a:xfrm>
            <a:off x="3150921" y="5210186"/>
            <a:ext cx="20972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AVEVA Engineering </a:t>
            </a:r>
            <a:r>
              <a:rPr lang="en-US" altLang="ko-KR" sz="1200" dirty="0">
                <a:sym typeface="Wingdings" panose="05000000000000000000" pitchFamily="2" charset="2"/>
              </a:rPr>
              <a:t></a:t>
            </a:r>
            <a:r>
              <a:rPr lang="en-US" altLang="ko-KR" sz="1200" dirty="0"/>
              <a:t> PDS</a:t>
            </a:r>
            <a:endParaRPr lang="ko-KR" altLang="en-US" sz="1200" dirty="0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81E6ECF0-422C-4C5D-969F-6DF6D3FFC97F}"/>
              </a:ext>
            </a:extLst>
          </p:cNvPr>
          <p:cNvSpPr/>
          <p:nvPr/>
        </p:nvSpPr>
        <p:spPr bwMode="auto">
          <a:xfrm>
            <a:off x="3020034" y="4710384"/>
            <a:ext cx="318924" cy="318924"/>
          </a:xfrm>
          <a:prstGeom prst="ellipse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lIns="33231" tIns="33231" rIns="33231" bIns="33231" rtlCol="0" anchor="ctr"/>
          <a:lstStyle/>
          <a:p>
            <a:pPr algn="ctr" latinLnBrk="0">
              <a:spcBef>
                <a:spcPct val="50000"/>
              </a:spcBef>
            </a:pPr>
            <a:r>
              <a:rPr lang="en-US" altLang="ko-KR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1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9860B02-F0A0-495F-ABF7-640C9A323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81" y="1649948"/>
            <a:ext cx="3406230" cy="1410661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FFFC3DD4-5709-4080-8208-A85CE2BAE580}"/>
              </a:ext>
            </a:extLst>
          </p:cNvPr>
          <p:cNvSpPr/>
          <p:nvPr/>
        </p:nvSpPr>
        <p:spPr bwMode="auto">
          <a:xfrm>
            <a:off x="3020034" y="5185660"/>
            <a:ext cx="318924" cy="318924"/>
          </a:xfrm>
          <a:prstGeom prst="ellipse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lIns="33231" tIns="33231" rIns="33231" bIns="33231" rtlCol="0" anchor="ctr"/>
          <a:lstStyle/>
          <a:p>
            <a:pPr algn="ctr" latinLnBrk="0">
              <a:spcBef>
                <a:spcPct val="50000"/>
              </a:spcBef>
            </a:pPr>
            <a:r>
              <a:rPr lang="en-US" altLang="ko-KR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1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4" name="연결선: 꺾임 3">
            <a:extLst>
              <a:ext uri="{FF2B5EF4-FFF2-40B4-BE49-F238E27FC236}">
                <a16:creationId xmlns:a16="http://schemas.microsoft.com/office/drawing/2014/main" id="{79D8756E-30F7-46A0-B940-92ED4062666E}"/>
              </a:ext>
            </a:extLst>
          </p:cNvPr>
          <p:cNvCxnSpPr>
            <a:endCxn id="11" idx="2"/>
          </p:cNvCxnSpPr>
          <p:nvPr/>
        </p:nvCxnSpPr>
        <p:spPr>
          <a:xfrm>
            <a:off x="2180127" y="3054663"/>
            <a:ext cx="4162381" cy="1410696"/>
          </a:xfrm>
          <a:prstGeom prst="bentConnector4">
            <a:avLst>
              <a:gd name="adj1" fmla="val 314"/>
              <a:gd name="adj2" fmla="val 116205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046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136975C6-CFBB-4A06-A4E3-4046626E7968}"/>
              </a:ext>
            </a:extLst>
          </p:cNvPr>
          <p:cNvSpPr/>
          <p:nvPr/>
        </p:nvSpPr>
        <p:spPr bwMode="auto">
          <a:xfrm>
            <a:off x="144577" y="1022775"/>
            <a:ext cx="8840032" cy="5305172"/>
          </a:xfrm>
          <a:prstGeom prst="rect">
            <a:avLst/>
          </a:prstGeom>
          <a:solidFill>
            <a:srgbClr val="FFFFFF"/>
          </a:solidFill>
          <a:ln w="3175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D715F32-AEF5-4CF8-8309-4B57904F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83" y="56540"/>
            <a:ext cx="1269112" cy="318924"/>
          </a:xfrm>
        </p:spPr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사업 내용</a:t>
            </a:r>
          </a:p>
        </p:txBody>
      </p:sp>
      <p:sp>
        <p:nvSpPr>
          <p:cNvPr id="26" name="텍스트 개체 틀 2">
            <a:extLst>
              <a:ext uri="{FF2B5EF4-FFF2-40B4-BE49-F238E27FC236}">
                <a16:creationId xmlns:a16="http://schemas.microsoft.com/office/drawing/2014/main" id="{2AC7A40C-F490-4BB5-8B88-B9927ABE832B}"/>
              </a:ext>
            </a:extLst>
          </p:cNvPr>
          <p:cNvSpPr txBox="1">
            <a:spLocks/>
          </p:cNvSpPr>
          <p:nvPr/>
        </p:nvSpPr>
        <p:spPr>
          <a:xfrm>
            <a:off x="159391" y="1085999"/>
            <a:ext cx="8825218" cy="318924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36000" rIns="72000" bIns="3600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SzPct val="70000"/>
              <a:buFontTx/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11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kumimoji="1" lang="ko-KR" altLang="en-US" sz="1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9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kumimoji="1" lang="ko-KR" altLang="en-US" sz="1400" kern="1200">
                <a:solidFill>
                  <a:schemeClr val="tx1"/>
                </a:solidFill>
                <a:latin typeface="+mn-lt"/>
                <a:ea typeface="돋움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ko-KR" dirty="0">
                <a:solidFill>
                  <a:srgbClr val="000000"/>
                </a:solidFill>
                <a:latin typeface="+mn-ea"/>
                <a:ea typeface="+mn-ea"/>
              </a:rPr>
              <a:t>PDS, AutoCAD Plant P&amp;ID Gateway</a:t>
            </a:r>
            <a:endParaRPr kumimoji="1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14" name="Rectangle 538">
            <a:extLst>
              <a:ext uri="{FF2B5EF4-FFF2-40B4-BE49-F238E27FC236}">
                <a16:creationId xmlns:a16="http://schemas.microsoft.com/office/drawing/2014/main" id="{3CDD39AA-7B99-46EE-B5C6-248A8BA56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54" y="494677"/>
            <a:ext cx="7976783" cy="40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ko-KR" altLang="en-US" sz="1600" b="1" dirty="0">
                <a:latin typeface="맑은 고딕" pitchFamily="50" charset="-127"/>
              </a:rPr>
              <a:t>■ </a:t>
            </a:r>
            <a:r>
              <a:rPr kumimoji="1" lang="en-US" altLang="ko-KR" sz="1600" b="1" dirty="0">
                <a:latin typeface="맑은 고딕" pitchFamily="50" charset="-127"/>
              </a:rPr>
              <a:t>AVEVA NET Configuration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B2A4CF6-8075-410D-964B-7A8D9B651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95" y="1760651"/>
            <a:ext cx="2638425" cy="215265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0A036C3-531A-452A-B126-147128B4A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95" y="4071957"/>
            <a:ext cx="2645225" cy="206039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5E2A64A-C13E-4338-AA0D-4E5F2929B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997" y="1760651"/>
            <a:ext cx="4524475" cy="4371702"/>
          </a:xfrm>
          <a:prstGeom prst="rect">
            <a:avLst/>
          </a:prstGeom>
        </p:spPr>
      </p:pic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9CE2D89D-C7CA-4138-9014-23E9593F3A2E}"/>
              </a:ext>
            </a:extLst>
          </p:cNvPr>
          <p:cNvCxnSpPr>
            <a:endCxn id="6" idx="1"/>
          </p:cNvCxnSpPr>
          <p:nvPr/>
        </p:nvCxnSpPr>
        <p:spPr>
          <a:xfrm>
            <a:off x="2913120" y="2835479"/>
            <a:ext cx="1432877" cy="11110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AE2A7A57-851B-48EA-A080-18F971F5F32C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2919920" y="3946502"/>
            <a:ext cx="1426077" cy="11556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F26B616-71AD-449A-AF7B-213158837A2D}"/>
              </a:ext>
            </a:extLst>
          </p:cNvPr>
          <p:cNvSpPr txBox="1"/>
          <p:nvPr/>
        </p:nvSpPr>
        <p:spPr>
          <a:xfrm rot="2297984">
            <a:off x="3165907" y="3095686"/>
            <a:ext cx="1137562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PDS</a:t>
            </a:r>
            <a:r>
              <a:rPr lang="ko-KR" altLang="en-US" sz="1200" dirty="0"/>
              <a:t> </a:t>
            </a:r>
            <a:r>
              <a:rPr lang="en-US" altLang="ko-KR" sz="1200" dirty="0">
                <a:sym typeface="Wingdings" panose="05000000000000000000" pitchFamily="2" charset="2"/>
              </a:rPr>
              <a:t>Gateway</a:t>
            </a:r>
            <a:endParaRPr lang="ko-KR" altLang="en-US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40DE00-BBB6-480F-AA36-17C4D7BC49B6}"/>
              </a:ext>
            </a:extLst>
          </p:cNvPr>
          <p:cNvSpPr txBox="1"/>
          <p:nvPr/>
        </p:nvSpPr>
        <p:spPr>
          <a:xfrm rot="19262656">
            <a:off x="2967979" y="4519795"/>
            <a:ext cx="166106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AutoCAD Plant P&amp;ID</a:t>
            </a:r>
            <a:r>
              <a:rPr lang="ko-KR" altLang="en-US" sz="1200" dirty="0"/>
              <a:t> </a:t>
            </a:r>
            <a:r>
              <a:rPr lang="en-US" altLang="ko-KR" sz="1200" dirty="0">
                <a:sym typeface="Wingdings" panose="05000000000000000000" pitchFamily="2" charset="2"/>
              </a:rPr>
              <a:t>Gateway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79383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715F32-AEF5-4CF8-8309-4B57904F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83" y="56540"/>
            <a:ext cx="2234120" cy="318924"/>
          </a:xfrm>
        </p:spPr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일정 계획 및 산출물</a:t>
            </a:r>
          </a:p>
        </p:txBody>
      </p:sp>
      <p:graphicFrame>
        <p:nvGraphicFramePr>
          <p:cNvPr id="20" name="Group 144">
            <a:extLst>
              <a:ext uri="{FF2B5EF4-FFF2-40B4-BE49-F238E27FC236}">
                <a16:creationId xmlns:a16="http://schemas.microsoft.com/office/drawing/2014/main" id="{766F5987-CC92-4EED-931A-3613B435A23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23005498"/>
              </p:ext>
            </p:extLst>
          </p:nvPr>
        </p:nvGraphicFramePr>
        <p:xfrm>
          <a:off x="325984" y="978279"/>
          <a:ext cx="8516011" cy="5011461"/>
        </p:xfrm>
        <a:graphic>
          <a:graphicData uri="http://schemas.openxmlformats.org/drawingml/2006/table">
            <a:tbl>
              <a:tblPr/>
              <a:tblGrid>
                <a:gridCol w="78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25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8824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200" b="1" i="0" u="none" strike="noStrike" dirty="0">
                          <a:latin typeface="맑은 고딕"/>
                        </a:rPr>
                        <a:t>Phase/Activity</a:t>
                      </a:r>
                      <a:endParaRPr lang="ko-KR" altLang="en-US" sz="1200" b="1" i="0" u="none" strike="noStrike" dirty="0">
                        <a:latin typeface="맑은 고딕"/>
                      </a:endParaRPr>
                    </a:p>
                  </a:txBody>
                  <a:tcPr marL="90008" marR="90008" marT="596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200" b="1" i="0" u="none" strike="noStrike" dirty="0">
                        <a:latin typeface="+mn-lt"/>
                      </a:endParaRPr>
                    </a:p>
                  </a:txBody>
                  <a:tcPr marL="90000" marR="90000" marT="5967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200" b="1" i="0" u="none" strike="noStrike" dirty="0">
                          <a:latin typeface="+mn-lt"/>
                        </a:rPr>
                        <a:t>09</a:t>
                      </a:r>
                      <a:r>
                        <a:rPr lang="ko-KR" altLang="en-US" sz="1200" b="1" i="0" u="none" strike="noStrike" dirty="0">
                          <a:latin typeface="+mn-lt"/>
                        </a:rPr>
                        <a:t>월</a:t>
                      </a:r>
                    </a:p>
                  </a:txBody>
                  <a:tcPr marL="90008" marR="90008" marT="596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200" b="1" i="0" u="none" strike="noStrike" dirty="0">
                          <a:latin typeface="+mn-lt"/>
                        </a:rPr>
                        <a:t>10</a:t>
                      </a:r>
                      <a:r>
                        <a:rPr lang="ko-KR" altLang="en-US" sz="1200" b="1" i="0" u="none" strike="noStrike" dirty="0">
                          <a:latin typeface="+mn-lt"/>
                        </a:rPr>
                        <a:t>월</a:t>
                      </a:r>
                    </a:p>
                  </a:txBody>
                  <a:tcPr marL="90008" marR="90008" marT="596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200" b="1" i="0" u="none" strike="noStrike" dirty="0">
                          <a:latin typeface="+mn-lt"/>
                        </a:rPr>
                        <a:t>11</a:t>
                      </a:r>
                      <a:r>
                        <a:rPr lang="ko-KR" altLang="en-US" sz="1200" b="1" i="0" u="none" strike="noStrike" dirty="0">
                          <a:latin typeface="+mn-lt"/>
                        </a:rPr>
                        <a:t>월</a:t>
                      </a:r>
                    </a:p>
                  </a:txBody>
                  <a:tcPr marL="90008" marR="90008" marT="596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200" b="1" i="0" u="none" strike="noStrike" dirty="0">
                          <a:latin typeface="+mn-lt"/>
                        </a:rPr>
                        <a:t>12</a:t>
                      </a:r>
                      <a:r>
                        <a:rPr lang="ko-KR" altLang="en-US" sz="1200" b="1" i="0" u="none" strike="noStrike" dirty="0">
                          <a:latin typeface="+mn-lt"/>
                        </a:rPr>
                        <a:t>월</a:t>
                      </a:r>
                    </a:p>
                  </a:txBody>
                  <a:tcPr marL="90008" marR="90008" marT="596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843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457200" rtl="0" eaLnBrk="1" fontAlgn="ctr" latinLnBrk="0" hangingPunct="1"/>
                      <a:r>
                        <a:rPr lang="ko-KR" altLang="en-US" sz="10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주요이벤트</a:t>
                      </a:r>
                    </a:p>
                  </a:txBody>
                  <a:tcPr marL="90008" marR="90008" marT="35986" marB="35986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-87313" algn="l" fontAlgn="ctr">
                        <a:buFont typeface="Arial" pitchFamily="34" charset="0"/>
                        <a:buChar char="•"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0004" marR="90004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0008" marR="9000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0008" marR="9000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0008" marR="9000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0008" marR="9000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843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분석</a:t>
                      </a:r>
                    </a:p>
                  </a:txBody>
                  <a:tcPr marL="90008" marR="90008" marT="35986" marB="35986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현행 업무 분석</a:t>
                      </a:r>
                    </a:p>
                  </a:txBody>
                  <a:tcPr marL="90008" marR="90008" marT="35986" marB="35986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8" marR="9000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8" marR="9000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8" marR="9000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8" marR="9000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843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8" marR="90008" marT="35986" marB="35986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화면 설계서</a:t>
                      </a:r>
                    </a:p>
                  </a:txBody>
                  <a:tcPr marL="90008" marR="90008" marT="35986" marB="35986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8" marR="9000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8" marR="9000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8" marR="9000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8" marR="9000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674960"/>
                  </a:ext>
                </a:extLst>
              </a:tr>
              <a:tr h="569580"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개발</a:t>
                      </a:r>
                    </a:p>
                  </a:txBody>
                  <a:tcPr marL="90008" marR="90008" marT="35986" marB="35986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AutoCAD Plant P&amp;ID 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데이터 추출</a:t>
                      </a:r>
                    </a:p>
                  </a:txBody>
                  <a:tcPr marL="90008" marR="90008" marT="35986" marB="35986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8" marR="9000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8" marR="9000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8" marR="9000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8" marR="9000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843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8" marR="90008" marT="35986" marB="35986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PDS 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데이터 추출</a:t>
                      </a:r>
                    </a:p>
                  </a:txBody>
                  <a:tcPr marL="90008" marR="90008" marT="35986" marB="35986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8" marR="9000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8" marR="9000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8" marR="9000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8" marR="9000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87602"/>
                  </a:ext>
                </a:extLst>
              </a:tr>
              <a:tr h="390843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8" marR="90008" marT="35986" marB="35986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AVEVA Eng. 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연계 </a:t>
                      </a:r>
                    </a:p>
                  </a:txBody>
                  <a:tcPr marL="90008" marR="90008" marT="35986" marB="35986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8" marR="9000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8" marR="9000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8" marR="9000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8" marR="9000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121219"/>
                  </a:ext>
                </a:extLst>
              </a:tr>
              <a:tr h="569580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8" marR="90008" marT="35986" marB="35986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AVEVA NET Configuration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0008" marR="90008" marT="35986" marB="35986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8" marR="9000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8" marR="9000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8" marR="9000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8" marR="9000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41298"/>
                  </a:ext>
                </a:extLst>
              </a:tr>
              <a:tr h="491790"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8" marR="90008" marT="35986" marB="35986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통합 테스트</a:t>
                      </a:r>
                    </a:p>
                  </a:txBody>
                  <a:tcPr marL="90008" marR="90008" marT="35986" marB="35986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8" marR="9000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8" marR="9000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8" marR="9000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8" marR="9000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268665"/>
                  </a:ext>
                </a:extLst>
              </a:tr>
              <a:tr h="1047472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산출물</a:t>
                      </a:r>
                    </a:p>
                  </a:txBody>
                  <a:tcPr marL="90008" marR="90008" marT="35986" marB="35986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7800" marR="0" indent="-177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–"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4" marR="90004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93663" marR="0" indent="-93663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0008" marR="9000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93663" marR="0" lvl="0" indent="-93663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1" i="0" u="none" strike="noStrike" kern="12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화면정의서</a:t>
                      </a:r>
                      <a:endParaRPr lang="en-US" altLang="ko-KR" sz="900" b="1" i="0" u="none" strike="noStrike" kern="12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93663" marR="0" lvl="0" indent="-93663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착수보고서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0008" marR="9000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ko-KR" altLang="en-US" sz="900" b="1" i="0" u="none" strike="noStrike" kern="12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0008" marR="9000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93663" marR="0" lvl="0" indent="-93663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1" i="0" u="none" strike="noStrike" kern="12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완료보고서</a:t>
                      </a:r>
                      <a:endParaRPr lang="en-US" altLang="ko-KR" sz="900" b="1" i="0" u="none" strike="noStrike" kern="12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93663" marR="0" lvl="0" indent="-93663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1" i="0" u="none" strike="noStrike" kern="12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매뉴얼</a:t>
                      </a:r>
                      <a:endParaRPr lang="en-US" altLang="ko-KR" sz="900" b="1" i="0" u="none" strike="noStrike" kern="12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93663" marR="0" lvl="0" indent="-93663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1" i="0" u="none" strike="noStrike" kern="12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프로그램</a:t>
                      </a:r>
                    </a:p>
                  </a:txBody>
                  <a:tcPr marL="90008" marR="9000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" name="폭발 1 49">
            <a:extLst>
              <a:ext uri="{FF2B5EF4-FFF2-40B4-BE49-F238E27FC236}">
                <a16:creationId xmlns:a16="http://schemas.microsoft.com/office/drawing/2014/main" id="{7DB66D71-A2BA-445B-BD03-7BA1C25FD810}"/>
              </a:ext>
            </a:extLst>
          </p:cNvPr>
          <p:cNvSpPr/>
          <p:nvPr/>
        </p:nvSpPr>
        <p:spPr bwMode="auto">
          <a:xfrm>
            <a:off x="4410917" y="1391411"/>
            <a:ext cx="311150" cy="215900"/>
          </a:xfrm>
          <a:prstGeom prst="irregularSeal1">
            <a:avLst/>
          </a:prstGeom>
          <a:solidFill>
            <a:sysClr val="window" lastClr="FFFFFF"/>
          </a:solidFill>
          <a:ln w="25400" cap="flat" cmpd="sng" algn="ctr">
            <a:solidFill>
              <a:srgbClr val="44546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TextBox 253">
            <a:extLst>
              <a:ext uri="{FF2B5EF4-FFF2-40B4-BE49-F238E27FC236}">
                <a16:creationId xmlns:a16="http://schemas.microsoft.com/office/drawing/2014/main" id="{47982162-A3D9-4BF4-BB34-01555E4E2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678" y="1547575"/>
            <a:ext cx="6976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4625" indent="-174625"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174625" marR="0" lvl="0" indent="-17462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착수보고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F3611CE-8097-4DCE-8275-FE0CF335817B}"/>
              </a:ext>
            </a:extLst>
          </p:cNvPr>
          <p:cNvSpPr/>
          <p:nvPr/>
        </p:nvSpPr>
        <p:spPr bwMode="auto">
          <a:xfrm>
            <a:off x="2740267" y="1865355"/>
            <a:ext cx="1550617" cy="153535"/>
          </a:xfrm>
          <a:prstGeom prst="rect">
            <a:avLst/>
          </a:prstGeom>
          <a:solidFill>
            <a:srgbClr val="5B9BD5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381C58FE-A4C6-420C-87EC-61F5490C7134}"/>
              </a:ext>
            </a:extLst>
          </p:cNvPr>
          <p:cNvSpPr/>
          <p:nvPr/>
        </p:nvSpPr>
        <p:spPr bwMode="auto">
          <a:xfrm>
            <a:off x="5979659" y="3610077"/>
            <a:ext cx="1334226" cy="161925"/>
          </a:xfrm>
          <a:prstGeom prst="rect">
            <a:avLst/>
          </a:prstGeom>
          <a:solidFill>
            <a:srgbClr val="5B9BD5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8564DC6F-C8C6-4103-A092-1541873DC2D0}"/>
              </a:ext>
            </a:extLst>
          </p:cNvPr>
          <p:cNvSpPr/>
          <p:nvPr/>
        </p:nvSpPr>
        <p:spPr bwMode="auto">
          <a:xfrm>
            <a:off x="7313885" y="4079627"/>
            <a:ext cx="429154" cy="161925"/>
          </a:xfrm>
          <a:prstGeom prst="rect">
            <a:avLst/>
          </a:prstGeom>
          <a:solidFill>
            <a:srgbClr val="5B9BD5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FC9AE7BB-72A4-4675-827B-82DAF410FA0F}"/>
              </a:ext>
            </a:extLst>
          </p:cNvPr>
          <p:cNvSpPr/>
          <p:nvPr/>
        </p:nvSpPr>
        <p:spPr bwMode="auto">
          <a:xfrm>
            <a:off x="4307663" y="2720511"/>
            <a:ext cx="809621" cy="153535"/>
          </a:xfrm>
          <a:prstGeom prst="rect">
            <a:avLst/>
          </a:prstGeom>
          <a:solidFill>
            <a:srgbClr val="5B9BD5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2" name="폭발 1 68">
            <a:extLst>
              <a:ext uri="{FF2B5EF4-FFF2-40B4-BE49-F238E27FC236}">
                <a16:creationId xmlns:a16="http://schemas.microsoft.com/office/drawing/2014/main" id="{E0DA7119-22B5-49AE-A8E6-07005F656868}"/>
              </a:ext>
            </a:extLst>
          </p:cNvPr>
          <p:cNvSpPr/>
          <p:nvPr/>
        </p:nvSpPr>
        <p:spPr bwMode="auto">
          <a:xfrm>
            <a:off x="8689088" y="1391411"/>
            <a:ext cx="311150" cy="215900"/>
          </a:xfrm>
          <a:prstGeom prst="irregularSeal1">
            <a:avLst/>
          </a:prstGeom>
          <a:solidFill>
            <a:sysClr val="window" lastClr="FFFFFF"/>
          </a:solidFill>
          <a:ln w="25400" cap="flat" cmpd="sng" algn="ctr">
            <a:solidFill>
              <a:srgbClr val="44546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" name="TextBox 253">
            <a:extLst>
              <a:ext uri="{FF2B5EF4-FFF2-40B4-BE49-F238E27FC236}">
                <a16:creationId xmlns:a16="http://schemas.microsoft.com/office/drawing/2014/main" id="{B9AE5FB9-0B8B-4CC3-A43D-D35989276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81" y="1547575"/>
            <a:ext cx="6976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4625" indent="-174625"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174625" marR="0" lvl="0" indent="-17462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완료보고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35B9F6-83E3-4D70-8587-2710CCB6F4B2}"/>
              </a:ext>
            </a:extLst>
          </p:cNvPr>
          <p:cNvSpPr txBox="1"/>
          <p:nvPr/>
        </p:nvSpPr>
        <p:spPr>
          <a:xfrm>
            <a:off x="2087789" y="929212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prstClr val="black"/>
                </a:solidFill>
                <a:latin typeface="맑은 고딕"/>
              </a:rPr>
              <a:t>2018</a:t>
            </a:r>
            <a:endParaRPr lang="ko-KR" altLang="en-US" sz="1000" b="1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19" name="직사각형 23">
            <a:extLst>
              <a:ext uri="{FF2B5EF4-FFF2-40B4-BE49-F238E27FC236}">
                <a16:creationId xmlns:a16="http://schemas.microsoft.com/office/drawing/2014/main" id="{05656955-FB5E-4ADD-8769-57D93D8610F4}"/>
              </a:ext>
            </a:extLst>
          </p:cNvPr>
          <p:cNvSpPr/>
          <p:nvPr/>
        </p:nvSpPr>
        <p:spPr bwMode="auto">
          <a:xfrm>
            <a:off x="3514987" y="2260763"/>
            <a:ext cx="775898" cy="153535"/>
          </a:xfrm>
          <a:prstGeom prst="rect">
            <a:avLst/>
          </a:prstGeom>
          <a:solidFill>
            <a:srgbClr val="5B9BD5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직사각형 28">
            <a:extLst>
              <a:ext uri="{FF2B5EF4-FFF2-40B4-BE49-F238E27FC236}">
                <a16:creationId xmlns:a16="http://schemas.microsoft.com/office/drawing/2014/main" id="{24919FA4-3A57-42C5-BED4-24FD8EC6DF52}"/>
              </a:ext>
            </a:extLst>
          </p:cNvPr>
          <p:cNvSpPr/>
          <p:nvPr/>
        </p:nvSpPr>
        <p:spPr bwMode="auto">
          <a:xfrm>
            <a:off x="5117284" y="3227708"/>
            <a:ext cx="862375" cy="153535"/>
          </a:xfrm>
          <a:prstGeom prst="rect">
            <a:avLst/>
          </a:prstGeom>
          <a:solidFill>
            <a:srgbClr val="5B9BD5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4" name="직사각형 25">
            <a:extLst>
              <a:ext uri="{FF2B5EF4-FFF2-40B4-BE49-F238E27FC236}">
                <a16:creationId xmlns:a16="http://schemas.microsoft.com/office/drawing/2014/main" id="{A4A7E5E9-FEA4-498D-9754-9EF479D06164}"/>
              </a:ext>
            </a:extLst>
          </p:cNvPr>
          <p:cNvSpPr/>
          <p:nvPr/>
        </p:nvSpPr>
        <p:spPr bwMode="auto">
          <a:xfrm>
            <a:off x="7743039" y="4616849"/>
            <a:ext cx="1098956" cy="161925"/>
          </a:xfrm>
          <a:prstGeom prst="rect">
            <a:avLst/>
          </a:prstGeom>
          <a:solidFill>
            <a:srgbClr val="5B9BD5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181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8471461-2D03-41BA-96C6-60FCB5AEDF08}"/>
              </a:ext>
            </a:extLst>
          </p:cNvPr>
          <p:cNvSpPr txBox="1">
            <a:spLocks/>
          </p:cNvSpPr>
          <p:nvPr/>
        </p:nvSpPr>
        <p:spPr>
          <a:xfrm>
            <a:off x="0" y="3176588"/>
            <a:ext cx="9359900" cy="504825"/>
          </a:xfrm>
          <a:prstGeom prst="rect">
            <a:avLst/>
          </a:prstGeom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altLang="ko-KR" sz="2800" b="1">
                <a:latin typeface="Arial" panose="020B0604020202020204" pitchFamily="34" charset="0"/>
                <a:cs typeface="Arial" panose="020B0604020202020204" pitchFamily="34" charset="0"/>
              </a:rPr>
              <a:t>End of Document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058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0">
            <a:extLst>
              <a:ext uri="{FF2B5EF4-FFF2-40B4-BE49-F238E27FC236}">
                <a16:creationId xmlns:a16="http://schemas.microsoft.com/office/drawing/2014/main" id="{42A53A37-F7FB-4F00-B972-12F9B7E84CFC}"/>
              </a:ext>
            </a:extLst>
          </p:cNvPr>
          <p:cNvCxnSpPr>
            <a:cxnSpLocks/>
          </p:cNvCxnSpPr>
          <p:nvPr/>
        </p:nvCxnSpPr>
        <p:spPr>
          <a:xfrm>
            <a:off x="2152297" y="2702547"/>
            <a:ext cx="4919621" cy="0"/>
          </a:xfrm>
          <a:prstGeom prst="line">
            <a:avLst/>
          </a:prstGeom>
          <a:noFill/>
          <a:ln w="28575" cap="flat" cmpd="sng" algn="ctr">
            <a:solidFill>
              <a:srgbClr val="44546A">
                <a:lumMod val="75000"/>
                <a:lumOff val="25000"/>
              </a:srgbClr>
            </a:solidFill>
            <a:prstDash val="solid"/>
          </a:ln>
          <a:effectLst/>
        </p:spPr>
      </p:cxnSp>
      <p:sp>
        <p:nvSpPr>
          <p:cNvPr id="78" name="제목 1">
            <a:extLst>
              <a:ext uri="{FF2B5EF4-FFF2-40B4-BE49-F238E27FC236}">
                <a16:creationId xmlns:a16="http://schemas.microsoft.com/office/drawing/2014/main" id="{251487CA-1345-4961-9792-29DED4868B92}"/>
              </a:ext>
            </a:extLst>
          </p:cNvPr>
          <p:cNvSpPr txBox="1">
            <a:spLocks/>
          </p:cNvSpPr>
          <p:nvPr/>
        </p:nvSpPr>
        <p:spPr>
          <a:xfrm>
            <a:off x="3302931" y="1457708"/>
            <a:ext cx="2538137" cy="439015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800" b="1" dirty="0">
                <a:solidFill>
                  <a:prstClr val="black"/>
                </a:solidFill>
                <a:latin typeface="맑은 고딕" panose="020B0503020000020004" pitchFamily="50" charset="-127"/>
                <a:cs typeface="나눔고딕"/>
              </a:rPr>
              <a:t>목 차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274C7B5-CA8F-4675-BD17-0C3C0D889ABF}"/>
              </a:ext>
            </a:extLst>
          </p:cNvPr>
          <p:cNvSpPr txBox="1"/>
          <p:nvPr/>
        </p:nvSpPr>
        <p:spPr>
          <a:xfrm>
            <a:off x="2222758" y="2902779"/>
            <a:ext cx="48491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bg1">
                    <a:lumMod val="75000"/>
                  </a:schemeClr>
                </a:solidFill>
                <a:latin typeface="맑은 고딕" panose="020B0503020000020004" pitchFamily="50" charset="-127"/>
                <a:cs typeface="나눔고딕"/>
              </a:defRPr>
            </a:lvl1pPr>
          </a:lstStyle>
          <a:p>
            <a:pPr marL="400050" indent="-400050">
              <a:buAutoNum type="romanUcPeriod"/>
            </a:pPr>
            <a:r>
              <a:rPr lang="ko-KR" altLang="en-US" dirty="0">
                <a:solidFill>
                  <a:schemeClr val="accent2"/>
                </a:solidFill>
              </a:rPr>
              <a:t>사업 개요</a:t>
            </a:r>
            <a:endParaRPr lang="en-US" altLang="ko-KR" dirty="0">
              <a:solidFill>
                <a:schemeClr val="accent2"/>
              </a:solidFill>
            </a:endParaRPr>
          </a:p>
          <a:p>
            <a:pPr marL="400050" indent="-400050">
              <a:buAutoNum type="romanUcPeriod"/>
            </a:pPr>
            <a:endParaRPr lang="en-US" altLang="ko-KR" dirty="0">
              <a:solidFill>
                <a:schemeClr val="accent2"/>
              </a:solidFill>
            </a:endParaRPr>
          </a:p>
          <a:p>
            <a:pPr marL="400050" indent="-400050">
              <a:buAutoNum type="romanUcPeriod"/>
            </a:pPr>
            <a:r>
              <a:rPr lang="ko-KR" altLang="en-US" dirty="0">
                <a:solidFill>
                  <a:schemeClr val="accent2"/>
                </a:solidFill>
              </a:rPr>
              <a:t>사업 범위</a:t>
            </a:r>
            <a:endParaRPr lang="en-US" altLang="ko-KR" dirty="0">
              <a:solidFill>
                <a:schemeClr val="accent2"/>
              </a:solidFill>
            </a:endParaRPr>
          </a:p>
          <a:p>
            <a:pPr marL="400050" indent="-400050">
              <a:buAutoNum type="romanUcPeriod"/>
            </a:pPr>
            <a:endParaRPr lang="en-US" altLang="ko-KR" dirty="0">
              <a:solidFill>
                <a:schemeClr val="accent2"/>
              </a:solidFill>
            </a:endParaRPr>
          </a:p>
          <a:p>
            <a:pPr marL="400050" indent="-400050">
              <a:buAutoNum type="romanUcPeriod"/>
            </a:pPr>
            <a:r>
              <a:rPr lang="ko-KR" altLang="en-US" dirty="0">
                <a:solidFill>
                  <a:schemeClr val="accent2"/>
                </a:solidFill>
              </a:rPr>
              <a:t>사업 내용</a:t>
            </a:r>
            <a:endParaRPr lang="en-US" altLang="ko-KR" dirty="0">
              <a:solidFill>
                <a:schemeClr val="accent2"/>
              </a:solidFill>
            </a:endParaRPr>
          </a:p>
          <a:p>
            <a:pPr marL="400050" indent="-400050">
              <a:buAutoNum type="romanUcPeriod"/>
            </a:pPr>
            <a:endParaRPr lang="en-US" altLang="ko-KR" dirty="0">
              <a:solidFill>
                <a:schemeClr val="accent2"/>
              </a:solidFill>
            </a:endParaRPr>
          </a:p>
          <a:p>
            <a:pPr marL="400050" indent="-400050">
              <a:buAutoNum type="romanUcPeriod"/>
            </a:pPr>
            <a:r>
              <a:rPr lang="ko-KR" altLang="en-US" dirty="0">
                <a:solidFill>
                  <a:schemeClr val="accent2"/>
                </a:solidFill>
              </a:rPr>
              <a:t>일정 계획</a:t>
            </a:r>
            <a:endParaRPr lang="en-US" altLang="ko-K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616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715F32-AEF5-4CF8-8309-4B57904F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83" y="56540"/>
            <a:ext cx="1269112" cy="318924"/>
          </a:xfrm>
        </p:spPr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사업 개요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43295A49-89C4-423E-9840-A6632A286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073567"/>
              </p:ext>
            </p:extLst>
          </p:nvPr>
        </p:nvGraphicFramePr>
        <p:xfrm>
          <a:off x="459605" y="1000379"/>
          <a:ext cx="8215268" cy="5123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633">
                  <a:extLst>
                    <a:ext uri="{9D8B030D-6E8A-4147-A177-3AD203B41FA5}">
                      <a16:colId xmlns:a16="http://schemas.microsoft.com/office/drawing/2014/main" val="3273790467"/>
                    </a:ext>
                  </a:extLst>
                </a:gridCol>
                <a:gridCol w="6917635">
                  <a:extLst>
                    <a:ext uri="{9D8B030D-6E8A-4147-A177-3AD203B41FA5}">
                      <a16:colId xmlns:a16="http://schemas.microsoft.com/office/drawing/2014/main" val="3630007118"/>
                    </a:ext>
                  </a:extLst>
                </a:gridCol>
              </a:tblGrid>
              <a:tr h="47275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항   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내  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926472"/>
                  </a:ext>
                </a:extLst>
              </a:tr>
              <a:tr h="472757">
                <a:tc>
                  <a:txBody>
                    <a:bodyPr/>
                    <a:lstStyle/>
                    <a:p>
                      <a:pPr latinLnBrk="1"/>
                      <a:r>
                        <a:rPr kumimoji="1"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</a:rPr>
                        <a:t>1. </a:t>
                      </a:r>
                      <a:r>
                        <a:rPr kumimoji="1"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</a:rPr>
                        <a:t>사  업  명 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1"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</a:rPr>
                        <a:t>플랜트 </a:t>
                      </a:r>
                      <a:r>
                        <a:rPr kumimoji="1"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</a:rPr>
                        <a:t>EDW-3D-PID </a:t>
                      </a:r>
                      <a:r>
                        <a:rPr kumimoji="1"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</a:rPr>
                        <a:t>연계 시스템 신규 구축</a:t>
                      </a:r>
                      <a:endParaRPr kumimoji="1" lang="en-US" altLang="ko-KR" sz="1400" b="1" dirty="0">
                        <a:solidFill>
                          <a:srgbClr val="000000"/>
                        </a:solidFill>
                        <a:latin typeface="맑은 고딕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1828401"/>
                  </a:ext>
                </a:extLst>
              </a:tr>
              <a:tr h="888200">
                <a:tc>
                  <a:txBody>
                    <a:bodyPr/>
                    <a:lstStyle/>
                    <a:p>
                      <a:pPr latinLnBrk="1"/>
                      <a:r>
                        <a:rPr kumimoji="1"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</a:rPr>
                        <a:t>2. </a:t>
                      </a:r>
                      <a:r>
                        <a:rPr kumimoji="1"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</a:rPr>
                        <a:t>목       적 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914400" fontAlgn="base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400" dirty="0"/>
                        <a:t>시스템 도입을 통해 플랜트 설계 데이터 중심으로 설계 업무 개선 및 설계 정보 자산화 시스템 구축 </a:t>
                      </a:r>
                      <a:r>
                        <a:rPr lang="en-US" altLang="ko-KR" sz="1400" dirty="0"/>
                        <a:t>( Data Reuse, Data Share, Data Validation 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7638595"/>
                  </a:ext>
                </a:extLst>
              </a:tr>
              <a:tr h="472757">
                <a:tc>
                  <a:txBody>
                    <a:bodyPr/>
                    <a:lstStyle/>
                    <a:p>
                      <a:pPr latinLnBrk="1"/>
                      <a:r>
                        <a:rPr kumimoji="1"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</a:rPr>
                        <a:t>3. </a:t>
                      </a:r>
                      <a:r>
                        <a:rPr kumimoji="1"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</a:rPr>
                        <a:t>추진 기간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</a:rPr>
                        <a:t>2018.09.01 </a:t>
                      </a:r>
                      <a:r>
                        <a:rPr kumimoji="1" lang="en-US" altLang="ko-KR" sz="1400" b="1">
                          <a:solidFill>
                            <a:srgbClr val="000000"/>
                          </a:solidFill>
                          <a:latin typeface="맑은 고딕" pitchFamily="50" charset="-127"/>
                        </a:rPr>
                        <a:t>~ 2018.12.31(4</a:t>
                      </a:r>
                      <a:r>
                        <a:rPr kumimoji="1"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</a:rPr>
                        <a:t>개월</a:t>
                      </a:r>
                      <a:r>
                        <a:rPr kumimoji="1"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4845506"/>
                  </a:ext>
                </a:extLst>
              </a:tr>
              <a:tr h="472757">
                <a:tc>
                  <a:txBody>
                    <a:bodyPr/>
                    <a:lstStyle/>
                    <a:p>
                      <a:pPr latinLnBrk="1"/>
                      <a:r>
                        <a:rPr kumimoji="1"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</a:rPr>
                        <a:t>4. </a:t>
                      </a:r>
                      <a:r>
                        <a:rPr kumimoji="1"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</a:rPr>
                        <a:t>발  주  자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1"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</a:rPr>
                        <a:t>삼성물산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1380821"/>
                  </a:ext>
                </a:extLst>
              </a:tr>
              <a:tr h="472757">
                <a:tc>
                  <a:txBody>
                    <a:bodyPr/>
                    <a:lstStyle/>
                    <a:p>
                      <a:pPr latinLnBrk="1"/>
                      <a:r>
                        <a:rPr kumimoji="1" lang="en-US" altLang="ko-KR" sz="1400" b="1" kern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5. </a:t>
                      </a:r>
                      <a:r>
                        <a:rPr kumimoji="1" lang="ko-KR" altLang="en-US" sz="1400" b="1" kern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사  업  자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1" lang="ko-KR" altLang="en-US" sz="14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</a:rPr>
                        <a:t>도프텍</a:t>
                      </a:r>
                      <a:r>
                        <a:rPr kumimoji="1"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</a:rPr>
                        <a:t>㈜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5834861"/>
                  </a:ext>
                </a:extLst>
              </a:tr>
              <a:tr h="1871599">
                <a:tc>
                  <a:txBody>
                    <a:bodyPr/>
                    <a:lstStyle/>
                    <a:p>
                      <a:pPr latinLnBrk="1"/>
                      <a:r>
                        <a:rPr kumimoji="1" lang="en-US" altLang="ko-KR" sz="1400" b="1" kern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6. </a:t>
                      </a:r>
                      <a:r>
                        <a:rPr kumimoji="1" lang="ko-KR" altLang="en-US" sz="1400" b="1" kern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개발 방향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indent="0" defTabSz="1222375" eaLnBrk="0" fontAlgn="base" hangingPunct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kumimoji="0" lang="en-US" altLang="ko-KR" sz="14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cs typeface="+mn-cs"/>
                        </a:rPr>
                        <a:t>○ P&amp;ID(2D) </a:t>
                      </a:r>
                      <a:r>
                        <a:rPr kumimoji="0" lang="ko-KR" altLang="en-US" sz="14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cs typeface="+mn-cs"/>
                        </a:rPr>
                        <a:t>데이터 자동 추출 연계 </a:t>
                      </a:r>
                      <a:r>
                        <a:rPr kumimoji="0" lang="en-US" altLang="ko-KR" sz="14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cs typeface="+mn-cs"/>
                        </a:rPr>
                        <a:t>/ </a:t>
                      </a:r>
                      <a:r>
                        <a:rPr kumimoji="0" lang="ko-KR" altLang="en-US" sz="14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cs typeface="+mn-cs"/>
                        </a:rPr>
                        <a:t>조회 기능</a:t>
                      </a:r>
                      <a:endParaRPr kumimoji="1" lang="en-US" altLang="ko-KR" sz="14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돋움" pitchFamily="50" charset="-127"/>
                      </a:endParaRPr>
                    </a:p>
                    <a:p>
                      <a:pPr marL="0" lvl="1" indent="0" defTabSz="1222375" eaLnBrk="0" fontAlgn="base" hangingPunct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kumimoji="0" lang="en-US" altLang="ko-KR" sz="14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cs typeface="+mn-cs"/>
                        </a:rPr>
                        <a:t>○ PDS(3D) </a:t>
                      </a:r>
                      <a:r>
                        <a:rPr kumimoji="0" lang="ko-KR" altLang="en-US" sz="14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cs typeface="+mn-cs"/>
                        </a:rPr>
                        <a:t>데이터 자동 추출 비교</a:t>
                      </a:r>
                      <a:r>
                        <a:rPr kumimoji="0" lang="en-US" altLang="ko-KR" sz="14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cs typeface="+mn-cs"/>
                        </a:rPr>
                        <a:t> / </a:t>
                      </a:r>
                      <a:r>
                        <a:rPr kumimoji="0" lang="ko-KR" altLang="en-US" sz="14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cs typeface="+mn-cs"/>
                        </a:rPr>
                        <a:t>갱신 기능</a:t>
                      </a:r>
                      <a:endParaRPr kumimoji="0" lang="en-US" altLang="ko-KR" sz="14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lvl="1" indent="0" defTabSz="1222375" eaLnBrk="0" fontAlgn="base" hangingPunct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kumimoji="0" lang="en-US" altLang="ko-KR" sz="14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cs typeface="+mn-cs"/>
                        </a:rPr>
                        <a:t>○ AVEVA.NET Configuration</a:t>
                      </a:r>
                      <a:endParaRPr kumimoji="1" lang="en-US" altLang="ko-KR" sz="1400" b="1" dirty="0">
                        <a:solidFill>
                          <a:srgbClr val="000000"/>
                        </a:solidFill>
                        <a:latin typeface="맑은 고딕" pitchFamily="50" charset="-127"/>
                      </a:endParaRPr>
                    </a:p>
                    <a:p>
                      <a:pPr latinLnBrk="1"/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9585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285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715F32-AEF5-4CF8-8309-4B57904F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83" y="56540"/>
            <a:ext cx="1269112" cy="318924"/>
          </a:xfrm>
        </p:spPr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사업 범위</a:t>
            </a:r>
          </a:p>
        </p:txBody>
      </p:sp>
      <p:sp>
        <p:nvSpPr>
          <p:cNvPr id="4" name="Rectangle 538">
            <a:extLst>
              <a:ext uri="{FF2B5EF4-FFF2-40B4-BE49-F238E27FC236}">
                <a16:creationId xmlns:a16="http://schemas.microsoft.com/office/drawing/2014/main" id="{5A68421D-C84C-4614-BE18-CE3D03037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060" y="533587"/>
            <a:ext cx="7389317" cy="968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00" b="1" dirty="0">
                <a:solidFill>
                  <a:srgbClr val="000000"/>
                </a:solidFill>
                <a:latin typeface="맑은 고딕" pitchFamily="50" charset="-127"/>
              </a:rPr>
              <a:t>플랜트 </a:t>
            </a:r>
            <a:r>
              <a:rPr kumimoji="1" lang="en-US" altLang="ko-KR" sz="1600" b="1" dirty="0">
                <a:solidFill>
                  <a:srgbClr val="000000"/>
                </a:solidFill>
                <a:latin typeface="맑은 고딕" pitchFamily="50" charset="-127"/>
              </a:rPr>
              <a:t>EDW-3D-PID </a:t>
            </a:r>
            <a:r>
              <a:rPr kumimoji="1" lang="ko-KR" altLang="en-US" sz="1600" b="1" dirty="0">
                <a:solidFill>
                  <a:srgbClr val="000000"/>
                </a:solidFill>
                <a:latin typeface="맑은 고딕" pitchFamily="50" charset="-127"/>
              </a:rPr>
              <a:t>연계 시스템 신규 구축에 필요한 삼성물산의 요구 사항을</a:t>
            </a:r>
            <a:endParaRPr kumimoji="1" lang="en-US" altLang="ko-KR" sz="1600" b="1" dirty="0">
              <a:solidFill>
                <a:srgbClr val="000000"/>
              </a:solidFill>
              <a:latin typeface="맑은 고딕" pitchFamily="50" charset="-127"/>
            </a:endParaRP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00" b="1" dirty="0">
                <a:solidFill>
                  <a:srgbClr val="000000"/>
                </a:solidFill>
                <a:latin typeface="맑은 고딕" pitchFamily="50" charset="-127"/>
              </a:rPr>
              <a:t>충족하는 기능 개발</a:t>
            </a:r>
            <a:endParaRPr kumimoji="1" lang="en-US" altLang="ko-KR" sz="1600" b="1" dirty="0">
              <a:solidFill>
                <a:srgbClr val="000000"/>
              </a:solidFill>
              <a:latin typeface="맑은 고딕" pitchFamily="50" charset="-127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1FC7A3B-959B-458C-ACCC-3FF1E440B3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398402"/>
              </p:ext>
            </p:extLst>
          </p:nvPr>
        </p:nvGraphicFramePr>
        <p:xfrm>
          <a:off x="986908" y="1562677"/>
          <a:ext cx="6924639" cy="477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959">
                  <a:extLst>
                    <a:ext uri="{9D8B030D-6E8A-4147-A177-3AD203B41FA5}">
                      <a16:colId xmlns:a16="http://schemas.microsoft.com/office/drawing/2014/main" val="2419183661"/>
                    </a:ext>
                  </a:extLst>
                </a:gridCol>
                <a:gridCol w="5530680">
                  <a:extLst>
                    <a:ext uri="{9D8B030D-6E8A-4147-A177-3AD203B41FA5}">
                      <a16:colId xmlns:a16="http://schemas.microsoft.com/office/drawing/2014/main" val="4133166705"/>
                    </a:ext>
                  </a:extLst>
                </a:gridCol>
              </a:tblGrid>
              <a:tr h="4140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분 야</a:t>
                      </a:r>
                    </a:p>
                  </a:txBody>
                  <a:tcPr anchor="ctr" horzOverflow="overflow">
                    <a:solidFill>
                      <a:srgbClr val="2C7C9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대상 내역</a:t>
                      </a: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099066619"/>
                  </a:ext>
                </a:extLst>
              </a:tr>
              <a:tr h="51990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분 석</a:t>
                      </a: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indent="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1" lang="ko-KR" altLang="en-US" sz="1200" b="1" i="0" u="none" strike="noStrike" kern="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○  삼성물산 요구 사항 분석</a:t>
                      </a:r>
                      <a:endParaRPr kumimoji="1" lang="en-US" altLang="ko-KR" sz="1200" b="1" i="0" u="none" strike="noStrike" kern="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3988865360"/>
                  </a:ext>
                </a:extLst>
              </a:tr>
              <a:tr h="79360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구 축</a:t>
                      </a: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indent="0" algn="l" defTabSz="914400" rtl="0" eaLnBrk="1" fontAlgn="base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○ AutoCAD Plant P&amp;ID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데이터 자동 추출 프로그램</a:t>
                      </a:r>
                    </a:p>
                    <a:p>
                      <a:pPr marL="0" marR="0" indent="0" algn="l" defTabSz="914400" rtl="0" eaLnBrk="1" fontAlgn="base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○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PDS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데이터 자동 추출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갱신 프로그램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l" defTabSz="914400" rtl="0" eaLnBrk="1" fontAlgn="base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○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AVEVA.NET Configuration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957644998"/>
                  </a:ext>
                </a:extLst>
              </a:tr>
              <a:tr h="154225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개 발</a:t>
                      </a: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○ P&amp;ID, PDS </a:t>
                      </a:r>
                      <a:r>
                        <a:rPr kumimoji="0" lang="ko-KR" alt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데이터 추출 편의성 제공을 위한 화면 개발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○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AutoCAD Plant P&amp;ID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데이터 추출 기능 개발</a:t>
                      </a:r>
                      <a:endParaRPr kumimoji="0" lang="ko-KR" alt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○ </a:t>
                      </a:r>
                      <a:r>
                        <a:rPr kumimoji="0" lang="en-US" altLang="ko-KR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PDS </a:t>
                      </a:r>
                      <a:r>
                        <a:rPr kumimoji="0" lang="ko-KR" alt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데이터 추출</a:t>
                      </a:r>
                      <a:r>
                        <a:rPr kumimoji="0" lang="en-US" altLang="ko-KR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0" lang="ko-KR" alt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갱신 기능 개발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○ </a:t>
                      </a:r>
                      <a:r>
                        <a:rPr kumimoji="0" lang="en-US" altLang="ko-KR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AVEVA Engineering </a:t>
                      </a:r>
                      <a:r>
                        <a:rPr kumimoji="0" lang="ko-KR" alt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연계 기능 개발</a:t>
                      </a:r>
                      <a:endParaRPr kumimoji="0" lang="en-US" altLang="ko-KR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3057901647"/>
                  </a:ext>
                </a:extLst>
              </a:tr>
              <a:tr h="116792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교육</a:t>
                      </a: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○ 교육 및 </a:t>
                      </a:r>
                      <a:r>
                        <a:rPr kumimoji="0" lang="en-US" altLang="ko-KR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Manual </a:t>
                      </a:r>
                      <a:r>
                        <a:rPr kumimoji="0" lang="ko-KR" alt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작성</a:t>
                      </a:r>
                      <a:endParaRPr kumimoji="0" lang="en-US" altLang="ko-KR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599585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049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715F32-AEF5-4CF8-8309-4B57904F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83" y="56540"/>
            <a:ext cx="1269112" cy="318924"/>
          </a:xfrm>
        </p:spPr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사업 내용</a:t>
            </a:r>
          </a:p>
        </p:txBody>
      </p:sp>
      <p:sp>
        <p:nvSpPr>
          <p:cNvPr id="22" name="AutoShape 23">
            <a:extLst>
              <a:ext uri="{FF2B5EF4-FFF2-40B4-BE49-F238E27FC236}">
                <a16:creationId xmlns:a16="http://schemas.microsoft.com/office/drawing/2014/main" id="{EE59D9EE-1574-468E-A5DD-A33E37E77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80" y="2934660"/>
            <a:ext cx="9144000" cy="46523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defTabSz="844083" latinLnBrk="0">
              <a:defRPr/>
            </a:pPr>
            <a:endParaRPr lang="ko-KR" altLang="en-US" sz="1662" ker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1AA27A04-9C8E-4F40-9EFD-F02D98FC5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495" y="2998282"/>
            <a:ext cx="3911648" cy="34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662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PDS </a:t>
            </a:r>
            <a:r>
              <a:rPr lang="ko-KR" altLang="en-US" sz="1662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데이터 자동 추출 </a:t>
            </a:r>
            <a:r>
              <a:rPr lang="en-US" altLang="ko-KR" sz="1662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/ </a:t>
            </a:r>
            <a:r>
              <a:rPr lang="ko-KR" altLang="en-US" sz="1662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갱신 프로그램</a:t>
            </a:r>
            <a:endParaRPr lang="en-US" altLang="ko-KR" sz="1662" b="1" dirty="0">
              <a:solidFill>
                <a:prstClr val="black">
                  <a:lumMod val="65000"/>
                  <a:lumOff val="3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4" name="AutoShape 23">
            <a:extLst>
              <a:ext uri="{FF2B5EF4-FFF2-40B4-BE49-F238E27FC236}">
                <a16:creationId xmlns:a16="http://schemas.microsoft.com/office/drawing/2014/main" id="{6F82FAD5-2837-4017-8EBC-92B8E3AD8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80" y="4524228"/>
            <a:ext cx="9144000" cy="46523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defTabSz="844083" latinLnBrk="0">
              <a:defRPr/>
            </a:pPr>
            <a:endParaRPr lang="ko-KR" altLang="en-US" sz="1662" ker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0FECD422-9F8F-41CB-B7FF-5382DB5D9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495" y="4587850"/>
            <a:ext cx="2797817" cy="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66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AVEVA.NET Configuration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EA61D4-41EA-433B-A7F3-41CFFBFB2D40}"/>
              </a:ext>
            </a:extLst>
          </p:cNvPr>
          <p:cNvSpPr txBox="1"/>
          <p:nvPr/>
        </p:nvSpPr>
        <p:spPr>
          <a:xfrm>
            <a:off x="1633851" y="3407253"/>
            <a:ext cx="7495989" cy="923564"/>
          </a:xfrm>
          <a:prstGeom prst="rect">
            <a:avLst/>
          </a:prstGeom>
        </p:spPr>
        <p:txBody>
          <a:bodyPr wrap="square" lIns="33231" tIns="33231" rIns="33231" bIns="33231" rtlCol="0">
            <a:spAutoFit/>
          </a:bodyPr>
          <a:lstStyle/>
          <a:p>
            <a:pPr marL="316531" indent="-316531" latinLnBrk="0">
              <a:lnSpc>
                <a:spcPct val="150000"/>
              </a:lnSpc>
              <a:buFont typeface="+mj-lt"/>
              <a:buAutoNum type="arabicParenR"/>
            </a:pPr>
            <a:r>
              <a:rPr lang="en-US" altLang="ko-KR" sz="1292" dirty="0"/>
              <a:t>Column, Line No Mapping </a:t>
            </a:r>
            <a:r>
              <a:rPr lang="ko-KR" altLang="en-US" sz="1292" dirty="0"/>
              <a:t>화면 개발</a:t>
            </a:r>
            <a:endParaRPr lang="en-US" altLang="ko-KR" sz="1292" dirty="0"/>
          </a:p>
          <a:p>
            <a:pPr marL="316531" indent="-316531" latinLnBrk="0">
              <a:lnSpc>
                <a:spcPct val="150000"/>
              </a:lnSpc>
              <a:buFont typeface="+mj-lt"/>
              <a:buAutoNum type="arabicParenR"/>
            </a:pPr>
            <a:r>
              <a:rPr lang="en-US" altLang="ko-KR" sz="1292" dirty="0">
                <a:latin typeface="맑은 고딕" pitchFamily="50" charset="-127"/>
                <a:ea typeface="맑은 고딕" pitchFamily="50" charset="-127"/>
              </a:rPr>
              <a:t>PDS </a:t>
            </a:r>
            <a:r>
              <a:rPr lang="ko-KR" altLang="en-US" sz="1292" dirty="0">
                <a:latin typeface="맑은 고딕" pitchFamily="50" charset="-127"/>
                <a:ea typeface="맑은 고딕" pitchFamily="50" charset="-127"/>
              </a:rPr>
              <a:t>데이터 추출 및 갱신 기능 개발</a:t>
            </a:r>
            <a:endParaRPr lang="en-US" altLang="ko-KR" sz="1292" dirty="0">
              <a:latin typeface="맑은 고딕" pitchFamily="50" charset="-127"/>
              <a:ea typeface="맑은 고딕" pitchFamily="50" charset="-127"/>
            </a:endParaRPr>
          </a:p>
          <a:p>
            <a:pPr marL="316531" indent="-316531" latinLnBrk="0">
              <a:lnSpc>
                <a:spcPct val="150000"/>
              </a:lnSpc>
              <a:buFont typeface="+mj-lt"/>
              <a:buAutoNum type="arabicParenR"/>
            </a:pPr>
            <a:r>
              <a:rPr lang="en-US" altLang="ko-KR" sz="1292" dirty="0">
                <a:latin typeface="맑은 고딕" pitchFamily="50" charset="-127"/>
              </a:rPr>
              <a:t>AVEVA Engineering </a:t>
            </a:r>
            <a:r>
              <a:rPr lang="ko-KR" altLang="en-US" sz="1292" dirty="0">
                <a:latin typeface="맑은 고딕" pitchFamily="50" charset="-127"/>
              </a:rPr>
              <a:t>연계 기능 개발</a:t>
            </a:r>
            <a:endParaRPr lang="en-US" altLang="ko-KR" sz="1292" dirty="0">
              <a:latin typeface="맑은 고딕" pitchFamily="50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57C3F3-39AA-4FAB-9693-6B7A48A7DD97}"/>
              </a:ext>
            </a:extLst>
          </p:cNvPr>
          <p:cNvSpPr txBox="1"/>
          <p:nvPr/>
        </p:nvSpPr>
        <p:spPr>
          <a:xfrm>
            <a:off x="1633852" y="4994888"/>
            <a:ext cx="7495988" cy="625277"/>
          </a:xfrm>
          <a:prstGeom prst="rect">
            <a:avLst/>
          </a:prstGeom>
        </p:spPr>
        <p:txBody>
          <a:bodyPr wrap="square" lIns="33231" tIns="33231" rIns="33231" bIns="33231" rtlCol="0">
            <a:spAutoFit/>
          </a:bodyPr>
          <a:lstStyle>
            <a:defPPr>
              <a:defRPr lang="ko-KR"/>
            </a:defPPr>
            <a:lvl1pPr marL="342900" indent="-342900" latinLnBrk="0">
              <a:lnSpc>
                <a:spcPct val="150000"/>
              </a:lnSpc>
              <a:buFont typeface="+mj-lt"/>
              <a:buAutoNum type="arabicParenR"/>
              <a:defRPr sz="14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 sz="1292" dirty="0"/>
              <a:t>PDS Gateway Configuration</a:t>
            </a:r>
          </a:p>
          <a:p>
            <a:r>
              <a:rPr lang="en-US" altLang="ko-KR" sz="1292" dirty="0"/>
              <a:t>AutoCAD Gateway Configuration</a:t>
            </a: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185684A9-A823-45D7-8027-C913A404E7BE}"/>
              </a:ext>
            </a:extLst>
          </p:cNvPr>
          <p:cNvSpPr/>
          <p:nvPr/>
        </p:nvSpPr>
        <p:spPr bwMode="auto">
          <a:xfrm>
            <a:off x="876633" y="2857756"/>
            <a:ext cx="619038" cy="619038"/>
          </a:xfrm>
          <a:prstGeom prst="ellipse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lIns="33231" tIns="33231" rIns="33231" bIns="33231" rtlCol="0" anchor="ctr"/>
          <a:lstStyle/>
          <a:p>
            <a:pPr algn="ctr" latinLnBrk="0">
              <a:spcBef>
                <a:spcPct val="50000"/>
              </a:spcBef>
            </a:pPr>
            <a:r>
              <a:rPr lang="en-US" altLang="ko-KR" sz="2215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2215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E0D17B72-206D-41EF-AF89-813742F392D1}"/>
              </a:ext>
            </a:extLst>
          </p:cNvPr>
          <p:cNvSpPr/>
          <p:nvPr/>
        </p:nvSpPr>
        <p:spPr bwMode="auto">
          <a:xfrm>
            <a:off x="876633" y="4447324"/>
            <a:ext cx="619038" cy="619038"/>
          </a:xfrm>
          <a:prstGeom prst="ellipse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lIns="33231" tIns="33231" rIns="33231" bIns="33231" rtlCol="0" anchor="ctr"/>
          <a:lstStyle/>
          <a:p>
            <a:pPr algn="ctr" latinLnBrk="0">
              <a:spcBef>
                <a:spcPct val="50000"/>
              </a:spcBef>
            </a:pPr>
            <a:r>
              <a:rPr lang="en-US" altLang="ko-KR" sz="2215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sz="2215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AutoShape 23">
            <a:extLst>
              <a:ext uri="{FF2B5EF4-FFF2-40B4-BE49-F238E27FC236}">
                <a16:creationId xmlns:a16="http://schemas.microsoft.com/office/drawing/2014/main" id="{C30BD73C-7951-4CAA-B3D2-D96C527DB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80" y="1500877"/>
            <a:ext cx="9144000" cy="46523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defTabSz="844083" latinLnBrk="0">
              <a:defRPr/>
            </a:pPr>
            <a:endParaRPr lang="ko-KR" altLang="en-US" sz="1662" ker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22">
            <a:extLst>
              <a:ext uri="{FF2B5EF4-FFF2-40B4-BE49-F238E27FC236}">
                <a16:creationId xmlns:a16="http://schemas.microsoft.com/office/drawing/2014/main" id="{4F17A6DC-E670-4542-8236-D44956277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267" y="1564499"/>
            <a:ext cx="4975080" cy="34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662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AutoCAD Plant P&amp;ID </a:t>
            </a:r>
            <a:r>
              <a:rPr lang="ko-KR" altLang="en-US" sz="1662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데이터 자동 추출 프로그램</a:t>
            </a:r>
            <a:endParaRPr lang="en-US" altLang="ko-KR" sz="1662" b="1" dirty="0">
              <a:solidFill>
                <a:prstClr val="black">
                  <a:lumMod val="65000"/>
                  <a:lumOff val="3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5F972E29-B5B4-472E-8A34-6CEEA8486C6C}"/>
              </a:ext>
            </a:extLst>
          </p:cNvPr>
          <p:cNvSpPr/>
          <p:nvPr/>
        </p:nvSpPr>
        <p:spPr bwMode="auto">
          <a:xfrm>
            <a:off x="876633" y="1423974"/>
            <a:ext cx="619038" cy="619038"/>
          </a:xfrm>
          <a:prstGeom prst="ellipse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lIns="33231" tIns="33231" rIns="33231" bIns="33231" rtlCol="0" anchor="ctr"/>
          <a:lstStyle/>
          <a:p>
            <a:pPr algn="ctr" latinLnBrk="0">
              <a:spcBef>
                <a:spcPct val="50000"/>
              </a:spcBef>
            </a:pPr>
            <a:r>
              <a:rPr lang="en-US" altLang="ko-KR" sz="2215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2215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A26DF9-4ABA-4547-A1A5-19C36256B5D4}"/>
              </a:ext>
            </a:extLst>
          </p:cNvPr>
          <p:cNvSpPr txBox="1"/>
          <p:nvPr/>
        </p:nvSpPr>
        <p:spPr>
          <a:xfrm>
            <a:off x="1619298" y="1973426"/>
            <a:ext cx="7517622" cy="923564"/>
          </a:xfrm>
          <a:prstGeom prst="rect">
            <a:avLst/>
          </a:prstGeom>
        </p:spPr>
        <p:txBody>
          <a:bodyPr wrap="square" lIns="33231" tIns="33231" rIns="33231" bIns="33231" rtlCol="0">
            <a:spAutoFit/>
          </a:bodyPr>
          <a:lstStyle>
            <a:defPPr>
              <a:defRPr lang="ko-KR"/>
            </a:defPPr>
            <a:lvl1pPr marL="342900" indent="-342900" latinLnBrk="0">
              <a:lnSpc>
                <a:spcPct val="150000"/>
              </a:lnSpc>
              <a:buFont typeface="+mj-lt"/>
              <a:buAutoNum type="arabicParenR"/>
              <a:defRPr sz="14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sz="1292" dirty="0"/>
              <a:t>추출 대상</a:t>
            </a:r>
            <a:r>
              <a:rPr lang="en-US" altLang="ko-KR" sz="1292" dirty="0"/>
              <a:t>(Line, Equipment, Instrument, Valve)</a:t>
            </a:r>
            <a:r>
              <a:rPr lang="ko-KR" altLang="en-US" sz="1292" dirty="0"/>
              <a:t>에 대한 </a:t>
            </a:r>
            <a:r>
              <a:rPr lang="en-US" altLang="ko-KR" sz="1292" dirty="0"/>
              <a:t>Configuration </a:t>
            </a:r>
            <a:r>
              <a:rPr lang="ko-KR" altLang="en-US" sz="1292" dirty="0"/>
              <a:t>화면 개발</a:t>
            </a:r>
            <a:endParaRPr lang="en-US" altLang="ko-KR" sz="1292" dirty="0"/>
          </a:p>
          <a:p>
            <a:r>
              <a:rPr lang="en-US" altLang="ko-KR" sz="1292" dirty="0"/>
              <a:t>AutoCAD Plant P&amp;ID </a:t>
            </a:r>
            <a:r>
              <a:rPr lang="ko-KR" altLang="en-US" sz="1292" dirty="0"/>
              <a:t>데이터 추출 기능 개발</a:t>
            </a:r>
            <a:endParaRPr lang="en-US" altLang="ko-KR" sz="1292" dirty="0"/>
          </a:p>
          <a:p>
            <a:r>
              <a:rPr lang="en-US" altLang="ko-KR" sz="1292" dirty="0"/>
              <a:t>AVEVA Engineering </a:t>
            </a:r>
            <a:r>
              <a:rPr lang="ko-KR" altLang="en-US" sz="1292" dirty="0"/>
              <a:t>연계 기능 개발</a:t>
            </a:r>
            <a:endParaRPr lang="en-US" altLang="ko-KR" sz="1292" dirty="0"/>
          </a:p>
        </p:txBody>
      </p:sp>
      <p:sp>
        <p:nvSpPr>
          <p:cNvPr id="38" name="Rectangle 538">
            <a:extLst>
              <a:ext uri="{FF2B5EF4-FFF2-40B4-BE49-F238E27FC236}">
                <a16:creationId xmlns:a16="http://schemas.microsoft.com/office/drawing/2014/main" id="{49E70AF9-1EE5-41EE-893A-9EA5D502B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54" y="494677"/>
            <a:ext cx="7976783" cy="40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ko-KR" altLang="en-US" sz="1600" b="1" dirty="0">
                <a:latin typeface="맑은 고딕" pitchFamily="50" charset="-127"/>
              </a:rPr>
              <a:t>■ 주요 개발 내용</a:t>
            </a:r>
            <a:endParaRPr kumimoji="1" lang="en-US" altLang="ko-KR" sz="1600" b="1" dirty="0"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217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136975C6-CFBB-4A06-A4E3-4046626E7968}"/>
              </a:ext>
            </a:extLst>
          </p:cNvPr>
          <p:cNvSpPr/>
          <p:nvPr/>
        </p:nvSpPr>
        <p:spPr bwMode="auto">
          <a:xfrm>
            <a:off x="144577" y="1022775"/>
            <a:ext cx="8840032" cy="5305172"/>
          </a:xfrm>
          <a:prstGeom prst="rect">
            <a:avLst/>
          </a:prstGeom>
          <a:solidFill>
            <a:srgbClr val="FFFFFF"/>
          </a:solidFill>
          <a:ln w="3175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D715F32-AEF5-4CF8-8309-4B57904F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83" y="56540"/>
            <a:ext cx="1269112" cy="318924"/>
          </a:xfrm>
        </p:spPr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사업 내용</a:t>
            </a:r>
          </a:p>
        </p:txBody>
      </p:sp>
      <p:sp>
        <p:nvSpPr>
          <p:cNvPr id="26" name="텍스트 개체 틀 2">
            <a:extLst>
              <a:ext uri="{FF2B5EF4-FFF2-40B4-BE49-F238E27FC236}">
                <a16:creationId xmlns:a16="http://schemas.microsoft.com/office/drawing/2014/main" id="{2AC7A40C-F490-4BB5-8B88-B9927ABE832B}"/>
              </a:ext>
            </a:extLst>
          </p:cNvPr>
          <p:cNvSpPr txBox="1">
            <a:spLocks/>
          </p:cNvSpPr>
          <p:nvPr/>
        </p:nvSpPr>
        <p:spPr>
          <a:xfrm>
            <a:off x="159391" y="1085999"/>
            <a:ext cx="8825218" cy="318924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36000" rIns="72000" bIns="3600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SzPct val="70000"/>
              <a:buFontTx/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11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kumimoji="1" lang="ko-KR" altLang="en-US" sz="1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9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kumimoji="1" lang="ko-KR" altLang="en-US" sz="1400" kern="1200">
                <a:solidFill>
                  <a:schemeClr val="tx1"/>
                </a:solidFill>
                <a:latin typeface="+mn-lt"/>
                <a:ea typeface="돋움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/>
            </a:pP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Arial" pitchFamily="34" charset="0"/>
              </a:rPr>
              <a:t>프로젝트 및 추출 대상에 대한 </a:t>
            </a:r>
            <a:r>
              <a:rPr kumimoji="1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Arial" pitchFamily="34" charset="0"/>
              </a:rPr>
              <a:t>Configuration </a:t>
            </a: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Arial" pitchFamily="34" charset="0"/>
              </a:rPr>
              <a:t>화면 개발</a:t>
            </a:r>
          </a:p>
        </p:txBody>
      </p:sp>
      <p:sp>
        <p:nvSpPr>
          <p:cNvPr id="14" name="Rectangle 538">
            <a:extLst>
              <a:ext uri="{FF2B5EF4-FFF2-40B4-BE49-F238E27FC236}">
                <a16:creationId xmlns:a16="http://schemas.microsoft.com/office/drawing/2014/main" id="{3CDD39AA-7B99-46EE-B5C6-248A8BA56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54" y="494677"/>
            <a:ext cx="7976783" cy="40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ko-KR" altLang="en-US" sz="1600" b="1" dirty="0">
                <a:latin typeface="맑은 고딕" pitchFamily="50" charset="-127"/>
              </a:rPr>
              <a:t>■</a:t>
            </a:r>
            <a:r>
              <a:rPr kumimoji="1" lang="en-US" altLang="ko-KR" sz="1600" b="1" dirty="0">
                <a:latin typeface="맑은 고딕" pitchFamily="50" charset="-127"/>
              </a:rPr>
              <a:t> AutoCAD Plant P&amp;ID </a:t>
            </a:r>
            <a:r>
              <a:rPr kumimoji="1" lang="ko-KR" altLang="en-US" sz="1600" b="1" dirty="0">
                <a:latin typeface="맑은 고딕" pitchFamily="50" charset="-127"/>
              </a:rPr>
              <a:t>데이터 자동 추출 프로그램</a:t>
            </a:r>
            <a:endParaRPr kumimoji="1" lang="en-US" altLang="ko-KR" sz="1600" b="1" dirty="0">
              <a:latin typeface="맑은 고딕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53FFB02D-0B53-4B71-B76B-DE82C5567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113" y="3844436"/>
            <a:ext cx="3086696" cy="23747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52651E-1C0B-4933-87D6-98B7E81DB5A0}"/>
              </a:ext>
            </a:extLst>
          </p:cNvPr>
          <p:cNvSpPr txBox="1"/>
          <p:nvPr/>
        </p:nvSpPr>
        <p:spPr>
          <a:xfrm>
            <a:off x="4974815" y="2595310"/>
            <a:ext cx="1187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/>
              <a:t>프로젝트 등록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70F848-85A2-4453-A36E-1018444FF390}"/>
              </a:ext>
            </a:extLst>
          </p:cNvPr>
          <p:cNvSpPr txBox="1"/>
          <p:nvPr/>
        </p:nvSpPr>
        <p:spPr>
          <a:xfrm>
            <a:off x="4454556" y="3744196"/>
            <a:ext cx="705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Publish</a:t>
            </a:r>
            <a:endParaRPr lang="ko-KR" altLang="en-US" sz="12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59EA0EE-FF2C-4D45-A33C-443B8F6E1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191" y="1766438"/>
            <a:ext cx="3106897" cy="1743433"/>
          </a:xfrm>
          <a:prstGeom prst="rect">
            <a:avLst/>
          </a:prstGeom>
        </p:spPr>
      </p:pic>
      <p:sp>
        <p:nvSpPr>
          <p:cNvPr id="25" name="타원 24">
            <a:extLst>
              <a:ext uri="{FF2B5EF4-FFF2-40B4-BE49-F238E27FC236}">
                <a16:creationId xmlns:a16="http://schemas.microsoft.com/office/drawing/2014/main" id="{FBEC2F12-2EF0-4933-8F5C-635A0587381D}"/>
              </a:ext>
            </a:extLst>
          </p:cNvPr>
          <p:cNvSpPr/>
          <p:nvPr/>
        </p:nvSpPr>
        <p:spPr bwMode="auto">
          <a:xfrm>
            <a:off x="4655891" y="2580271"/>
            <a:ext cx="318924" cy="318924"/>
          </a:xfrm>
          <a:prstGeom prst="ellipse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lIns="33231" tIns="33231" rIns="33231" bIns="33231" rtlCol="0" anchor="ctr"/>
          <a:lstStyle/>
          <a:p>
            <a:pPr algn="ctr" latinLnBrk="0">
              <a:spcBef>
                <a:spcPct val="50000"/>
              </a:spcBef>
            </a:pPr>
            <a:r>
              <a:rPr lang="en-US" altLang="ko-KR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1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0007CBC3-AE69-43CF-B687-93F95B32EEC0}"/>
              </a:ext>
            </a:extLst>
          </p:cNvPr>
          <p:cNvSpPr/>
          <p:nvPr/>
        </p:nvSpPr>
        <p:spPr bwMode="auto">
          <a:xfrm>
            <a:off x="1341485" y="3568592"/>
            <a:ext cx="318924" cy="318924"/>
          </a:xfrm>
          <a:prstGeom prst="ellipse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lIns="33231" tIns="33231" rIns="33231" bIns="33231" rtlCol="0" anchor="ctr"/>
          <a:lstStyle/>
          <a:p>
            <a:pPr algn="ctr" latinLnBrk="0">
              <a:spcBef>
                <a:spcPct val="50000"/>
              </a:spcBef>
            </a:pPr>
            <a:r>
              <a:rPr lang="en-US" altLang="ko-KR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1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0035CFF4-C01F-4E33-8CFB-077F9D23C5A3}"/>
              </a:ext>
            </a:extLst>
          </p:cNvPr>
          <p:cNvSpPr/>
          <p:nvPr/>
        </p:nvSpPr>
        <p:spPr bwMode="auto">
          <a:xfrm>
            <a:off x="4135631" y="3718038"/>
            <a:ext cx="318924" cy="318924"/>
          </a:xfrm>
          <a:prstGeom prst="ellipse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lIns="33231" tIns="33231" rIns="33231" bIns="33231" rtlCol="0" anchor="ctr"/>
          <a:lstStyle/>
          <a:p>
            <a:pPr algn="ctr" latinLnBrk="0">
              <a:spcBef>
                <a:spcPct val="50000"/>
              </a:spcBef>
            </a:pPr>
            <a:r>
              <a:rPr lang="en-US" altLang="ko-KR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sz="1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B724DF5F-F621-4932-A185-32A5677A5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182" y="1168716"/>
            <a:ext cx="2059005" cy="2429996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A335C71C-20D8-462F-826A-3C3F206480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322" y="3929581"/>
            <a:ext cx="3288527" cy="2289645"/>
          </a:xfrm>
          <a:prstGeom prst="rect">
            <a:avLst/>
          </a:prstGeom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D0F72871-017A-448A-8BDA-E9F0EAE3E2C6}"/>
              </a:ext>
            </a:extLst>
          </p:cNvPr>
          <p:cNvCxnSpPr>
            <a:cxnSpLocks/>
          </p:cNvCxnSpPr>
          <p:nvPr/>
        </p:nvCxnSpPr>
        <p:spPr>
          <a:xfrm>
            <a:off x="1705112" y="3363985"/>
            <a:ext cx="0" cy="5655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연결선: 꺾임 14">
            <a:extLst>
              <a:ext uri="{FF2B5EF4-FFF2-40B4-BE49-F238E27FC236}">
                <a16:creationId xmlns:a16="http://schemas.microsoft.com/office/drawing/2014/main" id="{5E76B7E8-3EC8-4730-BB6E-3683DBB18C06}"/>
              </a:ext>
            </a:extLst>
          </p:cNvPr>
          <p:cNvCxnSpPr>
            <a:cxnSpLocks/>
            <a:stCxn id="3" idx="2"/>
            <a:endCxn id="12" idx="0"/>
          </p:cNvCxnSpPr>
          <p:nvPr/>
        </p:nvCxnSpPr>
        <p:spPr>
          <a:xfrm rot="16200000" flipH="1">
            <a:off x="4763768" y="1535742"/>
            <a:ext cx="334565" cy="428282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C8603C03-6161-43C2-B59C-A59828E0AD98}"/>
              </a:ext>
            </a:extLst>
          </p:cNvPr>
          <p:cNvCxnSpPr>
            <a:cxnSpLocks/>
          </p:cNvCxnSpPr>
          <p:nvPr/>
        </p:nvCxnSpPr>
        <p:spPr>
          <a:xfrm>
            <a:off x="4194495" y="2554693"/>
            <a:ext cx="23496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2F8F11D-2397-4B23-BFE5-EDC8C3875976}"/>
              </a:ext>
            </a:extLst>
          </p:cNvPr>
          <p:cNvSpPr txBox="1"/>
          <p:nvPr/>
        </p:nvSpPr>
        <p:spPr>
          <a:xfrm>
            <a:off x="1638851" y="3564549"/>
            <a:ext cx="1096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Configuration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00535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136975C6-CFBB-4A06-A4E3-4046626E7968}"/>
              </a:ext>
            </a:extLst>
          </p:cNvPr>
          <p:cNvSpPr/>
          <p:nvPr/>
        </p:nvSpPr>
        <p:spPr bwMode="auto">
          <a:xfrm>
            <a:off x="144577" y="1022775"/>
            <a:ext cx="8840032" cy="5305172"/>
          </a:xfrm>
          <a:prstGeom prst="rect">
            <a:avLst/>
          </a:prstGeom>
          <a:solidFill>
            <a:srgbClr val="FFFFFF"/>
          </a:solidFill>
          <a:ln w="3175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D715F32-AEF5-4CF8-8309-4B57904F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83" y="56540"/>
            <a:ext cx="1269112" cy="318924"/>
          </a:xfrm>
        </p:spPr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사업 내용</a:t>
            </a:r>
          </a:p>
        </p:txBody>
      </p:sp>
      <p:sp>
        <p:nvSpPr>
          <p:cNvPr id="26" name="텍스트 개체 틀 2">
            <a:extLst>
              <a:ext uri="{FF2B5EF4-FFF2-40B4-BE49-F238E27FC236}">
                <a16:creationId xmlns:a16="http://schemas.microsoft.com/office/drawing/2014/main" id="{2AC7A40C-F490-4BB5-8B88-B9927ABE832B}"/>
              </a:ext>
            </a:extLst>
          </p:cNvPr>
          <p:cNvSpPr txBox="1">
            <a:spLocks/>
          </p:cNvSpPr>
          <p:nvPr/>
        </p:nvSpPr>
        <p:spPr>
          <a:xfrm>
            <a:off x="159391" y="1085999"/>
            <a:ext cx="8825218" cy="318924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36000" rIns="72000" bIns="3600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SzPct val="70000"/>
              <a:buFontTx/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11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kumimoji="1" lang="ko-KR" altLang="en-US" sz="1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9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kumimoji="1" lang="ko-KR" altLang="en-US" sz="1400" kern="1200">
                <a:solidFill>
                  <a:schemeClr val="tx1"/>
                </a:solidFill>
                <a:latin typeface="+mn-lt"/>
                <a:ea typeface="돋움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/>
            </a:pPr>
            <a:r>
              <a:rPr kumimoji="1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Arial" pitchFamily="34" charset="0"/>
              </a:rPr>
              <a:t>AutoCAD Plant P&amp;ID </a:t>
            </a: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Arial" pitchFamily="34" charset="0"/>
              </a:rPr>
              <a:t>데이터 추출 기능 개발</a:t>
            </a:r>
          </a:p>
        </p:txBody>
      </p:sp>
      <p:sp>
        <p:nvSpPr>
          <p:cNvPr id="14" name="Rectangle 538">
            <a:extLst>
              <a:ext uri="{FF2B5EF4-FFF2-40B4-BE49-F238E27FC236}">
                <a16:creationId xmlns:a16="http://schemas.microsoft.com/office/drawing/2014/main" id="{3CDD39AA-7B99-46EE-B5C6-248A8BA56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54" y="494677"/>
            <a:ext cx="7976783" cy="40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ko-KR" altLang="en-US" sz="1600" b="1" dirty="0">
                <a:latin typeface="맑은 고딕" pitchFamily="50" charset="-127"/>
              </a:rPr>
              <a:t>■</a:t>
            </a:r>
            <a:r>
              <a:rPr kumimoji="1" lang="en-US" altLang="ko-KR" sz="1600" b="1" dirty="0">
                <a:latin typeface="맑은 고딕" pitchFamily="50" charset="-127"/>
              </a:rPr>
              <a:t> AutoCAD Plant P&amp;ID </a:t>
            </a:r>
            <a:r>
              <a:rPr kumimoji="1" lang="ko-KR" altLang="en-US" sz="1600" b="1" dirty="0">
                <a:latin typeface="맑은 고딕" pitchFamily="50" charset="-127"/>
              </a:rPr>
              <a:t>데이터 자동 추출 프로그램</a:t>
            </a:r>
            <a:endParaRPr kumimoji="1" lang="en-US" altLang="ko-KR" sz="1600" b="1" dirty="0">
              <a:latin typeface="맑은 고딕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53FFB02D-0B53-4B71-B76B-DE82C5567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66" y="1545853"/>
            <a:ext cx="2823756" cy="217249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96C41C2-85CF-4B53-B0F2-A5C0F7647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66" y="3976139"/>
            <a:ext cx="7664204" cy="2250041"/>
          </a:xfrm>
          <a:prstGeom prst="rect">
            <a:avLst/>
          </a:prstGeom>
        </p:spPr>
      </p:pic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1928AA26-F49E-4654-97F3-2B8BB95C0CC6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6683228" y="3219770"/>
            <a:ext cx="2726" cy="7743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E2FC34C-5C4E-4F51-B6B3-B6B23D11056C}"/>
              </a:ext>
            </a:extLst>
          </p:cNvPr>
          <p:cNvGrpSpPr/>
          <p:nvPr/>
        </p:nvGrpSpPr>
        <p:grpSpPr>
          <a:xfrm>
            <a:off x="5717026" y="1688710"/>
            <a:ext cx="1937856" cy="1531060"/>
            <a:chOff x="5620624" y="1404923"/>
            <a:chExt cx="2860646" cy="2343461"/>
          </a:xfrm>
        </p:grpSpPr>
        <p:pic>
          <p:nvPicPr>
            <p:cNvPr id="19" name="Picture 185" descr="3">
              <a:extLst>
                <a:ext uri="{FF2B5EF4-FFF2-40B4-BE49-F238E27FC236}">
                  <a16:creationId xmlns:a16="http://schemas.microsoft.com/office/drawing/2014/main" id="{7E8DB5B0-DB84-492B-9228-B8604DF65E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55" t="63850" r="62900" b="17926"/>
            <a:stretch>
              <a:fillRect/>
            </a:stretch>
          </p:blipFill>
          <p:spPr bwMode="auto">
            <a:xfrm>
              <a:off x="5620624" y="1404923"/>
              <a:ext cx="2860646" cy="2343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12C5171-FABB-40C3-9E6C-E33AA7A9BFEE}"/>
                </a:ext>
              </a:extLst>
            </p:cNvPr>
            <p:cNvSpPr txBox="1"/>
            <p:nvPr/>
          </p:nvSpPr>
          <p:spPr>
            <a:xfrm>
              <a:off x="6107185" y="1613357"/>
              <a:ext cx="1963023" cy="388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/>
                <a:t>AutoCAD Plant P&amp;ID</a:t>
              </a:r>
              <a:endParaRPr lang="ko-KR" altLang="en-US" sz="1050" dirty="0"/>
            </a:p>
          </p:txBody>
        </p:sp>
      </p:grpSp>
      <p:cxnSp>
        <p:nvCxnSpPr>
          <p:cNvPr id="30" name="연결선: 꺾임 29">
            <a:extLst>
              <a:ext uri="{FF2B5EF4-FFF2-40B4-BE49-F238E27FC236}">
                <a16:creationId xmlns:a16="http://schemas.microsoft.com/office/drawing/2014/main" id="{018FB037-F793-46AF-A59F-E4295BBA75AE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3179428" y="2454240"/>
            <a:ext cx="2537598" cy="114405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타원 34">
            <a:extLst>
              <a:ext uri="{FF2B5EF4-FFF2-40B4-BE49-F238E27FC236}">
                <a16:creationId xmlns:a16="http://schemas.microsoft.com/office/drawing/2014/main" id="{8DA1AF99-FA5F-490B-8A07-BB58A24E1CCC}"/>
              </a:ext>
            </a:extLst>
          </p:cNvPr>
          <p:cNvSpPr/>
          <p:nvPr/>
        </p:nvSpPr>
        <p:spPr bwMode="auto">
          <a:xfrm>
            <a:off x="6711121" y="3457327"/>
            <a:ext cx="318924" cy="318924"/>
          </a:xfrm>
          <a:prstGeom prst="ellipse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lIns="33231" tIns="33231" rIns="33231" bIns="33231" rtlCol="0" anchor="ctr"/>
          <a:lstStyle/>
          <a:p>
            <a:pPr algn="ctr" latinLnBrk="0">
              <a:spcBef>
                <a:spcPct val="50000"/>
              </a:spcBef>
            </a:pPr>
            <a:r>
              <a:rPr lang="en-US" altLang="ko-KR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sz="1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B994E7-570F-43D7-A4E0-6B52EB4F7DBA}"/>
              </a:ext>
            </a:extLst>
          </p:cNvPr>
          <p:cNvSpPr txBox="1"/>
          <p:nvPr/>
        </p:nvSpPr>
        <p:spPr>
          <a:xfrm>
            <a:off x="7030045" y="3472859"/>
            <a:ext cx="10485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200" dirty="0"/>
              <a:t>데이터 추출</a:t>
            </a: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B0744081-06B3-42EB-8393-32F2F1AB61BE}"/>
              </a:ext>
            </a:extLst>
          </p:cNvPr>
          <p:cNvSpPr/>
          <p:nvPr/>
        </p:nvSpPr>
        <p:spPr bwMode="auto">
          <a:xfrm>
            <a:off x="4086764" y="2886759"/>
            <a:ext cx="318924" cy="318924"/>
          </a:xfrm>
          <a:prstGeom prst="ellipse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lIns="33231" tIns="33231" rIns="33231" bIns="33231" rtlCol="0" anchor="ctr"/>
          <a:lstStyle/>
          <a:p>
            <a:pPr algn="ctr" latinLnBrk="0">
              <a:spcBef>
                <a:spcPct val="50000"/>
              </a:spcBef>
            </a:pPr>
            <a:r>
              <a:rPr lang="en-US" altLang="ko-KR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1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09DBF3D-E112-4C2B-96C3-B0BFFA48818E}"/>
              </a:ext>
            </a:extLst>
          </p:cNvPr>
          <p:cNvSpPr/>
          <p:nvPr/>
        </p:nvSpPr>
        <p:spPr>
          <a:xfrm>
            <a:off x="893748" y="1714097"/>
            <a:ext cx="2679962" cy="740143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 anchor="ctr">
            <a:noAutofit/>
          </a:bodyPr>
          <a:lstStyle/>
          <a:p>
            <a:pPr algn="just">
              <a:lnSpc>
                <a:spcPct val="100000"/>
              </a:lnSpc>
            </a:pPr>
            <a:endParaRPr lang="ko-KR" altLang="en-US" sz="1200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568B8A8C-809E-4408-987C-FC99F27CE1A5}"/>
              </a:ext>
            </a:extLst>
          </p:cNvPr>
          <p:cNvSpPr/>
          <p:nvPr/>
        </p:nvSpPr>
        <p:spPr bwMode="auto">
          <a:xfrm>
            <a:off x="3658781" y="1912732"/>
            <a:ext cx="318924" cy="318924"/>
          </a:xfrm>
          <a:prstGeom prst="ellipse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lIns="33231" tIns="33231" rIns="33231" bIns="33231" rtlCol="0" anchor="ctr"/>
          <a:lstStyle/>
          <a:p>
            <a:pPr algn="ctr" latinLnBrk="0">
              <a:spcBef>
                <a:spcPct val="50000"/>
              </a:spcBef>
            </a:pPr>
            <a:r>
              <a:rPr lang="en-US" altLang="ko-KR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1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31D94B-D909-44EC-9625-6789ABDE2952}"/>
              </a:ext>
            </a:extLst>
          </p:cNvPr>
          <p:cNvSpPr txBox="1"/>
          <p:nvPr/>
        </p:nvSpPr>
        <p:spPr>
          <a:xfrm>
            <a:off x="3903316" y="1946499"/>
            <a:ext cx="126298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200" dirty="0"/>
              <a:t>예외 패턴 입력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B7094B-3BA1-4FC8-913F-237926EE0F0E}"/>
              </a:ext>
            </a:extLst>
          </p:cNvPr>
          <p:cNvSpPr txBox="1"/>
          <p:nvPr/>
        </p:nvSpPr>
        <p:spPr>
          <a:xfrm>
            <a:off x="4409673" y="2929711"/>
            <a:ext cx="178824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/>
              <a:t>P&amp;ID </a:t>
            </a:r>
            <a:r>
              <a:rPr lang="ko-KR" altLang="en-US" sz="1200" dirty="0"/>
              <a:t>데이타베이스 접속</a:t>
            </a:r>
          </a:p>
        </p:txBody>
      </p:sp>
    </p:spTree>
    <p:extLst>
      <p:ext uri="{BB962C8B-B14F-4D97-AF65-F5344CB8AC3E}">
        <p14:creationId xmlns:p14="http://schemas.microsoft.com/office/powerpoint/2010/main" val="3933130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136975C6-CFBB-4A06-A4E3-4046626E7968}"/>
              </a:ext>
            </a:extLst>
          </p:cNvPr>
          <p:cNvSpPr/>
          <p:nvPr/>
        </p:nvSpPr>
        <p:spPr bwMode="auto">
          <a:xfrm>
            <a:off x="144577" y="1022775"/>
            <a:ext cx="8840032" cy="5305172"/>
          </a:xfrm>
          <a:prstGeom prst="rect">
            <a:avLst/>
          </a:prstGeom>
          <a:solidFill>
            <a:srgbClr val="FFFFFF"/>
          </a:solidFill>
          <a:ln w="3175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D715F32-AEF5-4CF8-8309-4B57904F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83" y="56540"/>
            <a:ext cx="1269112" cy="318924"/>
          </a:xfrm>
        </p:spPr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사업 내용</a:t>
            </a:r>
          </a:p>
        </p:txBody>
      </p:sp>
      <p:sp>
        <p:nvSpPr>
          <p:cNvPr id="26" name="텍스트 개체 틀 2">
            <a:extLst>
              <a:ext uri="{FF2B5EF4-FFF2-40B4-BE49-F238E27FC236}">
                <a16:creationId xmlns:a16="http://schemas.microsoft.com/office/drawing/2014/main" id="{2AC7A40C-F490-4BB5-8B88-B9927ABE832B}"/>
              </a:ext>
            </a:extLst>
          </p:cNvPr>
          <p:cNvSpPr txBox="1">
            <a:spLocks/>
          </p:cNvSpPr>
          <p:nvPr/>
        </p:nvSpPr>
        <p:spPr>
          <a:xfrm>
            <a:off x="159391" y="1085999"/>
            <a:ext cx="8825218" cy="318924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36000" rIns="72000" bIns="3600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SzPct val="70000"/>
              <a:buFontTx/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11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kumimoji="1" lang="ko-KR" altLang="en-US" sz="1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9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kumimoji="1" lang="ko-KR" altLang="en-US" sz="1400" kern="1200">
                <a:solidFill>
                  <a:schemeClr val="tx1"/>
                </a:solidFill>
                <a:latin typeface="+mn-lt"/>
                <a:ea typeface="돋움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ko-KR" dirty="0">
                <a:solidFill>
                  <a:srgbClr val="000000"/>
                </a:solidFill>
                <a:latin typeface="+mn-ea"/>
                <a:ea typeface="+mn-ea"/>
              </a:rPr>
              <a:t>AVEVA Engineering </a:t>
            </a:r>
            <a:r>
              <a:rPr lang="ko-KR" altLang="en-US" dirty="0">
                <a:solidFill>
                  <a:srgbClr val="000000"/>
                </a:solidFill>
                <a:latin typeface="+mn-ea"/>
                <a:ea typeface="+mn-ea"/>
              </a:rPr>
              <a:t>연계 기능 개발</a:t>
            </a:r>
            <a:endParaRPr kumimoji="1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14" name="Rectangle 538">
            <a:extLst>
              <a:ext uri="{FF2B5EF4-FFF2-40B4-BE49-F238E27FC236}">
                <a16:creationId xmlns:a16="http://schemas.microsoft.com/office/drawing/2014/main" id="{3CDD39AA-7B99-46EE-B5C6-248A8BA56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54" y="494677"/>
            <a:ext cx="7976783" cy="40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ko-KR" altLang="en-US" sz="1600" b="1" dirty="0">
                <a:latin typeface="맑은 고딕" pitchFamily="50" charset="-127"/>
              </a:rPr>
              <a:t>■</a:t>
            </a:r>
            <a:r>
              <a:rPr kumimoji="1" lang="en-US" altLang="ko-KR" sz="1600" b="1" dirty="0">
                <a:latin typeface="맑은 고딕" pitchFamily="50" charset="-127"/>
              </a:rPr>
              <a:t> AutoCAD Plant P&amp;ID </a:t>
            </a:r>
            <a:r>
              <a:rPr kumimoji="1" lang="ko-KR" altLang="en-US" sz="1600" b="1" dirty="0">
                <a:latin typeface="맑은 고딕" pitchFamily="50" charset="-127"/>
              </a:rPr>
              <a:t>데이터 자동 추출 프로그램</a:t>
            </a:r>
            <a:endParaRPr kumimoji="1" lang="en-US" altLang="ko-KR" sz="1600" b="1" dirty="0">
              <a:latin typeface="맑은 고딕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53FFB02D-0B53-4B71-B76B-DE82C5567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66" y="1545853"/>
            <a:ext cx="2823756" cy="217249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96C41C2-85CF-4B53-B0F2-A5C0F7647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66" y="3976139"/>
            <a:ext cx="2823756" cy="2250041"/>
          </a:xfrm>
          <a:prstGeom prst="rect">
            <a:avLst/>
          </a:prstGeom>
        </p:spPr>
      </p:pic>
      <p:cxnSp>
        <p:nvCxnSpPr>
          <p:cNvPr id="6" name="연결선: 꺾임 5">
            <a:extLst>
              <a:ext uri="{FF2B5EF4-FFF2-40B4-BE49-F238E27FC236}">
                <a16:creationId xmlns:a16="http://schemas.microsoft.com/office/drawing/2014/main" id="{5AD2D5A8-7F34-4BC1-BD42-B30E610A88EC}"/>
              </a:ext>
            </a:extLst>
          </p:cNvPr>
          <p:cNvCxnSpPr>
            <a:cxnSpLocks/>
            <a:endCxn id="3" idx="0"/>
          </p:cNvCxnSpPr>
          <p:nvPr/>
        </p:nvCxnSpPr>
        <p:spPr>
          <a:xfrm rot="10800000" flipV="1">
            <a:off x="2228944" y="3618841"/>
            <a:ext cx="614924" cy="357298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id="{8801DA62-7DAF-4BD1-B3B9-C5DE1D586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214" y="1535711"/>
            <a:ext cx="5084588" cy="2929648"/>
          </a:xfrm>
          <a:prstGeom prst="rect">
            <a:avLst/>
          </a:prstGeom>
        </p:spPr>
      </p:pic>
      <p:cxnSp>
        <p:nvCxnSpPr>
          <p:cNvPr id="11" name="연결선: 꺾임 10">
            <a:extLst>
              <a:ext uri="{FF2B5EF4-FFF2-40B4-BE49-F238E27FC236}">
                <a16:creationId xmlns:a16="http://schemas.microsoft.com/office/drawing/2014/main" id="{530F4D1A-8953-45F9-BAB1-9F8939F03B4B}"/>
              </a:ext>
            </a:extLst>
          </p:cNvPr>
          <p:cNvCxnSpPr>
            <a:endCxn id="9" idx="2"/>
          </p:cNvCxnSpPr>
          <p:nvPr/>
        </p:nvCxnSpPr>
        <p:spPr>
          <a:xfrm flipV="1">
            <a:off x="3640822" y="4465359"/>
            <a:ext cx="2701686" cy="635800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0157D58-E8A2-46F0-9EAE-D11BCB479585}"/>
              </a:ext>
            </a:extLst>
          </p:cNvPr>
          <p:cNvSpPr txBox="1"/>
          <p:nvPr/>
        </p:nvSpPr>
        <p:spPr>
          <a:xfrm>
            <a:off x="4186106" y="5126326"/>
            <a:ext cx="2156402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AVEVA Engineering </a:t>
            </a:r>
            <a:r>
              <a:rPr lang="ko-KR" altLang="en-US" sz="1200" dirty="0"/>
              <a:t>연계 기능</a:t>
            </a: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EADD4D73-AB0C-4F26-9535-E62304904EFD}"/>
              </a:ext>
            </a:extLst>
          </p:cNvPr>
          <p:cNvSpPr/>
          <p:nvPr/>
        </p:nvSpPr>
        <p:spPr bwMode="auto">
          <a:xfrm>
            <a:off x="3934295" y="5126326"/>
            <a:ext cx="318924" cy="318924"/>
          </a:xfrm>
          <a:prstGeom prst="ellipse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lIns="33231" tIns="33231" rIns="33231" bIns="33231" rtlCol="0" anchor="ctr"/>
          <a:lstStyle/>
          <a:p>
            <a:pPr algn="ctr" latinLnBrk="0">
              <a:spcBef>
                <a:spcPct val="50000"/>
              </a:spcBef>
            </a:pPr>
            <a:r>
              <a:rPr lang="en-US" altLang="ko-KR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1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8657177E-3C5F-48B3-8498-EE9A91315FF8}"/>
              </a:ext>
            </a:extLst>
          </p:cNvPr>
          <p:cNvSpPr/>
          <p:nvPr/>
        </p:nvSpPr>
        <p:spPr bwMode="auto">
          <a:xfrm>
            <a:off x="1869400" y="3615272"/>
            <a:ext cx="318924" cy="318924"/>
          </a:xfrm>
          <a:prstGeom prst="ellipse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lIns="33231" tIns="33231" rIns="33231" bIns="33231" rtlCol="0" anchor="ctr"/>
          <a:lstStyle/>
          <a:p>
            <a:pPr algn="ctr" latinLnBrk="0">
              <a:spcBef>
                <a:spcPct val="50000"/>
              </a:spcBef>
            </a:pPr>
            <a:r>
              <a:rPr lang="en-US" altLang="ko-KR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1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3367E6-AC86-4215-9AA6-150D19621B65}"/>
              </a:ext>
            </a:extLst>
          </p:cNvPr>
          <p:cNvSpPr txBox="1"/>
          <p:nvPr/>
        </p:nvSpPr>
        <p:spPr>
          <a:xfrm>
            <a:off x="2182104" y="3676188"/>
            <a:ext cx="145871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/>
              <a:t>도면 선택 후 </a:t>
            </a:r>
            <a:r>
              <a:rPr lang="en-US" altLang="ko-KR" sz="1200" dirty="0"/>
              <a:t>Export</a:t>
            </a:r>
            <a:endParaRPr lang="ko-KR" altLang="en-US" sz="12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7A6DF0B-86F7-463E-8054-4E423BD135C9}"/>
              </a:ext>
            </a:extLst>
          </p:cNvPr>
          <p:cNvSpPr/>
          <p:nvPr/>
        </p:nvSpPr>
        <p:spPr>
          <a:xfrm>
            <a:off x="4332197" y="5383109"/>
            <a:ext cx="1976755" cy="564685"/>
          </a:xfrm>
          <a:prstGeom prst="rect">
            <a:avLst/>
          </a:prstGeom>
          <a:ln w="12700">
            <a:solidFill>
              <a:schemeClr val="tx1"/>
            </a:solidFill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171450" indent="-171450" algn="just">
              <a:lnSpc>
                <a:spcPct val="100000"/>
              </a:lnSpc>
              <a:buFontTx/>
              <a:buChar char="-"/>
            </a:pPr>
            <a:r>
              <a:rPr lang="ko-KR" altLang="en-US" sz="1200" dirty="0">
                <a:latin typeface="나눔고딕"/>
                <a:ea typeface="나눔고딕"/>
                <a:cs typeface="나눔고딕"/>
              </a:rPr>
              <a:t>존재하지 않으면 생성</a:t>
            </a:r>
            <a:endParaRPr lang="en-US" altLang="ko-KR" sz="1200" dirty="0">
              <a:latin typeface="나눔고딕"/>
              <a:ea typeface="나눔고딕"/>
              <a:cs typeface="나눔고딕"/>
            </a:endParaRPr>
          </a:p>
          <a:p>
            <a:pPr marL="171450" indent="-171450" algn="just">
              <a:lnSpc>
                <a:spcPct val="100000"/>
              </a:lnSpc>
              <a:buFontTx/>
              <a:buChar char="-"/>
            </a:pPr>
            <a:r>
              <a:rPr lang="ko-KR" altLang="en-US" sz="1200" dirty="0">
                <a:latin typeface="나눔고딕"/>
                <a:ea typeface="나눔고딕"/>
                <a:cs typeface="나눔고딕"/>
              </a:rPr>
              <a:t>존재하면 속성 업데이트</a:t>
            </a:r>
          </a:p>
        </p:txBody>
      </p:sp>
    </p:spTree>
    <p:extLst>
      <p:ext uri="{BB962C8B-B14F-4D97-AF65-F5344CB8AC3E}">
        <p14:creationId xmlns:p14="http://schemas.microsoft.com/office/powerpoint/2010/main" val="3854305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136975C6-CFBB-4A06-A4E3-4046626E7968}"/>
              </a:ext>
            </a:extLst>
          </p:cNvPr>
          <p:cNvSpPr/>
          <p:nvPr/>
        </p:nvSpPr>
        <p:spPr bwMode="auto">
          <a:xfrm>
            <a:off x="144577" y="1022775"/>
            <a:ext cx="8840032" cy="5305172"/>
          </a:xfrm>
          <a:prstGeom prst="rect">
            <a:avLst/>
          </a:prstGeom>
          <a:solidFill>
            <a:srgbClr val="FFFFFF"/>
          </a:solidFill>
          <a:ln w="3175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D715F32-AEF5-4CF8-8309-4B57904F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83" y="56540"/>
            <a:ext cx="1269112" cy="318924"/>
          </a:xfrm>
        </p:spPr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사업 내용</a:t>
            </a:r>
          </a:p>
        </p:txBody>
      </p:sp>
      <p:sp>
        <p:nvSpPr>
          <p:cNvPr id="26" name="텍스트 개체 틀 2">
            <a:extLst>
              <a:ext uri="{FF2B5EF4-FFF2-40B4-BE49-F238E27FC236}">
                <a16:creationId xmlns:a16="http://schemas.microsoft.com/office/drawing/2014/main" id="{2AC7A40C-F490-4BB5-8B88-B9927ABE832B}"/>
              </a:ext>
            </a:extLst>
          </p:cNvPr>
          <p:cNvSpPr txBox="1">
            <a:spLocks/>
          </p:cNvSpPr>
          <p:nvPr/>
        </p:nvSpPr>
        <p:spPr>
          <a:xfrm>
            <a:off x="159391" y="1085999"/>
            <a:ext cx="8825218" cy="318924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36000" rIns="72000" bIns="3600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SzPct val="70000"/>
              <a:buFontTx/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11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kumimoji="1" lang="ko-KR" altLang="en-US" sz="1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9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kumimoji="1" lang="ko-KR" altLang="en-US" sz="1400" kern="1200">
                <a:solidFill>
                  <a:schemeClr val="tx1"/>
                </a:solidFill>
                <a:latin typeface="+mn-lt"/>
                <a:ea typeface="돋움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ko-KR" dirty="0">
                <a:solidFill>
                  <a:srgbClr val="000000"/>
                </a:solidFill>
                <a:latin typeface="+mn-ea"/>
                <a:ea typeface="+mn-ea"/>
              </a:rPr>
              <a:t>Column, Line No Mapping, Valve</a:t>
            </a:r>
            <a:r>
              <a:rPr lang="ko-KR" altLang="en-US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en-US" altLang="ko-KR" dirty="0">
                <a:solidFill>
                  <a:srgbClr val="000000"/>
                </a:solidFill>
                <a:latin typeface="+mn-ea"/>
                <a:ea typeface="+mn-ea"/>
              </a:rPr>
              <a:t>Prefix </a:t>
            </a:r>
            <a:r>
              <a:rPr lang="ko-KR" altLang="en-US" dirty="0">
                <a:solidFill>
                  <a:srgbClr val="000000"/>
                </a:solidFill>
                <a:latin typeface="+mn-ea"/>
                <a:ea typeface="+mn-ea"/>
              </a:rPr>
              <a:t>화면 개발</a:t>
            </a:r>
            <a:endParaRPr kumimoji="1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14" name="Rectangle 538">
            <a:extLst>
              <a:ext uri="{FF2B5EF4-FFF2-40B4-BE49-F238E27FC236}">
                <a16:creationId xmlns:a16="http://schemas.microsoft.com/office/drawing/2014/main" id="{3CDD39AA-7B99-46EE-B5C6-248A8BA56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54" y="494677"/>
            <a:ext cx="7976783" cy="40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ko-KR" altLang="en-US" sz="1600" b="1" dirty="0">
                <a:latin typeface="맑은 고딕" pitchFamily="50" charset="-127"/>
              </a:rPr>
              <a:t>■ </a:t>
            </a:r>
            <a:r>
              <a:rPr kumimoji="1" lang="en-US" altLang="ko-KR" sz="1600" b="1" dirty="0">
                <a:latin typeface="맑은 고딕" pitchFamily="50" charset="-127"/>
              </a:rPr>
              <a:t>PDS</a:t>
            </a:r>
            <a:r>
              <a:rPr kumimoji="1" lang="ko-KR" altLang="en-US" sz="1600" b="1" dirty="0">
                <a:latin typeface="맑은 고딕" pitchFamily="50" charset="-127"/>
              </a:rPr>
              <a:t> 데이터 자동 추출 </a:t>
            </a:r>
            <a:r>
              <a:rPr kumimoji="1" lang="en-US" altLang="ko-KR" sz="1600" b="1" dirty="0">
                <a:latin typeface="맑은 고딕" pitchFamily="50" charset="-127"/>
              </a:rPr>
              <a:t>/ </a:t>
            </a:r>
            <a:r>
              <a:rPr kumimoji="1" lang="ko-KR" altLang="en-US" sz="1600" b="1" dirty="0">
                <a:latin typeface="맑은 고딕" pitchFamily="50" charset="-127"/>
              </a:rPr>
              <a:t>갱신 프로그램</a:t>
            </a:r>
            <a:endParaRPr kumimoji="1" lang="en-US" altLang="ko-KR" sz="1600" b="1" dirty="0">
              <a:latin typeface="맑은 고딕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E519EE-9930-4EA1-B84A-5200239C6F18}"/>
              </a:ext>
            </a:extLst>
          </p:cNvPr>
          <p:cNvSpPr txBox="1"/>
          <p:nvPr/>
        </p:nvSpPr>
        <p:spPr>
          <a:xfrm>
            <a:off x="325983" y="5368288"/>
            <a:ext cx="4093828" cy="276999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PDS Column</a:t>
            </a:r>
            <a:r>
              <a:rPr lang="ko-KR" altLang="en-US" sz="1200" dirty="0"/>
              <a:t>과 </a:t>
            </a:r>
            <a:r>
              <a:rPr lang="en-US" altLang="ko-KR" sz="1200" dirty="0"/>
              <a:t>AVEVA Eng. Object </a:t>
            </a:r>
            <a:r>
              <a:rPr lang="ko-KR" altLang="en-US" sz="1200" dirty="0"/>
              <a:t>속성 매핑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8CEEB1-09FC-4E22-B3B5-B45C47CFAC41}"/>
              </a:ext>
            </a:extLst>
          </p:cNvPr>
          <p:cNvSpPr txBox="1"/>
          <p:nvPr/>
        </p:nvSpPr>
        <p:spPr>
          <a:xfrm>
            <a:off x="4723002" y="5368287"/>
            <a:ext cx="4093828" cy="276999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PDS Line No</a:t>
            </a:r>
            <a:r>
              <a:rPr lang="ko-KR" altLang="en-US" sz="1200" dirty="0"/>
              <a:t>와 </a:t>
            </a:r>
            <a:r>
              <a:rPr lang="en-US" altLang="ko-KR" sz="1200" dirty="0"/>
              <a:t>AVEVA Eng. Object </a:t>
            </a:r>
            <a:r>
              <a:rPr lang="ko-KR" altLang="en-US" sz="1200" dirty="0"/>
              <a:t>속성 매핑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D554BB9-8897-4913-A316-33FEB3F90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01" y="2282420"/>
            <a:ext cx="4087910" cy="296665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DF5EB16-A79A-4537-8A09-ADAB8D37E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356" y="2281619"/>
            <a:ext cx="4092743" cy="296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82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36000" tIns="36000" rIns="36000" bIns="36000">
        <a:noAutofit/>
      </a:bodyPr>
      <a:lstStyle>
        <a:defPPr algn="just">
          <a:lnSpc>
            <a:spcPct val="100000"/>
          </a:lnSpc>
          <a:defRPr sz="1200" dirty="0">
            <a:latin typeface="나눔고딕"/>
            <a:ea typeface="나눔고딕"/>
            <a:cs typeface="나눔고딕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36000" tIns="36000" rIns="36000" bIns="36000">
        <a:noAutofit/>
      </a:bodyPr>
      <a:lstStyle>
        <a:defPPr algn="just">
          <a:lnSpc>
            <a:spcPct val="100000"/>
          </a:lnSpc>
          <a:defRPr sz="1200" dirty="0">
            <a:latin typeface="나눔고딕"/>
            <a:ea typeface="나눔고딕"/>
            <a:cs typeface="나눔고딕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Control xmlns="http://schemas.microsoft.com/VisualStudio/2011/storyboarding/control">
  <Id Name="System.Storyboarding.Common.DropdownBox" Revision="1" Stencil="System.Storyboarding.Common" StencilVersion="0.1"/>
</Control>
</file>

<file path=customXml/item2.xml><?xml version="1.0" encoding="utf-8"?>
<Control xmlns="http://schemas.microsoft.com/VisualStudio/2011/storyboarding/control">
  <Id Name="System.Storyboarding.Common.DropdownBox" Revision="1" Stencil="System.Storyboarding.Common" StencilVersion="0.1"/>
</Control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F2474AE5FE53204C835D4C6F86621033" ma:contentTypeVersion="10" ma:contentTypeDescription="새 문서를 만듭니다." ma:contentTypeScope="" ma:versionID="6f734d86140badaec257ee532327c41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e87bbfbba001d9dd19a0ae30bb6bce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_dlc_Exempt" minOccurs="0"/>
                <xsd:element ref="ns1:_dlc_ExpireDateSaved" minOccurs="0"/>
                <xsd:element ref="ns1:_dlc_Expir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8" nillable="true" ma:displayName="정책에서 제외" ma:hidden="true" ma:internalName="_dlc_Exempt" ma:readOnly="true">
      <xsd:simpleType>
        <xsd:restriction base="dms:Unknown"/>
      </xsd:simpleType>
    </xsd:element>
    <xsd:element name="_dlc_ExpireDateSaved" ma:index="9" nillable="true" ma:displayName="원래 만료 날짜" ma:hidden="true" ma:internalName="_dlc_ExpireDateSaved" ma:readOnly="true">
      <xsd:simpleType>
        <xsd:restriction base="dms:DateTime"/>
      </xsd:simpleType>
    </xsd:element>
    <xsd:element name="_dlc_ExpireDate" ma:index="10" nillable="true" ma:displayName="만료 날짜" ma:description="" ma:hidden="true" ma:indexed="true" ma:internalName="_dlc_ExpireDat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Control xmlns="http://schemas.microsoft.com/VisualStudio/2011/storyboarding/control">
  <Id Name="System.Storyboarding.Common.DropdownBox" Revision="1" Stencil="System.Storyboarding.Common" StencilVersion="0.1"/>
</Control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ExpireDateSaved xmlns="http://schemas.microsoft.com/sharepoint/v3" xsi:nil="true"/>
    <_dlc_ExpireDate xmlns="http://schemas.microsoft.com/sharepoint/v3">2021-07-10T10:02:17+00:00</_dlc_ExpireDate>
  </documentManagement>
</p:properties>
</file>

<file path=customXml/item7.xml><?xml version="1.0" encoding="utf-8"?>
<Control xmlns="http://schemas.microsoft.com/VisualStudio/2011/storyboarding/control">
  <Id Name="System.Storyboarding.Common.DropdownBox" Revision="1" Stencil="System.Storyboarding.Common" StencilVersion="0.1"/>
</Control>
</file>

<file path=customXml/item8.xml><?xml version="1.0" encoding="utf-8"?>
<?mso-contentType ?>
<p:Policy xmlns:p="office.server.policy" id="" local="true">
  <p:Name>문서</p:Name>
  <p:Description>CubeLook 대용량 첨부파일 3년 보관 후 영구삭제</p:Description>
  <p:Statement/>
  <p:PolicyItems>
    <p:PolicyItem featureId="Microsoft.Office.RecordsManagement.PolicyFeatures.Expiration" staticId="0x010100F2474AE5FE53204C835D4C6F86621033|-2027218648" UniqueId="66960027-1336-4e34-bc16-c2e775a14660">
      <p:Name>보존</p:Name>
      <p:Description>콘텐츠 처리 일정을 자동으로 설정하고 기한에 도달한 콘텐츠에 대해 보존 작업을 수행합니다.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35</number>
                  <property>Created</property>
                  <propertyId>8c06beca-0777-48f7-91c7-6da68bc07b69</propertyId>
                  <period>months</period>
                </formula>
                <action type="action" id="Microsoft.Office.RecordsManagement.PolicyFeatures.Expiration.Action.Delete"/>
              </data>
            </stages>
          </Schedule>
        </Schedules>
      </p:CustomData>
    </p:PolicyItem>
  </p:PolicyItems>
</p:Policy>
</file>

<file path=customXml/itemProps1.xml><?xml version="1.0" encoding="utf-8"?>
<ds:datastoreItem xmlns:ds="http://schemas.openxmlformats.org/officeDocument/2006/customXml" ds:itemID="{E0975420-A225-4153-B9A6-3D333FAB16D0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0C71BDD3-D341-43B6-97F9-2EC41A1641CA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B44CBE05-2447-4997-818B-A5F88998240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BB68D39-5B97-473E-AAF7-8D4C762233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E351F0CB-F7DF-4F28-86BA-E66BC188837D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727DA9BB-9C24-4F94-8A34-7744151678A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7.xml><?xml version="1.0" encoding="utf-8"?>
<ds:datastoreItem xmlns:ds="http://schemas.openxmlformats.org/officeDocument/2006/customXml" ds:itemID="{EF4A70ED-0426-4B25-AE1A-E7ED5C95DD51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22474B9B-0B7D-4D14-A6D9-6F12F2101255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12684</TotalTime>
  <Words>598</Words>
  <Application>Microsoft Office PowerPoint</Application>
  <PresentationFormat>화면 슬라이드 쇼(4:3)</PresentationFormat>
  <Paragraphs>143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14</vt:i4>
      </vt:variant>
    </vt:vector>
  </HeadingPairs>
  <TitlesOfParts>
    <vt:vector size="24" baseType="lpstr">
      <vt:lpstr>나눔고딕</vt:lpstr>
      <vt:lpstr>돋움</vt:lpstr>
      <vt:lpstr>맑은 고딕</vt:lpstr>
      <vt:lpstr>Arial</vt:lpstr>
      <vt:lpstr>Calibri</vt:lpstr>
      <vt:lpstr>Tahoma</vt:lpstr>
      <vt:lpstr>Times New Roman</vt:lpstr>
      <vt:lpstr>Wingdings</vt:lpstr>
      <vt:lpstr>Office Theme</vt:lpstr>
      <vt:lpstr>1_Office Theme</vt:lpstr>
      <vt:lpstr>PowerPoint 프레젠테이션</vt:lpstr>
      <vt:lpstr>PowerPoint 프레젠테이션</vt:lpstr>
      <vt:lpstr>1. 사업 개요</vt:lpstr>
      <vt:lpstr>2. 사업 범위</vt:lpstr>
      <vt:lpstr>3. 사업 내용</vt:lpstr>
      <vt:lpstr>3. 사업 내용</vt:lpstr>
      <vt:lpstr>3. 사업 내용</vt:lpstr>
      <vt:lpstr>3. 사업 내용</vt:lpstr>
      <vt:lpstr>3. 사업 내용</vt:lpstr>
      <vt:lpstr>3. 사업 내용</vt:lpstr>
      <vt:lpstr>3. 사업 내용</vt:lpstr>
      <vt:lpstr>3. 사업 내용</vt:lpstr>
      <vt:lpstr>4. 일정 계획 및 산출물</vt:lpstr>
      <vt:lpstr>PowerPoint 프레젠테이션</vt:lpstr>
    </vt:vector>
  </TitlesOfParts>
  <Company>boing222p@gmail.com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humkyung</dc:creator>
  <cp:lastModifiedBy>humkyung</cp:lastModifiedBy>
  <cp:revision>1008</cp:revision>
  <cp:lastPrinted>2014-09-12T08:11:26Z</cp:lastPrinted>
  <dcterms:created xsi:type="dcterms:W3CDTF">2014-05-09T07:22:48Z</dcterms:created>
  <dcterms:modified xsi:type="dcterms:W3CDTF">2018-10-04T07:50:21Z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0x010100F2474AE5FE53204C835D4C6F86621033</vt:lpwstr>
  </property>
  <property fmtid="{D5CDD505-2E9C-101B-9397-08002B2CF9AE}" pid="3" name="Cost Code">
    <vt:lpwstr/>
  </property>
  <property fmtid="{D5CDD505-2E9C-101B-9397-08002B2CF9AE}" pid="4" name="Functional Product Code">
    <vt:lpwstr/>
  </property>
  <property fmtid="{D5CDD505-2E9C-101B-9397-08002B2CF9AE}" pid="5" name="Project Code">
    <vt:lpwstr/>
  </property>
  <property fmtid="{D5CDD505-2E9C-101B-9397-08002B2CF9AE}" pid="6" name="ItemRetentionFormula">
    <vt:lpwstr>&lt;formula id="Microsoft.Office.RecordsManagement.PolicyFeatures.Expiration.Formula.BuiltIn"&gt;&lt;number&gt;35&lt;/number&gt;&lt;property&gt;Created&lt;/property&gt;&lt;propertyId&gt;8c06beca-0777-48f7-91c7-6da68bc07b69&lt;/propertyId&gt;&lt;period&gt;months&lt;/period&gt;&lt;/formula&gt;</vt:lpwstr>
  </property>
  <property fmtid="{D5CDD505-2E9C-101B-9397-08002B2CF9AE}" pid="7" name="_dlc_policyId">
    <vt:lpwstr>0x010100F2474AE5FE53204C835D4C6F86621033|-2027218648</vt:lpwstr>
  </property>
</Properties>
</file>