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0" r:id="rId2"/>
  </p:sldMasterIdLst>
  <p:notesMasterIdLst>
    <p:notesMasterId r:id="rId30"/>
  </p:notesMasterIdLst>
  <p:handoutMasterIdLst>
    <p:handoutMasterId r:id="rId31"/>
  </p:handoutMasterIdLst>
  <p:sldIdLst>
    <p:sldId id="285" r:id="rId3"/>
    <p:sldId id="292" r:id="rId4"/>
    <p:sldId id="293" r:id="rId5"/>
    <p:sldId id="294" r:id="rId6"/>
    <p:sldId id="295" r:id="rId7"/>
    <p:sldId id="296" r:id="rId8"/>
    <p:sldId id="297" r:id="rId9"/>
    <p:sldId id="298" r:id="rId10"/>
    <p:sldId id="299" r:id="rId11"/>
    <p:sldId id="300" r:id="rId12"/>
    <p:sldId id="301" r:id="rId13"/>
    <p:sldId id="302" r:id="rId14"/>
    <p:sldId id="303" r:id="rId15"/>
    <p:sldId id="304" r:id="rId16"/>
    <p:sldId id="305" r:id="rId17"/>
    <p:sldId id="306" r:id="rId18"/>
    <p:sldId id="307" r:id="rId19"/>
    <p:sldId id="308" r:id="rId20"/>
    <p:sldId id="309" r:id="rId21"/>
    <p:sldId id="310" r:id="rId22"/>
    <p:sldId id="311" r:id="rId23"/>
    <p:sldId id="312" r:id="rId24"/>
    <p:sldId id="313" r:id="rId25"/>
    <p:sldId id="314" r:id="rId26"/>
    <p:sldId id="315" r:id="rId27"/>
    <p:sldId id="316" r:id="rId28"/>
    <p:sldId id="317" r:id="rId29"/>
  </p:sldIdLst>
  <p:sldSz cx="9906000" cy="6858000" type="A4"/>
  <p:notesSz cx="7099300" cy="10234613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i="1" kern="1200">
        <a:solidFill>
          <a:srgbClr val="000000"/>
        </a:solidFill>
        <a:latin typeface="Arial" charset="0"/>
        <a:ea typeface="돋움" pitchFamily="50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i="1" kern="1200">
        <a:solidFill>
          <a:srgbClr val="000000"/>
        </a:solidFill>
        <a:latin typeface="Arial" charset="0"/>
        <a:ea typeface="돋움" pitchFamily="50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i="1" kern="1200">
        <a:solidFill>
          <a:srgbClr val="000000"/>
        </a:solidFill>
        <a:latin typeface="Arial" charset="0"/>
        <a:ea typeface="돋움" pitchFamily="50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i="1" kern="1200">
        <a:solidFill>
          <a:srgbClr val="000000"/>
        </a:solidFill>
        <a:latin typeface="Arial" charset="0"/>
        <a:ea typeface="돋움" pitchFamily="50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i="1" kern="1200">
        <a:solidFill>
          <a:srgbClr val="000000"/>
        </a:solidFill>
        <a:latin typeface="Arial" charset="0"/>
        <a:ea typeface="돋움" pitchFamily="50" charset="-127"/>
        <a:cs typeface="+mn-cs"/>
      </a:defRPr>
    </a:lvl5pPr>
    <a:lvl6pPr marL="2286000" algn="l" defTabSz="914400" rtl="0" eaLnBrk="1" latinLnBrk="1" hangingPunct="1">
      <a:defRPr kumimoji="1" i="1" kern="1200">
        <a:solidFill>
          <a:srgbClr val="000000"/>
        </a:solidFill>
        <a:latin typeface="Arial" charset="0"/>
        <a:ea typeface="돋움" pitchFamily="50" charset="-127"/>
        <a:cs typeface="+mn-cs"/>
      </a:defRPr>
    </a:lvl6pPr>
    <a:lvl7pPr marL="2743200" algn="l" defTabSz="914400" rtl="0" eaLnBrk="1" latinLnBrk="1" hangingPunct="1">
      <a:defRPr kumimoji="1" i="1" kern="1200">
        <a:solidFill>
          <a:srgbClr val="000000"/>
        </a:solidFill>
        <a:latin typeface="Arial" charset="0"/>
        <a:ea typeface="돋움" pitchFamily="50" charset="-127"/>
        <a:cs typeface="+mn-cs"/>
      </a:defRPr>
    </a:lvl7pPr>
    <a:lvl8pPr marL="3200400" algn="l" defTabSz="914400" rtl="0" eaLnBrk="1" latinLnBrk="1" hangingPunct="1">
      <a:defRPr kumimoji="1" i="1" kern="1200">
        <a:solidFill>
          <a:srgbClr val="000000"/>
        </a:solidFill>
        <a:latin typeface="Arial" charset="0"/>
        <a:ea typeface="돋움" pitchFamily="50" charset="-127"/>
        <a:cs typeface="+mn-cs"/>
      </a:defRPr>
    </a:lvl8pPr>
    <a:lvl9pPr marL="3657600" algn="l" defTabSz="914400" rtl="0" eaLnBrk="1" latinLnBrk="1" hangingPunct="1">
      <a:defRPr kumimoji="1" i="1" kern="1200">
        <a:solidFill>
          <a:srgbClr val="000000"/>
        </a:solidFill>
        <a:latin typeface="Arial" charset="0"/>
        <a:ea typeface="돋움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orient="horz" pos="360">
          <p15:clr>
            <a:srgbClr val="A4A3A4"/>
          </p15:clr>
        </p15:guide>
        <p15:guide id="3" orient="horz" pos="3960">
          <p15:clr>
            <a:srgbClr val="A4A3A4"/>
          </p15:clr>
        </p15:guide>
        <p15:guide id="4" pos="240">
          <p15:clr>
            <a:srgbClr val="A4A3A4"/>
          </p15:clr>
        </p15:guide>
        <p15:guide id="5" pos="489">
          <p15:clr>
            <a:srgbClr val="A4A3A4"/>
          </p15:clr>
        </p15:guide>
        <p15:guide id="6" pos="6000">
          <p15:clr>
            <a:srgbClr val="A4A3A4"/>
          </p15:clr>
        </p15:guide>
        <p15:guide id="7" pos="37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DDDDDD"/>
    <a:srgbClr val="E0E0E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A111915-BE36-4E01-A7E5-04B1672EAD32}" styleName="밝은 스타일 2 - 강조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D27102A9-8310-4765-A935-A1911B00CA55}" styleName="밝은 스타일 1 - 강조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B344D84-9AFB-497E-A393-DC336BA19D2E}" styleName="보통 스타일 3 - 강조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064" autoAdjust="0"/>
    <p:restoredTop sz="78966" autoAdjust="0"/>
  </p:normalViewPr>
  <p:slideViewPr>
    <p:cSldViewPr>
      <p:cViewPr varScale="1">
        <p:scale>
          <a:sx n="90" d="100"/>
          <a:sy n="90" d="100"/>
        </p:scale>
        <p:origin x="1698" y="90"/>
      </p:cViewPr>
      <p:guideLst>
        <p:guide orient="horz" pos="2880"/>
        <p:guide orient="horz" pos="360"/>
        <p:guide orient="horz" pos="3960"/>
        <p:guide pos="240"/>
        <p:guide pos="489"/>
        <p:guide pos="6000"/>
        <p:guide pos="37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364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9" tIns="49524" rIns="99049" bIns="49524" numCol="1" anchor="t" anchorCtr="0" compatLnSpc="1">
            <a:prstTxWarp prst="textNoShape">
              <a:avLst/>
            </a:prstTxWarp>
          </a:bodyPr>
          <a:lstStyle>
            <a:lvl1pPr>
              <a:defRPr sz="1300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936" y="0"/>
            <a:ext cx="3076364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9" tIns="49524" rIns="99049" bIns="49524" numCol="1" anchor="t" anchorCtr="0" compatLnSpc="1">
            <a:prstTxWarp prst="textNoShape">
              <a:avLst/>
            </a:prstTxWarp>
          </a:bodyPr>
          <a:lstStyle>
            <a:lvl1pPr algn="r">
              <a:defRPr sz="1300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2882"/>
            <a:ext cx="3076364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9" tIns="49524" rIns="99049" bIns="49524" numCol="1" anchor="b" anchorCtr="0" compatLnSpc="1">
            <a:prstTxWarp prst="textNoShape">
              <a:avLst/>
            </a:prstTxWarp>
          </a:bodyPr>
          <a:lstStyle>
            <a:lvl1pPr>
              <a:defRPr sz="1300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936" y="9722882"/>
            <a:ext cx="3076364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9" tIns="49524" rIns="99049" bIns="49524" numCol="1" anchor="b" anchorCtr="0" compatLnSpc="1">
            <a:prstTxWarp prst="textNoShape">
              <a:avLst/>
            </a:prstTxWarp>
          </a:bodyPr>
          <a:lstStyle>
            <a:lvl1pPr algn="r">
              <a:defRPr sz="1300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fld id="{3391368C-8D78-4C9E-A019-35CD2D1E70D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0340004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4" cy="511731"/>
          </a:xfrm>
          <a:prstGeom prst="rect">
            <a:avLst/>
          </a:prstGeom>
        </p:spPr>
        <p:txBody>
          <a:bodyPr vert="horz" lIns="99049" tIns="49524" rIns="99049" bIns="49524" rtlCol="0"/>
          <a:lstStyle>
            <a:lvl1pPr algn="l">
              <a:defRPr sz="1300" smtClean="0"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4021293" y="0"/>
            <a:ext cx="3076364" cy="511731"/>
          </a:xfrm>
          <a:prstGeom prst="rect">
            <a:avLst/>
          </a:prstGeom>
        </p:spPr>
        <p:txBody>
          <a:bodyPr vert="horz" lIns="99049" tIns="49524" rIns="99049" bIns="49524" rtlCol="0"/>
          <a:lstStyle>
            <a:lvl1pPr algn="r">
              <a:defRPr sz="1300" smtClean="0"/>
            </a:lvl1pPr>
          </a:lstStyle>
          <a:p>
            <a:pPr>
              <a:defRPr/>
            </a:pPr>
            <a:fld id="{45C126CA-75C1-45FF-98BE-B614F76EC179}" type="datetimeFigureOut">
              <a:rPr lang="ko-KR" altLang="en-US"/>
              <a:pPr>
                <a:defRPr/>
              </a:pPr>
              <a:t>2019-08-20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766763"/>
            <a:ext cx="5543550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9" tIns="49524" rIns="99049" bIns="49524" rtlCol="0" anchor="ctr"/>
          <a:lstStyle/>
          <a:p>
            <a:pPr lvl="0"/>
            <a:endParaRPr lang="ko-KR" altLang="en-US" noProof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9" tIns="49524" rIns="99049" bIns="49524" rtlCol="0">
            <a:normAutofit/>
          </a:bodyPr>
          <a:lstStyle/>
          <a:p>
            <a:pPr lvl="0"/>
            <a:r>
              <a:rPr lang="ko-KR" altLang="en-US" noProof="0"/>
              <a:t>마스터 텍스트 스타일을 편집합니다</a:t>
            </a:r>
          </a:p>
          <a:p>
            <a:pPr lvl="1"/>
            <a:r>
              <a:rPr lang="ko-KR" altLang="en-US" noProof="0"/>
              <a:t>둘째 수준</a:t>
            </a:r>
          </a:p>
          <a:p>
            <a:pPr lvl="2"/>
            <a:r>
              <a:rPr lang="ko-KR" altLang="en-US" noProof="0"/>
              <a:t>셋째 수준</a:t>
            </a:r>
          </a:p>
          <a:p>
            <a:pPr lvl="3"/>
            <a:r>
              <a:rPr lang="ko-KR" altLang="en-US" noProof="0"/>
              <a:t>넷째 수준</a:t>
            </a:r>
          </a:p>
          <a:p>
            <a:pPr lvl="4"/>
            <a:r>
              <a:rPr lang="ko-KR" altLang="en-US" noProof="0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4" cy="511731"/>
          </a:xfrm>
          <a:prstGeom prst="rect">
            <a:avLst/>
          </a:prstGeom>
        </p:spPr>
        <p:txBody>
          <a:bodyPr vert="horz" lIns="99049" tIns="49524" rIns="99049" bIns="49524" rtlCol="0" anchor="b"/>
          <a:lstStyle>
            <a:lvl1pPr algn="l">
              <a:defRPr sz="1300" smtClean="0"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4021293" y="9721106"/>
            <a:ext cx="3076364" cy="511731"/>
          </a:xfrm>
          <a:prstGeom prst="rect">
            <a:avLst/>
          </a:prstGeom>
        </p:spPr>
        <p:txBody>
          <a:bodyPr vert="horz" lIns="99049" tIns="49524" rIns="99049" bIns="49524" rtlCol="0" anchor="b"/>
          <a:lstStyle>
            <a:lvl1pPr algn="r">
              <a:defRPr sz="1300" smtClean="0"/>
            </a:lvl1pPr>
          </a:lstStyle>
          <a:p>
            <a:pPr>
              <a:defRPr/>
            </a:pPr>
            <a:fld id="{2719EADE-8F08-470F-BA17-EF0430D4326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124997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 latinLnBrk="1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 latinLnBrk="1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 latinLnBrk="1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 latinLnBrk="1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 latinLnBrk="1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ko-KR" altLang="en-US" dirty="0"/>
          </a:p>
        </p:txBody>
      </p:sp>
      <p:sp>
        <p:nvSpPr>
          <p:cNvPr id="10244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CC4EA34-FDAB-4EF6-8E65-105297A9A7AE}" type="slidenum">
              <a:rPr lang="ko-KR" altLang="en-US"/>
              <a:pPr/>
              <a:t>2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ko-KR" altLang="en-US" dirty="0"/>
          </a:p>
        </p:txBody>
      </p:sp>
      <p:sp>
        <p:nvSpPr>
          <p:cNvPr id="10244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CC4EA34-FDAB-4EF6-8E65-105297A9A7AE}" type="slidenum">
              <a:rPr lang="ko-KR" altLang="en-US"/>
              <a:pPr/>
              <a:t>11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889078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ko-KR" altLang="en-US" dirty="0"/>
          </a:p>
        </p:txBody>
      </p:sp>
      <p:sp>
        <p:nvSpPr>
          <p:cNvPr id="10244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CC4EA34-FDAB-4EF6-8E65-105297A9A7AE}" type="slidenum">
              <a:rPr lang="ko-KR" altLang="en-US"/>
              <a:pPr/>
              <a:t>12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9145946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ko-KR" altLang="en-US" dirty="0"/>
          </a:p>
        </p:txBody>
      </p:sp>
      <p:sp>
        <p:nvSpPr>
          <p:cNvPr id="10244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CC4EA34-FDAB-4EF6-8E65-105297A9A7AE}" type="slidenum">
              <a:rPr lang="ko-KR" altLang="en-US"/>
              <a:pPr/>
              <a:t>13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6009469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ko-KR" altLang="en-US" dirty="0"/>
          </a:p>
        </p:txBody>
      </p:sp>
      <p:sp>
        <p:nvSpPr>
          <p:cNvPr id="10244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CC4EA34-FDAB-4EF6-8E65-105297A9A7AE}" type="slidenum">
              <a:rPr lang="ko-KR" altLang="en-US"/>
              <a:pPr/>
              <a:t>14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6495599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ko-KR" altLang="en-US" dirty="0"/>
          </a:p>
        </p:txBody>
      </p:sp>
      <p:sp>
        <p:nvSpPr>
          <p:cNvPr id="10244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CC4EA34-FDAB-4EF6-8E65-105297A9A7AE}" type="slidenum">
              <a:rPr lang="ko-KR" altLang="en-US"/>
              <a:pPr/>
              <a:t>15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1406923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ko-KR" altLang="en-US" dirty="0"/>
          </a:p>
        </p:txBody>
      </p:sp>
      <p:sp>
        <p:nvSpPr>
          <p:cNvPr id="10244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CC4EA34-FDAB-4EF6-8E65-105297A9A7AE}" type="slidenum">
              <a:rPr lang="ko-KR" altLang="en-US"/>
              <a:pPr/>
              <a:t>16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5937700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ko-KR" altLang="en-US" dirty="0"/>
          </a:p>
        </p:txBody>
      </p:sp>
      <p:sp>
        <p:nvSpPr>
          <p:cNvPr id="10244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CC4EA34-FDAB-4EF6-8E65-105297A9A7AE}" type="slidenum">
              <a:rPr lang="ko-KR" altLang="en-US"/>
              <a:pPr/>
              <a:t>17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284520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ko-KR" altLang="en-US" dirty="0"/>
          </a:p>
        </p:txBody>
      </p:sp>
      <p:sp>
        <p:nvSpPr>
          <p:cNvPr id="10244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CC4EA34-FDAB-4EF6-8E65-105297A9A7AE}" type="slidenum">
              <a:rPr lang="ko-KR" altLang="en-US"/>
              <a:pPr/>
              <a:t>18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1848251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ko-KR" altLang="en-US" dirty="0"/>
          </a:p>
        </p:txBody>
      </p:sp>
      <p:sp>
        <p:nvSpPr>
          <p:cNvPr id="10244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CC4EA34-FDAB-4EF6-8E65-105297A9A7AE}" type="slidenum">
              <a:rPr lang="ko-KR" altLang="en-US"/>
              <a:pPr/>
              <a:t>19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2005901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ko-KR" altLang="en-US" dirty="0"/>
          </a:p>
        </p:txBody>
      </p:sp>
      <p:sp>
        <p:nvSpPr>
          <p:cNvPr id="10244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CC4EA34-FDAB-4EF6-8E65-105297A9A7AE}" type="slidenum">
              <a:rPr lang="ko-KR" altLang="en-US"/>
              <a:pPr/>
              <a:t>20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939987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ko-KR" altLang="en-US" dirty="0"/>
          </a:p>
        </p:txBody>
      </p:sp>
      <p:sp>
        <p:nvSpPr>
          <p:cNvPr id="10244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CC4EA34-FDAB-4EF6-8E65-105297A9A7AE}" type="slidenum">
              <a:rPr lang="ko-KR" altLang="en-US"/>
              <a:pPr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235684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ko-KR" altLang="en-US" dirty="0"/>
          </a:p>
        </p:txBody>
      </p:sp>
      <p:sp>
        <p:nvSpPr>
          <p:cNvPr id="10244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CC4EA34-FDAB-4EF6-8E65-105297A9A7AE}" type="slidenum">
              <a:rPr lang="ko-KR" altLang="en-US"/>
              <a:pPr/>
              <a:t>21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1418426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ko-KR" altLang="en-US" dirty="0"/>
          </a:p>
        </p:txBody>
      </p:sp>
      <p:sp>
        <p:nvSpPr>
          <p:cNvPr id="10244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CC4EA34-FDAB-4EF6-8E65-105297A9A7AE}" type="slidenum">
              <a:rPr lang="ko-KR" altLang="en-US"/>
              <a:pPr/>
              <a:t>22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640203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ko-KR" altLang="en-US" dirty="0"/>
          </a:p>
        </p:txBody>
      </p:sp>
      <p:sp>
        <p:nvSpPr>
          <p:cNvPr id="10244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CC4EA34-FDAB-4EF6-8E65-105297A9A7AE}" type="slidenum">
              <a:rPr lang="ko-KR" altLang="en-US"/>
              <a:pPr/>
              <a:t>23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545767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ko-KR" altLang="en-US" dirty="0"/>
          </a:p>
        </p:txBody>
      </p:sp>
      <p:sp>
        <p:nvSpPr>
          <p:cNvPr id="10244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CC4EA34-FDAB-4EF6-8E65-105297A9A7AE}" type="slidenum">
              <a:rPr lang="ko-KR" altLang="en-US"/>
              <a:pPr/>
              <a:t>24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9733554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ko-KR" altLang="en-US" dirty="0"/>
          </a:p>
        </p:txBody>
      </p:sp>
      <p:sp>
        <p:nvSpPr>
          <p:cNvPr id="10244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CC4EA34-FDAB-4EF6-8E65-105297A9A7AE}" type="slidenum">
              <a:rPr lang="ko-KR" altLang="en-US"/>
              <a:pPr/>
              <a:t>25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6406007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ko-KR" altLang="en-US" dirty="0"/>
          </a:p>
        </p:txBody>
      </p:sp>
      <p:sp>
        <p:nvSpPr>
          <p:cNvPr id="10244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CC4EA34-FDAB-4EF6-8E65-105297A9A7AE}" type="slidenum">
              <a:rPr lang="ko-KR" altLang="en-US"/>
              <a:pPr/>
              <a:t>26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5893456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ko-KR" altLang="en-US" dirty="0"/>
          </a:p>
        </p:txBody>
      </p:sp>
      <p:sp>
        <p:nvSpPr>
          <p:cNvPr id="10244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CC4EA34-FDAB-4EF6-8E65-105297A9A7AE}" type="slidenum">
              <a:rPr lang="ko-KR" altLang="en-US"/>
              <a:pPr/>
              <a:t>27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93963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ko-KR" altLang="en-US" dirty="0"/>
          </a:p>
        </p:txBody>
      </p:sp>
      <p:sp>
        <p:nvSpPr>
          <p:cNvPr id="10244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CC4EA34-FDAB-4EF6-8E65-105297A9A7AE}" type="slidenum">
              <a:rPr lang="ko-KR" altLang="en-US"/>
              <a:pPr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299604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ko-KR" altLang="en-US" dirty="0"/>
          </a:p>
        </p:txBody>
      </p:sp>
      <p:sp>
        <p:nvSpPr>
          <p:cNvPr id="10244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CC4EA34-FDAB-4EF6-8E65-105297A9A7AE}" type="slidenum">
              <a:rPr lang="ko-KR" altLang="en-US"/>
              <a:pPr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876751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ko-KR" altLang="en-US" dirty="0"/>
          </a:p>
        </p:txBody>
      </p:sp>
      <p:sp>
        <p:nvSpPr>
          <p:cNvPr id="10244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CC4EA34-FDAB-4EF6-8E65-105297A9A7AE}" type="slidenum">
              <a:rPr lang="ko-KR" altLang="en-US"/>
              <a:pPr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482296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ko-KR" altLang="en-US" dirty="0"/>
          </a:p>
        </p:txBody>
      </p:sp>
      <p:sp>
        <p:nvSpPr>
          <p:cNvPr id="10244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CC4EA34-FDAB-4EF6-8E65-105297A9A7AE}" type="slidenum">
              <a:rPr lang="ko-KR" altLang="en-US"/>
              <a:pPr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631860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ko-KR" altLang="en-US" dirty="0"/>
          </a:p>
        </p:txBody>
      </p:sp>
      <p:sp>
        <p:nvSpPr>
          <p:cNvPr id="10244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CC4EA34-FDAB-4EF6-8E65-105297A9A7AE}" type="slidenum">
              <a:rPr lang="ko-KR" altLang="en-US"/>
              <a:pPr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647902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ko-KR" altLang="en-US" dirty="0"/>
          </a:p>
        </p:txBody>
      </p:sp>
      <p:sp>
        <p:nvSpPr>
          <p:cNvPr id="10244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CC4EA34-FDAB-4EF6-8E65-105297A9A7AE}" type="slidenum">
              <a:rPr lang="ko-KR" altLang="en-US"/>
              <a:pPr/>
              <a:t>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103619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ko-KR" altLang="en-US" dirty="0"/>
          </a:p>
        </p:txBody>
      </p:sp>
      <p:sp>
        <p:nvSpPr>
          <p:cNvPr id="10244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CC4EA34-FDAB-4EF6-8E65-105297A9A7AE}" type="slidenum">
              <a:rPr lang="ko-KR" altLang="en-US"/>
              <a:pPr/>
              <a:t>10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070638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/>
              <a:t>마스터 부제목 스타일 편집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242175" y="190500"/>
            <a:ext cx="2324100" cy="5829300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269875" y="190500"/>
            <a:ext cx="6819900" cy="5829300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/>
              <a:t>마스터 부제목 스타일 편집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269875" y="762000"/>
            <a:ext cx="45720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994275" y="762000"/>
            <a:ext cx="45720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www.samsungengineering.co.kr/kor/main.jsp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46"/>
          <p:cNvSpPr>
            <a:spLocks noGrp="1" noChangeArrowheads="1"/>
          </p:cNvSpPr>
          <p:nvPr>
            <p:ph type="title"/>
          </p:nvPr>
        </p:nvSpPr>
        <p:spPr bwMode="auto">
          <a:xfrm>
            <a:off x="269875" y="190500"/>
            <a:ext cx="9296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서브타이틀</a:t>
            </a:r>
          </a:p>
        </p:txBody>
      </p:sp>
      <p:sp>
        <p:nvSpPr>
          <p:cNvPr id="1027" name="Rectangle 1047"/>
          <p:cNvSpPr>
            <a:spLocks noGrp="1" noChangeArrowheads="1"/>
          </p:cNvSpPr>
          <p:nvPr>
            <p:ph type="body" idx="1"/>
          </p:nvPr>
        </p:nvSpPr>
        <p:spPr bwMode="auto">
          <a:xfrm>
            <a:off x="269875" y="762000"/>
            <a:ext cx="92964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컨텐츠 타이틀</a:t>
            </a:r>
            <a:r>
              <a:rPr lang="en-US" altLang="ko-KR"/>
              <a:t>…………20pt</a:t>
            </a:r>
          </a:p>
          <a:p>
            <a:pPr lvl="1"/>
            <a:r>
              <a:rPr lang="ko-KR" altLang="en-US"/>
              <a:t>컨텐츠 타이틀</a:t>
            </a:r>
            <a:r>
              <a:rPr lang="en-US" altLang="ko-KR"/>
              <a:t>………… 18pt</a:t>
            </a:r>
          </a:p>
          <a:p>
            <a:pPr lvl="2"/>
            <a:r>
              <a:rPr lang="ko-KR" altLang="en-US"/>
              <a:t>컨텐츠 마지막 타이틀</a:t>
            </a:r>
            <a:r>
              <a:rPr lang="en-US" altLang="ko-KR"/>
              <a:t>… 16pt</a:t>
            </a:r>
          </a:p>
          <a:p>
            <a:pPr lvl="2"/>
            <a:endParaRPr lang="en-US" altLang="ko-KR"/>
          </a:p>
        </p:txBody>
      </p:sp>
      <p:sp>
        <p:nvSpPr>
          <p:cNvPr id="5163" name="Text Box 1067"/>
          <p:cNvSpPr txBox="1">
            <a:spLocks noChangeArrowheads="1"/>
          </p:cNvSpPr>
          <p:nvPr userDrawn="1"/>
        </p:nvSpPr>
        <p:spPr bwMode="auto">
          <a:xfrm>
            <a:off x="0" y="6573838"/>
            <a:ext cx="99060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latinLnBrk="0" hangingPunct="0">
              <a:lnSpc>
                <a:spcPct val="101000"/>
              </a:lnSpc>
              <a:spcBef>
                <a:spcPct val="50000"/>
              </a:spcBef>
              <a:defRPr/>
            </a:pPr>
            <a:r>
              <a:rPr kumimoji="0" lang="en-US" altLang="ko-KR" sz="800" i="0" dirty="0">
                <a:solidFill>
                  <a:schemeClr val="tx1"/>
                </a:solidFill>
                <a:ea typeface="굴림" pitchFamily="50" charset="-127"/>
              </a:rPr>
              <a:t> </a:t>
            </a:r>
            <a:fld id="{CC7C2159-BAEF-4C0B-8B74-38C596FC7F4B}" type="slidenum">
              <a:rPr kumimoji="0" lang="en-US" altLang="ko-KR" sz="800" i="0">
                <a:ea typeface="굴림" pitchFamily="50" charset="-127"/>
              </a:rPr>
              <a:pPr algn="ctr" eaLnBrk="0" latinLnBrk="0" hangingPunct="0">
                <a:lnSpc>
                  <a:spcPct val="101000"/>
                </a:lnSpc>
                <a:spcBef>
                  <a:spcPct val="50000"/>
                </a:spcBef>
                <a:defRPr/>
              </a:pPr>
              <a:t>‹#›</a:t>
            </a:fld>
            <a:r>
              <a:rPr kumimoji="0" lang="en-US" altLang="ko-KR" sz="800" i="0" dirty="0">
                <a:ea typeface="굴림" pitchFamily="50" charset="-127"/>
              </a:rPr>
              <a:t> </a:t>
            </a:r>
            <a:endParaRPr kumimoji="0" lang="en-US" altLang="ko-KR" sz="800" i="0" dirty="0">
              <a:solidFill>
                <a:schemeClr val="tx1"/>
              </a:solidFill>
              <a:ea typeface="굴림" pitchFamily="50" charset="-127"/>
            </a:endParaRPr>
          </a:p>
        </p:txBody>
      </p:sp>
      <p:pic>
        <p:nvPicPr>
          <p:cNvPr id="9" name="Picture 2" descr="삼성엔지니어링">
            <a:hlinkClick r:id="rId13"/>
          </p:cNvPr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44488" y="6543675"/>
            <a:ext cx="1358900" cy="20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ransition/>
  <p:txStyles>
    <p:titleStyle>
      <a:lvl1pPr marL="381000" indent="-381000" algn="l" rtl="0" eaLnBrk="0" fontAlgn="base" latinLnBrk="1" hangingPunct="0">
        <a:spcBef>
          <a:spcPct val="0"/>
        </a:spcBef>
        <a:spcAft>
          <a:spcPct val="0"/>
        </a:spcAft>
        <a:buAutoNum type="arabicPeriod"/>
        <a:defRPr kumimoji="1" sz="2400">
          <a:solidFill>
            <a:srgbClr val="000000"/>
          </a:solidFill>
          <a:latin typeface="+mj-lt"/>
          <a:ea typeface="+mj-ea"/>
          <a:cs typeface="+mj-cs"/>
        </a:defRPr>
      </a:lvl1pPr>
      <a:lvl2pPr marL="381000" indent="-381000" algn="l" rtl="0" eaLnBrk="0" fontAlgn="base" latinLnBrk="1" hangingPunct="0">
        <a:spcBef>
          <a:spcPct val="0"/>
        </a:spcBef>
        <a:spcAft>
          <a:spcPct val="0"/>
        </a:spcAft>
        <a:buAutoNum type="arabicPeriod"/>
        <a:defRPr kumimoji="1" sz="2400">
          <a:solidFill>
            <a:srgbClr val="000000"/>
          </a:solidFill>
          <a:latin typeface="Arial Black" pitchFamily="34" charset="0"/>
          <a:ea typeface="HY견고딕" pitchFamily="18" charset="-127"/>
        </a:defRPr>
      </a:lvl2pPr>
      <a:lvl3pPr marL="381000" indent="-381000" algn="l" rtl="0" eaLnBrk="0" fontAlgn="base" latinLnBrk="1" hangingPunct="0">
        <a:spcBef>
          <a:spcPct val="0"/>
        </a:spcBef>
        <a:spcAft>
          <a:spcPct val="0"/>
        </a:spcAft>
        <a:buAutoNum type="arabicPeriod"/>
        <a:defRPr kumimoji="1" sz="2400">
          <a:solidFill>
            <a:srgbClr val="000000"/>
          </a:solidFill>
          <a:latin typeface="Arial Black" pitchFamily="34" charset="0"/>
          <a:ea typeface="HY견고딕" pitchFamily="18" charset="-127"/>
        </a:defRPr>
      </a:lvl3pPr>
      <a:lvl4pPr marL="381000" indent="-381000" algn="l" rtl="0" eaLnBrk="0" fontAlgn="base" latinLnBrk="1" hangingPunct="0">
        <a:spcBef>
          <a:spcPct val="0"/>
        </a:spcBef>
        <a:spcAft>
          <a:spcPct val="0"/>
        </a:spcAft>
        <a:buAutoNum type="arabicPeriod"/>
        <a:defRPr kumimoji="1" sz="2400">
          <a:solidFill>
            <a:srgbClr val="000000"/>
          </a:solidFill>
          <a:latin typeface="Arial Black" pitchFamily="34" charset="0"/>
          <a:ea typeface="HY견고딕" pitchFamily="18" charset="-127"/>
        </a:defRPr>
      </a:lvl4pPr>
      <a:lvl5pPr marL="381000" indent="-381000" algn="l" rtl="0" eaLnBrk="0" fontAlgn="base" latinLnBrk="1" hangingPunct="0">
        <a:spcBef>
          <a:spcPct val="0"/>
        </a:spcBef>
        <a:spcAft>
          <a:spcPct val="0"/>
        </a:spcAft>
        <a:buAutoNum type="arabicPeriod"/>
        <a:defRPr kumimoji="1" sz="2400">
          <a:solidFill>
            <a:srgbClr val="000000"/>
          </a:solidFill>
          <a:latin typeface="Arial Black" pitchFamily="34" charset="0"/>
          <a:ea typeface="HY견고딕" pitchFamily="18" charset="-127"/>
        </a:defRPr>
      </a:lvl5pPr>
      <a:lvl6pPr marL="838200" indent="-381000" algn="l" rtl="0" fontAlgn="base" latinLnBrk="1">
        <a:spcBef>
          <a:spcPct val="0"/>
        </a:spcBef>
        <a:spcAft>
          <a:spcPct val="0"/>
        </a:spcAft>
        <a:buAutoNum type="arabicPeriod"/>
        <a:defRPr kumimoji="1" sz="2400">
          <a:solidFill>
            <a:srgbClr val="000000"/>
          </a:solidFill>
          <a:latin typeface="Arial Black" pitchFamily="34" charset="0"/>
          <a:ea typeface="HY견고딕" pitchFamily="18" charset="-127"/>
        </a:defRPr>
      </a:lvl6pPr>
      <a:lvl7pPr marL="1295400" indent="-381000" algn="l" rtl="0" fontAlgn="base" latinLnBrk="1">
        <a:spcBef>
          <a:spcPct val="0"/>
        </a:spcBef>
        <a:spcAft>
          <a:spcPct val="0"/>
        </a:spcAft>
        <a:buAutoNum type="arabicPeriod"/>
        <a:defRPr kumimoji="1" sz="2400">
          <a:solidFill>
            <a:srgbClr val="000000"/>
          </a:solidFill>
          <a:latin typeface="Arial Black" pitchFamily="34" charset="0"/>
          <a:ea typeface="HY견고딕" pitchFamily="18" charset="-127"/>
        </a:defRPr>
      </a:lvl7pPr>
      <a:lvl8pPr marL="1752600" indent="-381000" algn="l" rtl="0" fontAlgn="base" latinLnBrk="1">
        <a:spcBef>
          <a:spcPct val="0"/>
        </a:spcBef>
        <a:spcAft>
          <a:spcPct val="0"/>
        </a:spcAft>
        <a:buAutoNum type="arabicPeriod"/>
        <a:defRPr kumimoji="1" sz="2400">
          <a:solidFill>
            <a:srgbClr val="000000"/>
          </a:solidFill>
          <a:latin typeface="Arial Black" pitchFamily="34" charset="0"/>
          <a:ea typeface="HY견고딕" pitchFamily="18" charset="-127"/>
        </a:defRPr>
      </a:lvl8pPr>
      <a:lvl9pPr marL="2209800" indent="-381000" algn="l" rtl="0" fontAlgn="base" latinLnBrk="1">
        <a:spcBef>
          <a:spcPct val="0"/>
        </a:spcBef>
        <a:spcAft>
          <a:spcPct val="0"/>
        </a:spcAft>
        <a:buAutoNum type="arabicPeriod"/>
        <a:defRPr kumimoji="1" sz="2400">
          <a:solidFill>
            <a:srgbClr val="000000"/>
          </a:solidFill>
          <a:latin typeface="Arial Black" pitchFamily="34" charset="0"/>
          <a:ea typeface="HY견고딕" pitchFamily="18" charset="-127"/>
        </a:defRPr>
      </a:lvl9pPr>
    </p:titleStyle>
    <p:bodyStyle>
      <a:lvl1pPr marL="304800" indent="-304800" algn="l" rtl="0" eaLnBrk="0" fontAlgn="base" latinLnBrk="1" hangingPunct="0">
        <a:lnSpc>
          <a:spcPct val="150000"/>
        </a:lnSpc>
        <a:spcBef>
          <a:spcPct val="25000"/>
        </a:spcBef>
        <a:spcAft>
          <a:spcPct val="0"/>
        </a:spcAft>
        <a:buClr>
          <a:srgbClr val="333333"/>
        </a:buClr>
        <a:buFont typeface="Wingdings" pitchFamily="2" charset="2"/>
        <a:buChar char="q"/>
        <a:tabLst>
          <a:tab pos="266700" algn="l"/>
          <a:tab pos="400050" algn="l"/>
        </a:tabLst>
        <a:defRPr kumimoji="1" sz="2000" b="1">
          <a:solidFill>
            <a:srgbClr val="000000"/>
          </a:solidFill>
          <a:latin typeface="+mn-lt"/>
          <a:ea typeface="+mn-ea"/>
          <a:cs typeface="+mn-cs"/>
        </a:defRPr>
      </a:lvl1pPr>
      <a:lvl2pPr marL="504825" indent="-266700" algn="l" rtl="0" eaLnBrk="0" fontAlgn="base" latinLnBrk="1" hangingPunct="0">
        <a:lnSpc>
          <a:spcPct val="150000"/>
        </a:lnSpc>
        <a:spcBef>
          <a:spcPct val="25000"/>
        </a:spcBef>
        <a:spcAft>
          <a:spcPct val="0"/>
        </a:spcAft>
        <a:buClr>
          <a:srgbClr val="333333"/>
        </a:buClr>
        <a:buChar char="–"/>
        <a:tabLst>
          <a:tab pos="266700" algn="l"/>
          <a:tab pos="400050" algn="l"/>
        </a:tabLst>
        <a:defRPr kumimoji="1">
          <a:solidFill>
            <a:srgbClr val="000000"/>
          </a:solidFill>
          <a:latin typeface="+mn-lt"/>
          <a:ea typeface="+mn-ea"/>
        </a:defRPr>
      </a:lvl2pPr>
      <a:lvl3pPr marL="733425" indent="-247650" algn="l" rtl="0" eaLnBrk="0" fontAlgn="base" latinLnBrk="1" hangingPunct="0">
        <a:lnSpc>
          <a:spcPct val="150000"/>
        </a:lnSpc>
        <a:spcBef>
          <a:spcPct val="25000"/>
        </a:spcBef>
        <a:spcAft>
          <a:spcPct val="0"/>
        </a:spcAft>
        <a:buClr>
          <a:srgbClr val="333333"/>
        </a:buClr>
        <a:buChar char="•"/>
        <a:tabLst>
          <a:tab pos="266700" algn="l"/>
          <a:tab pos="400050" algn="l"/>
        </a:tabLst>
        <a:defRPr kumimoji="1" sz="1600">
          <a:solidFill>
            <a:srgbClr val="000000"/>
          </a:solidFill>
          <a:latin typeface="+mn-lt"/>
          <a:ea typeface="+mn-ea"/>
        </a:defRPr>
      </a:lvl3pPr>
      <a:lvl4pPr marL="904875" indent="-152400" algn="l" rtl="0" eaLnBrk="0" fontAlgn="base" latinLnBrk="1" hangingPunct="0">
        <a:spcBef>
          <a:spcPct val="25000"/>
        </a:spcBef>
        <a:spcAft>
          <a:spcPct val="0"/>
        </a:spcAft>
        <a:buClr>
          <a:srgbClr val="333333"/>
        </a:buClr>
        <a:buFont typeface="Wingdings" pitchFamily="2" charset="2"/>
        <a:buAutoNum type="arabicPeriod"/>
        <a:tabLst>
          <a:tab pos="266700" algn="l"/>
          <a:tab pos="400050" algn="l"/>
        </a:tabLst>
        <a:defRPr kumimoji="1" sz="1600">
          <a:solidFill>
            <a:srgbClr val="000000"/>
          </a:solidFill>
          <a:latin typeface="+mn-ea"/>
          <a:ea typeface="+mn-ea"/>
        </a:defRPr>
      </a:lvl4pPr>
      <a:lvl5pPr marL="2789238" indent="-457200" algn="l" rtl="0" eaLnBrk="0" fontAlgn="base" latinLnBrk="1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è"/>
        <a:tabLst>
          <a:tab pos="266700" algn="l"/>
          <a:tab pos="400050" algn="l"/>
        </a:tabLst>
        <a:defRPr kumimoji="1" sz="2400">
          <a:solidFill>
            <a:schemeClr val="tx1"/>
          </a:solidFill>
          <a:latin typeface="굴림" pitchFamily="50" charset="-127"/>
          <a:ea typeface="굴림" pitchFamily="50" charset="-127"/>
        </a:defRPr>
      </a:lvl5pPr>
      <a:lvl6pPr marL="3246438" indent="-457200" algn="l" rtl="0" fontAlgn="base" latinLnBrk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è"/>
        <a:tabLst>
          <a:tab pos="266700" algn="l"/>
          <a:tab pos="400050" algn="l"/>
        </a:tabLst>
        <a:defRPr kumimoji="1" sz="2400">
          <a:solidFill>
            <a:schemeClr val="tx1"/>
          </a:solidFill>
          <a:latin typeface="굴림" pitchFamily="50" charset="-127"/>
          <a:ea typeface="굴림" pitchFamily="50" charset="-127"/>
        </a:defRPr>
      </a:lvl6pPr>
      <a:lvl7pPr marL="3703638" indent="-457200" algn="l" rtl="0" fontAlgn="base" latinLnBrk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è"/>
        <a:tabLst>
          <a:tab pos="266700" algn="l"/>
          <a:tab pos="400050" algn="l"/>
        </a:tabLst>
        <a:defRPr kumimoji="1" sz="2400">
          <a:solidFill>
            <a:schemeClr val="tx1"/>
          </a:solidFill>
          <a:latin typeface="굴림" pitchFamily="50" charset="-127"/>
          <a:ea typeface="굴림" pitchFamily="50" charset="-127"/>
        </a:defRPr>
      </a:lvl7pPr>
      <a:lvl8pPr marL="4160838" indent="-457200" algn="l" rtl="0" fontAlgn="base" latinLnBrk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è"/>
        <a:tabLst>
          <a:tab pos="266700" algn="l"/>
          <a:tab pos="400050" algn="l"/>
        </a:tabLst>
        <a:defRPr kumimoji="1" sz="2400">
          <a:solidFill>
            <a:schemeClr val="tx1"/>
          </a:solidFill>
          <a:latin typeface="굴림" pitchFamily="50" charset="-127"/>
          <a:ea typeface="굴림" pitchFamily="50" charset="-127"/>
        </a:defRPr>
      </a:lvl8pPr>
      <a:lvl9pPr marL="4618038" indent="-457200" algn="l" rtl="0" fontAlgn="base" latinLnBrk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è"/>
        <a:tabLst>
          <a:tab pos="266700" algn="l"/>
          <a:tab pos="400050" algn="l"/>
        </a:tabLst>
        <a:defRPr kumimoji="1" sz="2400">
          <a:solidFill>
            <a:schemeClr val="tx1"/>
          </a:solidFill>
          <a:latin typeface="굴림" pitchFamily="50" charset="-127"/>
          <a:ea typeface="굴림" pitchFamily="50" charset="-127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920971" y="1683940"/>
            <a:ext cx="8266991" cy="6250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ko-KR" sz="3200" b="1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  <a:cs typeface="나눔고딕"/>
              </a:rPr>
              <a:t>HYTOS </a:t>
            </a:r>
            <a:r>
              <a:rPr lang="ko-KR" altLang="en-US" sz="3200" b="1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  <a:cs typeface="나눔고딕"/>
              </a:rPr>
              <a:t>개발 </a:t>
            </a:r>
            <a:r>
              <a:rPr lang="en-US" altLang="ko-KR" sz="3200" b="1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  <a:cs typeface="나눔고딕"/>
              </a:rPr>
              <a:t>8</a:t>
            </a:r>
            <a:r>
              <a:rPr lang="ko-KR" altLang="en-US" sz="3200" b="1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  <a:cs typeface="나눔고딕"/>
              </a:rPr>
              <a:t>월 보고서</a:t>
            </a:r>
            <a:endParaRPr lang="en-US" sz="3200" b="1" i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 panose="020B0503020000020004" pitchFamily="50" charset="-127"/>
              <a:ea typeface="맑은 고딕" panose="020B0503020000020004" pitchFamily="50" charset="-127"/>
              <a:cs typeface="나눔고딕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154468" y="4449530"/>
            <a:ext cx="1799999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300" b="1" i="0" dirty="0">
                <a:solidFill>
                  <a:srgbClr val="18579B"/>
                </a:solidFill>
                <a:latin typeface="나눔고딕"/>
                <a:ea typeface="나눔고딕"/>
                <a:cs typeface="나눔고딕"/>
              </a:rPr>
              <a:t>2019. 08.21</a:t>
            </a:r>
            <a:endParaRPr lang="en-US" sz="1300" b="1" i="0" dirty="0">
              <a:solidFill>
                <a:srgbClr val="18579B"/>
              </a:solidFill>
              <a:latin typeface="나눔고딕"/>
              <a:ea typeface="나눔고딕"/>
              <a:cs typeface="나눔고딕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154467" y="4870924"/>
            <a:ext cx="1800000" cy="0"/>
          </a:xfrm>
          <a:prstGeom prst="line">
            <a:avLst/>
          </a:prstGeom>
          <a:ln w="28575" cmpd="sng">
            <a:solidFill>
              <a:schemeClr val="tx2">
                <a:lumMod val="75000"/>
                <a:lumOff val="2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그림 10">
            <a:extLst>
              <a:ext uri="{FF2B5EF4-FFF2-40B4-BE49-F238E27FC236}">
                <a16:creationId xmlns:a16="http://schemas.microsoft.com/office/drawing/2014/main" id="{C7E3008C-22E7-4727-9057-FDCD663011C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6945" y="5228077"/>
            <a:ext cx="1075042" cy="356890"/>
          </a:xfrm>
          <a:prstGeom prst="rect">
            <a:avLst/>
          </a:prstGeom>
        </p:spPr>
      </p:pic>
      <p:pic>
        <p:nvPicPr>
          <p:cNvPr id="7" name="Picture 6" descr="SME_blue.png">
            <a:extLst>
              <a:ext uri="{FF2B5EF4-FFF2-40B4-BE49-F238E27FC236}">
                <a16:creationId xmlns:a16="http://schemas.microsoft.com/office/drawing/2014/main" id="{F1E14A9C-B4DC-46E7-9B24-227027C96F78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9302" y="1151710"/>
            <a:ext cx="2625725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84292332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76" name="표 37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7931044"/>
              </p:ext>
            </p:extLst>
          </p:nvPr>
        </p:nvGraphicFramePr>
        <p:xfrm>
          <a:off x="250825" y="188912"/>
          <a:ext cx="9454711" cy="6097587"/>
        </p:xfrm>
        <a:graphic>
          <a:graphicData uri="http://schemas.openxmlformats.org/drawingml/2006/table">
            <a:tbl>
              <a:tblPr/>
              <a:tblGrid>
                <a:gridCol w="12753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030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63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91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6492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93910">
                <a:tc gridSpan="6"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기능정의서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7503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프로젝트 명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SECL Hydraulic Calculation program </a:t>
                      </a:r>
                      <a:r>
                        <a:rPr kumimoji="0" lang="ko-KR" altLang="en-US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개발</a:t>
                      </a:r>
                      <a:endParaRPr kumimoji="0" lang="ko-KR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시스템 명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HYTOS</a:t>
                      </a:r>
                      <a:endParaRPr kumimoji="0" 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75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7503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기능 </a:t>
                      </a:r>
                      <a:r>
                        <a:rPr kumimoji="0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ID</a:t>
                      </a:r>
                      <a:endParaRPr kumimoji="0" lang="ko-KR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작성자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김연진</a:t>
                      </a: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75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작성일</a:t>
                      </a:r>
                      <a:endParaRPr kumimoji="0" lang="ko-KR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2019.08.21</a:t>
                      </a: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71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기능 명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3175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HYTOS</a:t>
                      </a:r>
                      <a:endParaRPr kumimoji="0" lang="ko-KR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구분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3175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업무화면</a:t>
                      </a:r>
                      <a:endParaRPr kumimoji="0" lang="ko-KR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750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기능 개요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Battery Limit </a:t>
                      </a:r>
                      <a:r>
                        <a:rPr kumimoji="0" lang="ko-KR" altLang="en-US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데이터 입력 대화상자</a:t>
                      </a:r>
                      <a:endParaRPr kumimoji="0" lang="ko-KR" altLang="ko-KR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3820">
                <a:tc rowSpan="2" gridSpan="4"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Ⅱ. </a:t>
                      </a: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화면 설계</a:t>
                      </a: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ko-KR" altLang="en-US" sz="1000" b="1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  ■ 화면</a:t>
                      </a: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sz="10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Ⅰ. </a:t>
                      </a: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기능 정의</a:t>
                      </a:r>
                      <a:r>
                        <a:rPr kumimoji="0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</a:t>
                      </a: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기능개요 및 개선내용</a:t>
                      </a:r>
                      <a:r>
                        <a:rPr kumimoji="0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)</a:t>
                      </a:r>
                      <a:endParaRPr kumimoji="0" lang="ko-KR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70195">
                <a:tc gridSpan="4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ko-KR" altLang="en-US" sz="1000" b="1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■ </a:t>
                      </a:r>
                      <a:r>
                        <a:rPr lang="ko-KR" altLang="ko-KR" sz="1000" b="1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기능 개요</a:t>
                      </a:r>
                      <a:endParaRPr lang="ko-KR" altLang="ko-KR" sz="1000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1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■ 개선 내용</a:t>
                      </a:r>
                      <a:endParaRPr lang="ko-KR" altLang="ko-KR" sz="1000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2" name="그림 1">
            <a:extLst>
              <a:ext uri="{FF2B5EF4-FFF2-40B4-BE49-F238E27FC236}">
                <a16:creationId xmlns:a16="http://schemas.microsoft.com/office/drawing/2014/main" id="{0F8D07CE-550D-4BE0-810A-1478ACFD42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69600" y="2780928"/>
            <a:ext cx="3514725" cy="1971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3061230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76" name="표 37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9175503"/>
              </p:ext>
            </p:extLst>
          </p:nvPr>
        </p:nvGraphicFramePr>
        <p:xfrm>
          <a:off x="250825" y="188912"/>
          <a:ext cx="9454711" cy="6097587"/>
        </p:xfrm>
        <a:graphic>
          <a:graphicData uri="http://schemas.openxmlformats.org/drawingml/2006/table">
            <a:tbl>
              <a:tblPr/>
              <a:tblGrid>
                <a:gridCol w="12753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030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63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91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6492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93910">
                <a:tc gridSpan="6"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기능정의서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7503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프로젝트 명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SECL Hydraulic Calculation program </a:t>
                      </a:r>
                      <a:r>
                        <a:rPr kumimoji="0" lang="ko-KR" altLang="en-US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개발</a:t>
                      </a:r>
                      <a:endParaRPr kumimoji="0" lang="ko-KR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시스템 명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HYTOS</a:t>
                      </a:r>
                      <a:endParaRPr kumimoji="0" 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75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7503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기능 </a:t>
                      </a:r>
                      <a:r>
                        <a:rPr kumimoji="0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ID</a:t>
                      </a:r>
                      <a:endParaRPr kumimoji="0" lang="ko-KR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작성자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김연진</a:t>
                      </a: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75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작성일</a:t>
                      </a:r>
                      <a:endParaRPr kumimoji="0" lang="ko-KR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2019.08.21</a:t>
                      </a: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71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기능 명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3175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HYTOS</a:t>
                      </a:r>
                      <a:endParaRPr kumimoji="0" lang="ko-KR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구분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3175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업무화면</a:t>
                      </a:r>
                      <a:endParaRPr kumimoji="0" lang="ko-KR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750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기능 개요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Tray Column </a:t>
                      </a:r>
                      <a:r>
                        <a:rPr kumimoji="0" lang="ko-KR" altLang="en-US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데이터 입력 대화상자</a:t>
                      </a:r>
                      <a:endParaRPr kumimoji="0" lang="ko-KR" altLang="ko-KR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3820">
                <a:tc rowSpan="2" gridSpan="4"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Ⅱ. </a:t>
                      </a: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화면 설계</a:t>
                      </a: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ko-KR" altLang="en-US" sz="1000" b="1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  ■ 화면</a:t>
                      </a: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sz="10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Ⅰ. </a:t>
                      </a: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기능 정의</a:t>
                      </a:r>
                      <a:r>
                        <a:rPr kumimoji="0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</a:t>
                      </a: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기능개요 및 개선내용</a:t>
                      </a:r>
                      <a:r>
                        <a:rPr kumimoji="0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)</a:t>
                      </a:r>
                      <a:endParaRPr kumimoji="0" lang="ko-KR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70195">
                <a:tc gridSpan="4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ko-KR" altLang="en-US" sz="1000" b="1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■ </a:t>
                      </a:r>
                      <a:r>
                        <a:rPr lang="ko-KR" altLang="ko-KR" sz="1000" b="1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기능 개요</a:t>
                      </a:r>
                      <a:endParaRPr lang="ko-KR" altLang="ko-KR" sz="1000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1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■ 개선 내용</a:t>
                      </a:r>
                      <a:endParaRPr lang="ko-KR" altLang="ko-KR" sz="1000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3" name="그림 2">
            <a:extLst>
              <a:ext uri="{FF2B5EF4-FFF2-40B4-BE49-F238E27FC236}">
                <a16:creationId xmlns:a16="http://schemas.microsoft.com/office/drawing/2014/main" id="{FA0B64CD-DE2D-4ECE-BB44-381300161B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68624" y="1700808"/>
            <a:ext cx="4781550" cy="449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0502150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76" name="표 37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1439585"/>
              </p:ext>
            </p:extLst>
          </p:nvPr>
        </p:nvGraphicFramePr>
        <p:xfrm>
          <a:off x="250825" y="188912"/>
          <a:ext cx="9454711" cy="6097587"/>
        </p:xfrm>
        <a:graphic>
          <a:graphicData uri="http://schemas.openxmlformats.org/drawingml/2006/table">
            <a:tbl>
              <a:tblPr/>
              <a:tblGrid>
                <a:gridCol w="12753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030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63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91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6492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93910">
                <a:tc gridSpan="6"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기능정의서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7503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프로젝트 명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SECL Hydraulic Calculation program </a:t>
                      </a:r>
                      <a:r>
                        <a:rPr kumimoji="0" lang="ko-KR" altLang="en-US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개발</a:t>
                      </a:r>
                      <a:endParaRPr kumimoji="0" lang="ko-KR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시스템 명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HYTOS</a:t>
                      </a:r>
                      <a:endParaRPr kumimoji="0" 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75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7503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기능 </a:t>
                      </a:r>
                      <a:r>
                        <a:rPr kumimoji="0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ID</a:t>
                      </a:r>
                      <a:endParaRPr kumimoji="0" lang="ko-KR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작성자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김연진</a:t>
                      </a: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75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작성일</a:t>
                      </a:r>
                      <a:endParaRPr kumimoji="0" lang="ko-KR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2019.08.21</a:t>
                      </a: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71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기능 명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3175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HYTOS</a:t>
                      </a:r>
                      <a:endParaRPr kumimoji="0" lang="ko-KR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구분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3175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업무화면</a:t>
                      </a:r>
                      <a:endParaRPr kumimoji="0" lang="ko-KR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750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기능 개요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Packing Column </a:t>
                      </a:r>
                      <a:r>
                        <a:rPr kumimoji="0" lang="ko-KR" altLang="en-US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데이터 입력 대화상자</a:t>
                      </a:r>
                      <a:endParaRPr kumimoji="0" lang="ko-KR" altLang="ko-KR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3820">
                <a:tc rowSpan="2" gridSpan="4"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Ⅱ. </a:t>
                      </a: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화면 설계</a:t>
                      </a: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ko-KR" altLang="en-US" sz="1000" b="1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  ■ 화면</a:t>
                      </a: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sz="10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Ⅰ. </a:t>
                      </a: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기능 정의</a:t>
                      </a:r>
                      <a:r>
                        <a:rPr kumimoji="0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</a:t>
                      </a: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기능개요 및 개선내용</a:t>
                      </a:r>
                      <a:r>
                        <a:rPr kumimoji="0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)</a:t>
                      </a:r>
                      <a:endParaRPr kumimoji="0" lang="ko-KR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70195">
                <a:tc gridSpan="4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ko-KR" altLang="en-US" sz="1000" b="1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■ </a:t>
                      </a:r>
                      <a:r>
                        <a:rPr lang="ko-KR" altLang="ko-KR" sz="1000" b="1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기능 개요</a:t>
                      </a:r>
                      <a:endParaRPr lang="ko-KR" altLang="ko-KR" sz="1000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1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■ 개선 내용</a:t>
                      </a:r>
                      <a:endParaRPr lang="ko-KR" altLang="ko-KR" sz="1000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2" name="그림 1">
            <a:extLst>
              <a:ext uri="{FF2B5EF4-FFF2-40B4-BE49-F238E27FC236}">
                <a16:creationId xmlns:a16="http://schemas.microsoft.com/office/drawing/2014/main" id="{3F9B811D-EAC9-4C4C-8EE4-DD65654AFBC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68624" y="1916832"/>
            <a:ext cx="4781550" cy="4105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3915398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76" name="표 37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5370336"/>
              </p:ext>
            </p:extLst>
          </p:nvPr>
        </p:nvGraphicFramePr>
        <p:xfrm>
          <a:off x="250825" y="188912"/>
          <a:ext cx="9454711" cy="6097587"/>
        </p:xfrm>
        <a:graphic>
          <a:graphicData uri="http://schemas.openxmlformats.org/drawingml/2006/table">
            <a:tbl>
              <a:tblPr/>
              <a:tblGrid>
                <a:gridCol w="12753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030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63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91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6492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93910">
                <a:tc gridSpan="6"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기능정의서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7503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프로젝트 명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SECL Hydraulic Calculation program </a:t>
                      </a:r>
                      <a:r>
                        <a:rPr kumimoji="0" lang="ko-KR" altLang="en-US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개발</a:t>
                      </a:r>
                      <a:endParaRPr kumimoji="0" lang="ko-KR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시스템 명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HYTOS</a:t>
                      </a:r>
                      <a:endParaRPr kumimoji="0" 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75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7503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기능 </a:t>
                      </a:r>
                      <a:r>
                        <a:rPr kumimoji="0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ID</a:t>
                      </a:r>
                      <a:endParaRPr kumimoji="0" lang="ko-KR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작성자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김연진</a:t>
                      </a: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75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작성일</a:t>
                      </a:r>
                      <a:endParaRPr kumimoji="0" lang="ko-KR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2019.08.21</a:t>
                      </a: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71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기능 명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3175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HYTOS</a:t>
                      </a:r>
                      <a:endParaRPr kumimoji="0" lang="ko-KR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구분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3175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업무화면</a:t>
                      </a:r>
                      <a:endParaRPr kumimoji="0" lang="ko-KR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750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기능 개요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Multi Column </a:t>
                      </a:r>
                      <a:r>
                        <a:rPr kumimoji="0" lang="ko-KR" altLang="en-US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데이터 입력 대화상자</a:t>
                      </a:r>
                      <a:endParaRPr kumimoji="0" lang="ko-KR" altLang="ko-KR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3820">
                <a:tc rowSpan="2" gridSpan="4"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Ⅱ. </a:t>
                      </a: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화면 설계</a:t>
                      </a: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ko-KR" altLang="en-US" sz="1000" b="1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  ■ 화면</a:t>
                      </a: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sz="10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Ⅰ. </a:t>
                      </a: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기능 정의</a:t>
                      </a:r>
                      <a:r>
                        <a:rPr kumimoji="0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</a:t>
                      </a: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기능개요 및 개선내용</a:t>
                      </a:r>
                      <a:r>
                        <a:rPr kumimoji="0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)</a:t>
                      </a:r>
                      <a:endParaRPr kumimoji="0" lang="ko-KR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70195">
                <a:tc gridSpan="4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ko-KR" altLang="en-US" sz="1000" b="1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■ </a:t>
                      </a:r>
                      <a:r>
                        <a:rPr lang="ko-KR" altLang="ko-KR" sz="1000" b="1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기능 개요</a:t>
                      </a:r>
                      <a:endParaRPr lang="ko-KR" altLang="ko-KR" sz="1000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1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■ 개선 내용</a:t>
                      </a:r>
                      <a:endParaRPr lang="ko-KR" altLang="ko-KR" sz="1000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3" name="그림 2">
            <a:extLst>
              <a:ext uri="{FF2B5EF4-FFF2-40B4-BE49-F238E27FC236}">
                <a16:creationId xmlns:a16="http://schemas.microsoft.com/office/drawing/2014/main" id="{2DE41365-216E-4690-95C4-736C50DC867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69600" y="1669504"/>
            <a:ext cx="4781550" cy="449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2154598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76" name="표 37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6261857"/>
              </p:ext>
            </p:extLst>
          </p:nvPr>
        </p:nvGraphicFramePr>
        <p:xfrm>
          <a:off x="250825" y="188912"/>
          <a:ext cx="9454711" cy="6097587"/>
        </p:xfrm>
        <a:graphic>
          <a:graphicData uri="http://schemas.openxmlformats.org/drawingml/2006/table">
            <a:tbl>
              <a:tblPr/>
              <a:tblGrid>
                <a:gridCol w="12753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030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63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91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6492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93910">
                <a:tc gridSpan="6"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기능정의서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7503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프로젝트 명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SECL Hydraulic Calculation program </a:t>
                      </a:r>
                      <a:r>
                        <a:rPr kumimoji="0" lang="ko-KR" altLang="en-US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개발</a:t>
                      </a:r>
                      <a:endParaRPr kumimoji="0" lang="ko-KR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시스템 명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HYTOS</a:t>
                      </a:r>
                      <a:endParaRPr kumimoji="0" 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75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7503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기능 </a:t>
                      </a:r>
                      <a:r>
                        <a:rPr kumimoji="0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ID</a:t>
                      </a:r>
                      <a:endParaRPr kumimoji="0" lang="ko-KR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작성자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김연진</a:t>
                      </a: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75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작성일</a:t>
                      </a:r>
                      <a:endParaRPr kumimoji="0" lang="ko-KR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2019.08.21</a:t>
                      </a: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71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기능 명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3175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HYTOS</a:t>
                      </a:r>
                      <a:endParaRPr kumimoji="0" lang="ko-KR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구분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3175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업무화면</a:t>
                      </a:r>
                      <a:endParaRPr kumimoji="0" lang="ko-KR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750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기능 개요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Horizontal Drum </a:t>
                      </a:r>
                      <a:r>
                        <a:rPr kumimoji="0" lang="ko-KR" altLang="en-US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데이터 입력 대화상자</a:t>
                      </a:r>
                      <a:endParaRPr kumimoji="0" lang="ko-KR" altLang="ko-KR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3820">
                <a:tc rowSpan="2" gridSpan="4"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Ⅱ. </a:t>
                      </a: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화면 설계</a:t>
                      </a: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ko-KR" altLang="en-US" sz="1000" b="1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  ■ 화면</a:t>
                      </a: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sz="10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Ⅰ. </a:t>
                      </a: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기능 정의</a:t>
                      </a:r>
                      <a:r>
                        <a:rPr kumimoji="0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</a:t>
                      </a: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기능개요 및 개선내용</a:t>
                      </a:r>
                      <a:r>
                        <a:rPr kumimoji="0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)</a:t>
                      </a:r>
                      <a:endParaRPr kumimoji="0" lang="ko-KR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70195">
                <a:tc gridSpan="4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ko-KR" altLang="en-US" sz="1000" b="1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■ </a:t>
                      </a:r>
                      <a:r>
                        <a:rPr lang="ko-KR" altLang="ko-KR" sz="1000" b="1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기능 개요</a:t>
                      </a:r>
                      <a:endParaRPr lang="ko-KR" altLang="ko-KR" sz="1000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1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■ 개선 내용</a:t>
                      </a:r>
                      <a:endParaRPr lang="ko-KR" altLang="ko-KR" sz="1000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2" name="그림 1">
            <a:extLst>
              <a:ext uri="{FF2B5EF4-FFF2-40B4-BE49-F238E27FC236}">
                <a16:creationId xmlns:a16="http://schemas.microsoft.com/office/drawing/2014/main" id="{9FAF52A4-499E-4655-8C3A-3858CB6D83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68624" y="1988840"/>
            <a:ext cx="5248275" cy="3943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7676929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76" name="표 37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7401565"/>
              </p:ext>
            </p:extLst>
          </p:nvPr>
        </p:nvGraphicFramePr>
        <p:xfrm>
          <a:off x="250825" y="188912"/>
          <a:ext cx="9454711" cy="6097587"/>
        </p:xfrm>
        <a:graphic>
          <a:graphicData uri="http://schemas.openxmlformats.org/drawingml/2006/table">
            <a:tbl>
              <a:tblPr/>
              <a:tblGrid>
                <a:gridCol w="12753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030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63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91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6492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93910">
                <a:tc gridSpan="6"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기능정의서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7503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프로젝트 명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SECL Hydraulic Calculation program </a:t>
                      </a:r>
                      <a:r>
                        <a:rPr kumimoji="0" lang="ko-KR" altLang="en-US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개발</a:t>
                      </a:r>
                      <a:endParaRPr kumimoji="0" lang="ko-KR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시스템 명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HYTOS</a:t>
                      </a:r>
                      <a:endParaRPr kumimoji="0" 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75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7503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기능 </a:t>
                      </a:r>
                      <a:r>
                        <a:rPr kumimoji="0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ID</a:t>
                      </a:r>
                      <a:endParaRPr kumimoji="0" lang="ko-KR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작성자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김연진</a:t>
                      </a: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75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작성일</a:t>
                      </a:r>
                      <a:endParaRPr kumimoji="0" lang="ko-KR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2019.08.21</a:t>
                      </a: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71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기능 명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3175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HYTOS</a:t>
                      </a:r>
                      <a:endParaRPr kumimoji="0" lang="ko-KR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구분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3175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업무화면</a:t>
                      </a:r>
                      <a:endParaRPr kumimoji="0" lang="ko-KR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750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기능 개요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Vertical Drum </a:t>
                      </a:r>
                      <a:r>
                        <a:rPr kumimoji="0" lang="ko-KR" altLang="en-US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데이터 입력 대화상자</a:t>
                      </a:r>
                      <a:endParaRPr kumimoji="0" lang="ko-KR" altLang="ko-KR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3820">
                <a:tc rowSpan="2" gridSpan="4"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Ⅱ. </a:t>
                      </a: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화면 설계</a:t>
                      </a: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ko-KR" altLang="en-US" sz="1000" b="1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  ■ 화면</a:t>
                      </a: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sz="10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Ⅰ. </a:t>
                      </a: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기능 정의</a:t>
                      </a:r>
                      <a:r>
                        <a:rPr kumimoji="0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</a:t>
                      </a: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기능개요 및 개선내용</a:t>
                      </a:r>
                      <a:r>
                        <a:rPr kumimoji="0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)</a:t>
                      </a:r>
                      <a:endParaRPr kumimoji="0" lang="ko-KR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70195">
                <a:tc gridSpan="4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ko-KR" altLang="en-US" sz="1000" b="1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■ </a:t>
                      </a:r>
                      <a:r>
                        <a:rPr lang="ko-KR" altLang="ko-KR" sz="1000" b="1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기능 개요</a:t>
                      </a:r>
                      <a:endParaRPr lang="ko-KR" altLang="ko-KR" sz="1000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1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■ 개선 내용</a:t>
                      </a:r>
                      <a:endParaRPr lang="ko-KR" altLang="ko-KR" sz="1000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3" name="그림 2">
            <a:extLst>
              <a:ext uri="{FF2B5EF4-FFF2-40B4-BE49-F238E27FC236}">
                <a16:creationId xmlns:a16="http://schemas.microsoft.com/office/drawing/2014/main" id="{87CE35D1-4FCB-4AD6-AA36-DE2F94F086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69600" y="1700808"/>
            <a:ext cx="4781550" cy="4476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0313777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76" name="표 37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123643"/>
              </p:ext>
            </p:extLst>
          </p:nvPr>
        </p:nvGraphicFramePr>
        <p:xfrm>
          <a:off x="250825" y="188912"/>
          <a:ext cx="9454711" cy="6097587"/>
        </p:xfrm>
        <a:graphic>
          <a:graphicData uri="http://schemas.openxmlformats.org/drawingml/2006/table">
            <a:tbl>
              <a:tblPr/>
              <a:tblGrid>
                <a:gridCol w="12753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030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63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91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6492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93910">
                <a:tc gridSpan="6"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기능정의서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7503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프로젝트 명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SECL Hydraulic Calculation program </a:t>
                      </a:r>
                      <a:r>
                        <a:rPr kumimoji="0" lang="ko-KR" altLang="en-US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개발</a:t>
                      </a:r>
                      <a:endParaRPr kumimoji="0" lang="ko-KR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시스템 명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HYTOS</a:t>
                      </a:r>
                      <a:endParaRPr kumimoji="0" 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75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7503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기능 </a:t>
                      </a:r>
                      <a:r>
                        <a:rPr kumimoji="0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ID</a:t>
                      </a:r>
                      <a:endParaRPr kumimoji="0" lang="ko-KR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작성자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김연진</a:t>
                      </a: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75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작성일</a:t>
                      </a:r>
                      <a:endParaRPr kumimoji="0" lang="ko-KR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2019.08.21</a:t>
                      </a: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71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기능 명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3175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HYTOS</a:t>
                      </a:r>
                      <a:endParaRPr kumimoji="0" lang="ko-KR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구분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3175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업무화면</a:t>
                      </a:r>
                      <a:endParaRPr kumimoji="0" lang="ko-KR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750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기능 개요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Miscellaneous Equipment </a:t>
                      </a:r>
                      <a:r>
                        <a:rPr kumimoji="0" lang="ko-KR" altLang="en-US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데이터 입력 대화상자</a:t>
                      </a:r>
                      <a:endParaRPr kumimoji="0" lang="ko-KR" altLang="ko-KR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3820">
                <a:tc rowSpan="2" gridSpan="4"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Ⅱ. </a:t>
                      </a: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화면 설계</a:t>
                      </a: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ko-KR" altLang="en-US" sz="1000" b="1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  ■ 화면</a:t>
                      </a: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sz="10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Ⅰ. </a:t>
                      </a: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기능 정의</a:t>
                      </a:r>
                      <a:r>
                        <a:rPr kumimoji="0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</a:t>
                      </a: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기능개요 및 개선내용</a:t>
                      </a:r>
                      <a:r>
                        <a:rPr kumimoji="0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)</a:t>
                      </a:r>
                      <a:endParaRPr kumimoji="0" lang="ko-KR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70195">
                <a:tc gridSpan="4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ko-KR" altLang="en-US" sz="1000" b="1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■ </a:t>
                      </a:r>
                      <a:r>
                        <a:rPr lang="ko-KR" altLang="ko-KR" sz="1000" b="1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기능 개요</a:t>
                      </a:r>
                      <a:endParaRPr lang="ko-KR" altLang="ko-KR" sz="1000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1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■ 개선 내용</a:t>
                      </a:r>
                      <a:endParaRPr lang="ko-KR" altLang="ko-KR" sz="1000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2" name="그림 1">
            <a:extLst>
              <a:ext uri="{FF2B5EF4-FFF2-40B4-BE49-F238E27FC236}">
                <a16:creationId xmlns:a16="http://schemas.microsoft.com/office/drawing/2014/main" id="{8E7FDB47-1E25-40D4-BFC9-A895DFFA99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69600" y="1659979"/>
            <a:ext cx="4943475" cy="4505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8717300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76" name="표 37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6384559"/>
              </p:ext>
            </p:extLst>
          </p:nvPr>
        </p:nvGraphicFramePr>
        <p:xfrm>
          <a:off x="250825" y="188912"/>
          <a:ext cx="9454711" cy="6097587"/>
        </p:xfrm>
        <a:graphic>
          <a:graphicData uri="http://schemas.openxmlformats.org/drawingml/2006/table">
            <a:tbl>
              <a:tblPr/>
              <a:tblGrid>
                <a:gridCol w="12753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030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63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91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6492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93910">
                <a:tc gridSpan="6"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기능정의서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7503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프로젝트 명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SECL Hydraulic Calculation program </a:t>
                      </a:r>
                      <a:r>
                        <a:rPr kumimoji="0" lang="ko-KR" altLang="en-US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개발</a:t>
                      </a:r>
                      <a:endParaRPr kumimoji="0" lang="ko-KR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시스템 명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HYTOS</a:t>
                      </a:r>
                      <a:endParaRPr kumimoji="0" 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75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7503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기능 </a:t>
                      </a:r>
                      <a:r>
                        <a:rPr kumimoji="0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ID</a:t>
                      </a:r>
                      <a:endParaRPr kumimoji="0" lang="ko-KR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작성자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김연진</a:t>
                      </a: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75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작성일</a:t>
                      </a:r>
                      <a:endParaRPr kumimoji="0" lang="ko-KR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2019.08.21</a:t>
                      </a: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71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기능 명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3175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HYTOS</a:t>
                      </a:r>
                      <a:endParaRPr kumimoji="0" lang="ko-KR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구분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3175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업무화면</a:t>
                      </a:r>
                      <a:endParaRPr kumimoji="0" lang="ko-KR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750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기능 개요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Ball Tank </a:t>
                      </a:r>
                      <a:r>
                        <a:rPr kumimoji="0" lang="ko-KR" altLang="en-US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데이터 입력 대화상자</a:t>
                      </a:r>
                      <a:endParaRPr kumimoji="0" lang="ko-KR" altLang="ko-KR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3820">
                <a:tc rowSpan="2" gridSpan="4"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Ⅱ. </a:t>
                      </a: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화면 설계</a:t>
                      </a: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ko-KR" altLang="en-US" sz="1000" b="1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  ■ 화면</a:t>
                      </a: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sz="10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Ⅰ. </a:t>
                      </a: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기능 정의</a:t>
                      </a:r>
                      <a:r>
                        <a:rPr kumimoji="0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</a:t>
                      </a: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기능개요 및 개선내용</a:t>
                      </a:r>
                      <a:r>
                        <a:rPr kumimoji="0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)</a:t>
                      </a:r>
                      <a:endParaRPr kumimoji="0" lang="ko-KR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70195">
                <a:tc gridSpan="4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ko-KR" altLang="en-US" sz="1000" b="1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■ </a:t>
                      </a:r>
                      <a:r>
                        <a:rPr lang="ko-KR" altLang="ko-KR" sz="1000" b="1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기능 개요</a:t>
                      </a:r>
                      <a:endParaRPr lang="ko-KR" altLang="ko-KR" sz="1000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1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■ 개선 내용</a:t>
                      </a:r>
                      <a:endParaRPr lang="ko-KR" altLang="ko-KR" sz="1000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3" name="그림 2">
            <a:extLst>
              <a:ext uri="{FF2B5EF4-FFF2-40B4-BE49-F238E27FC236}">
                <a16:creationId xmlns:a16="http://schemas.microsoft.com/office/drawing/2014/main" id="{F7F53951-F7D8-4D28-A5AB-57DBF3156E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68624" y="2132856"/>
            <a:ext cx="4657725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1515986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76" name="표 37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3866889"/>
              </p:ext>
            </p:extLst>
          </p:nvPr>
        </p:nvGraphicFramePr>
        <p:xfrm>
          <a:off x="250825" y="188912"/>
          <a:ext cx="9454711" cy="6097587"/>
        </p:xfrm>
        <a:graphic>
          <a:graphicData uri="http://schemas.openxmlformats.org/drawingml/2006/table">
            <a:tbl>
              <a:tblPr/>
              <a:tblGrid>
                <a:gridCol w="12753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030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63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91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6492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93910">
                <a:tc gridSpan="6"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기능정의서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7503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프로젝트 명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SECL Hydraulic Calculation program </a:t>
                      </a:r>
                      <a:r>
                        <a:rPr kumimoji="0" lang="ko-KR" altLang="en-US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개발</a:t>
                      </a:r>
                      <a:endParaRPr kumimoji="0" lang="ko-KR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시스템 명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HYTOS</a:t>
                      </a:r>
                      <a:endParaRPr kumimoji="0" 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75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7503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기능 </a:t>
                      </a:r>
                      <a:r>
                        <a:rPr kumimoji="0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ID</a:t>
                      </a:r>
                      <a:endParaRPr kumimoji="0" lang="ko-KR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작성자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김연진</a:t>
                      </a: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75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작성일</a:t>
                      </a:r>
                      <a:endParaRPr kumimoji="0" lang="ko-KR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2019.08.21</a:t>
                      </a: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71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기능 명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3175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HYTOS</a:t>
                      </a:r>
                      <a:endParaRPr kumimoji="0" lang="ko-KR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구분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3175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업무화면</a:t>
                      </a:r>
                      <a:endParaRPr kumimoji="0" lang="ko-KR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750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기능 개요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Cone Roof Tank </a:t>
                      </a:r>
                      <a:r>
                        <a:rPr kumimoji="0" lang="ko-KR" altLang="en-US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데이터 입력 대화상자</a:t>
                      </a:r>
                      <a:endParaRPr kumimoji="0" lang="ko-KR" altLang="ko-KR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3820">
                <a:tc rowSpan="2" gridSpan="4"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Ⅱ. </a:t>
                      </a: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화면 설계</a:t>
                      </a: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ko-KR" altLang="en-US" sz="1000" b="1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  ■ 화면</a:t>
                      </a: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sz="10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Ⅰ. </a:t>
                      </a: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기능 정의</a:t>
                      </a:r>
                      <a:r>
                        <a:rPr kumimoji="0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</a:t>
                      </a: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기능개요 및 개선내용</a:t>
                      </a:r>
                      <a:r>
                        <a:rPr kumimoji="0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)</a:t>
                      </a:r>
                      <a:endParaRPr kumimoji="0" lang="ko-KR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70195">
                <a:tc gridSpan="4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ko-KR" altLang="en-US" sz="1000" b="1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■ </a:t>
                      </a:r>
                      <a:r>
                        <a:rPr lang="ko-KR" altLang="ko-KR" sz="1000" b="1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기능 개요</a:t>
                      </a:r>
                      <a:endParaRPr lang="ko-KR" altLang="ko-KR" sz="1000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1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■ 개선 내용</a:t>
                      </a:r>
                      <a:endParaRPr lang="ko-KR" altLang="ko-KR" sz="1000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2" name="그림 1">
            <a:extLst>
              <a:ext uri="{FF2B5EF4-FFF2-40B4-BE49-F238E27FC236}">
                <a16:creationId xmlns:a16="http://schemas.microsoft.com/office/drawing/2014/main" id="{7E88DB8D-93AD-468B-A929-00ED270ACF8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68624" y="2060848"/>
            <a:ext cx="4772025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1970958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76" name="표 37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5091293"/>
              </p:ext>
            </p:extLst>
          </p:nvPr>
        </p:nvGraphicFramePr>
        <p:xfrm>
          <a:off x="250825" y="188912"/>
          <a:ext cx="9454711" cy="6097587"/>
        </p:xfrm>
        <a:graphic>
          <a:graphicData uri="http://schemas.openxmlformats.org/drawingml/2006/table">
            <a:tbl>
              <a:tblPr/>
              <a:tblGrid>
                <a:gridCol w="12753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030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63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91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6492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93910">
                <a:tc gridSpan="6"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기능정의서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7503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프로젝트 명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SECL Hydraulic Calculation program </a:t>
                      </a:r>
                      <a:r>
                        <a:rPr kumimoji="0" lang="ko-KR" altLang="en-US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개발</a:t>
                      </a:r>
                      <a:endParaRPr kumimoji="0" lang="ko-KR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시스템 명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HYTOS</a:t>
                      </a:r>
                      <a:endParaRPr kumimoji="0" 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75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7503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기능 </a:t>
                      </a:r>
                      <a:r>
                        <a:rPr kumimoji="0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ID</a:t>
                      </a:r>
                      <a:endParaRPr kumimoji="0" lang="ko-KR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작성자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김연진</a:t>
                      </a: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75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작성일</a:t>
                      </a:r>
                      <a:endParaRPr kumimoji="0" lang="ko-KR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2019.08.21</a:t>
                      </a: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71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기능 명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3175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HYTOS</a:t>
                      </a:r>
                      <a:endParaRPr kumimoji="0" lang="ko-KR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구분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3175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업무화면</a:t>
                      </a:r>
                      <a:endParaRPr kumimoji="0" lang="ko-KR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750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기능 개요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Dome Roof Tank </a:t>
                      </a:r>
                      <a:r>
                        <a:rPr kumimoji="0" lang="ko-KR" altLang="en-US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데이터 입력 대화상자</a:t>
                      </a:r>
                      <a:endParaRPr kumimoji="0" lang="ko-KR" altLang="ko-KR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3820">
                <a:tc rowSpan="2" gridSpan="4"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Ⅱ. </a:t>
                      </a: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화면 설계</a:t>
                      </a: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ko-KR" altLang="en-US" sz="1000" b="1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  ■ 화면</a:t>
                      </a: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sz="10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Ⅰ. </a:t>
                      </a: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기능 정의</a:t>
                      </a:r>
                      <a:r>
                        <a:rPr kumimoji="0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</a:t>
                      </a: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기능개요 및 개선내용</a:t>
                      </a:r>
                      <a:r>
                        <a:rPr kumimoji="0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)</a:t>
                      </a:r>
                      <a:endParaRPr kumimoji="0" lang="ko-KR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70195">
                <a:tc gridSpan="4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ko-KR" altLang="en-US" sz="1000" b="1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■ </a:t>
                      </a:r>
                      <a:r>
                        <a:rPr lang="ko-KR" altLang="ko-KR" sz="1000" b="1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기능 개요</a:t>
                      </a:r>
                      <a:endParaRPr lang="ko-KR" altLang="ko-KR" sz="1000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1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■ 개선 내용</a:t>
                      </a:r>
                      <a:endParaRPr lang="ko-KR" altLang="ko-KR" sz="1000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3" name="그림 2">
            <a:extLst>
              <a:ext uri="{FF2B5EF4-FFF2-40B4-BE49-F238E27FC236}">
                <a16:creationId xmlns:a16="http://schemas.microsoft.com/office/drawing/2014/main" id="{4E3823DA-3C4C-48F8-BF56-94B693D383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68624" y="2060848"/>
            <a:ext cx="4772025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6585654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76" name="표 37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4216185"/>
              </p:ext>
            </p:extLst>
          </p:nvPr>
        </p:nvGraphicFramePr>
        <p:xfrm>
          <a:off x="250825" y="188912"/>
          <a:ext cx="9454711" cy="6097587"/>
        </p:xfrm>
        <a:graphic>
          <a:graphicData uri="http://schemas.openxmlformats.org/drawingml/2006/table">
            <a:tbl>
              <a:tblPr/>
              <a:tblGrid>
                <a:gridCol w="12753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030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63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91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6492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93910">
                <a:tc gridSpan="6"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기능정의서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7503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프로젝트 명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SECL Hydraulic Calculation program </a:t>
                      </a:r>
                      <a:r>
                        <a:rPr kumimoji="0" lang="ko-KR" altLang="en-US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개발</a:t>
                      </a:r>
                      <a:endParaRPr kumimoji="0" lang="ko-KR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시스템 명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HYTOS</a:t>
                      </a:r>
                      <a:endParaRPr kumimoji="0" 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75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7503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기능 </a:t>
                      </a:r>
                      <a:r>
                        <a:rPr kumimoji="0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ID</a:t>
                      </a:r>
                      <a:endParaRPr kumimoji="0" lang="ko-KR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작성자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김연진</a:t>
                      </a: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75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작성일</a:t>
                      </a:r>
                      <a:endParaRPr kumimoji="0" lang="ko-KR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2019.08.21</a:t>
                      </a: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71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기능 명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3175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HYTOS</a:t>
                      </a:r>
                      <a:endParaRPr kumimoji="0" lang="ko-KR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구분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3175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업무화면</a:t>
                      </a:r>
                      <a:endParaRPr kumimoji="0" lang="ko-KR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750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기능 개요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Air Fin Cooler </a:t>
                      </a:r>
                      <a:r>
                        <a:rPr kumimoji="0" lang="ko-KR" altLang="en-US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데이터 입력 대화상자</a:t>
                      </a:r>
                      <a:endParaRPr kumimoji="0" lang="ko-KR" altLang="ko-KR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3820">
                <a:tc rowSpan="2" gridSpan="4"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Ⅱ. </a:t>
                      </a: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화면 설계</a:t>
                      </a: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ko-KR" altLang="en-US" sz="1000" b="1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  ■ 화면</a:t>
                      </a: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sz="10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Ⅰ. </a:t>
                      </a: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기능 정의</a:t>
                      </a:r>
                      <a:r>
                        <a:rPr kumimoji="0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</a:t>
                      </a: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기능개요 및 개선내용</a:t>
                      </a:r>
                      <a:r>
                        <a:rPr kumimoji="0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)</a:t>
                      </a:r>
                      <a:endParaRPr kumimoji="0" lang="ko-KR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70195">
                <a:tc gridSpan="4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ko-KR" altLang="en-US" sz="1000" b="1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■ </a:t>
                      </a:r>
                      <a:r>
                        <a:rPr lang="ko-KR" altLang="ko-KR" sz="1000" b="1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기능 개요</a:t>
                      </a:r>
                      <a:endParaRPr lang="ko-KR" altLang="ko-KR" sz="1000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1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■ 개선 내용</a:t>
                      </a:r>
                      <a:endParaRPr lang="ko-KR" altLang="ko-KR" sz="1000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2" name="그림 1">
            <a:extLst>
              <a:ext uri="{FF2B5EF4-FFF2-40B4-BE49-F238E27FC236}">
                <a16:creationId xmlns:a16="http://schemas.microsoft.com/office/drawing/2014/main" id="{5D1C1675-C866-435A-8731-E123F321DA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68624" y="2852936"/>
            <a:ext cx="4476750" cy="1990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0654948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76" name="표 37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8397673"/>
              </p:ext>
            </p:extLst>
          </p:nvPr>
        </p:nvGraphicFramePr>
        <p:xfrm>
          <a:off x="250825" y="188912"/>
          <a:ext cx="9454711" cy="6097587"/>
        </p:xfrm>
        <a:graphic>
          <a:graphicData uri="http://schemas.openxmlformats.org/drawingml/2006/table">
            <a:tbl>
              <a:tblPr/>
              <a:tblGrid>
                <a:gridCol w="12753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030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63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91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6492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93910">
                <a:tc gridSpan="6"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기능정의서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7503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프로젝트 명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SECL Hydraulic Calculation program </a:t>
                      </a:r>
                      <a:r>
                        <a:rPr kumimoji="0" lang="ko-KR" altLang="en-US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개발</a:t>
                      </a:r>
                      <a:endParaRPr kumimoji="0" lang="ko-KR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시스템 명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HYTOS</a:t>
                      </a:r>
                      <a:endParaRPr kumimoji="0" 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75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7503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기능 </a:t>
                      </a:r>
                      <a:r>
                        <a:rPr kumimoji="0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ID</a:t>
                      </a:r>
                      <a:endParaRPr kumimoji="0" lang="ko-KR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작성자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김연진</a:t>
                      </a: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75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작성일</a:t>
                      </a:r>
                      <a:endParaRPr kumimoji="0" lang="ko-KR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2019.08.21</a:t>
                      </a: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71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기능 명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3175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HYTOS</a:t>
                      </a:r>
                      <a:endParaRPr kumimoji="0" lang="ko-KR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구분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3175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업무화면</a:t>
                      </a:r>
                      <a:endParaRPr kumimoji="0" lang="ko-KR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750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기능 개요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Compressor </a:t>
                      </a:r>
                      <a:r>
                        <a:rPr kumimoji="0" lang="ko-KR" altLang="en-US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데이터 입력 대화상자</a:t>
                      </a:r>
                      <a:endParaRPr kumimoji="0" lang="ko-KR" altLang="ko-KR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3820">
                <a:tc rowSpan="2" gridSpan="4"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Ⅱ. </a:t>
                      </a: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화면 설계</a:t>
                      </a: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ko-KR" altLang="en-US" sz="1000" b="1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  ■ 화면</a:t>
                      </a: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sz="10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Ⅰ. </a:t>
                      </a: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기능 정의</a:t>
                      </a:r>
                      <a:r>
                        <a:rPr kumimoji="0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</a:t>
                      </a: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기능개요 및 개선내용</a:t>
                      </a:r>
                      <a:r>
                        <a:rPr kumimoji="0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)</a:t>
                      </a:r>
                      <a:endParaRPr kumimoji="0" lang="ko-KR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70195">
                <a:tc gridSpan="4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ko-KR" altLang="en-US" sz="1000" b="1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■ </a:t>
                      </a:r>
                      <a:r>
                        <a:rPr lang="ko-KR" altLang="ko-KR" sz="1000" b="1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기능 개요</a:t>
                      </a:r>
                      <a:endParaRPr lang="ko-KR" altLang="ko-KR" sz="1000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1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■ 개선 내용</a:t>
                      </a:r>
                      <a:endParaRPr lang="ko-KR" altLang="ko-KR" sz="1000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2" name="그림 1">
            <a:extLst>
              <a:ext uri="{FF2B5EF4-FFF2-40B4-BE49-F238E27FC236}">
                <a16:creationId xmlns:a16="http://schemas.microsoft.com/office/drawing/2014/main" id="{DA6474BF-2040-4C4D-ABD9-2DC8DF641B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68624" y="2708920"/>
            <a:ext cx="4724400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9330165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76" name="표 37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0143792"/>
              </p:ext>
            </p:extLst>
          </p:nvPr>
        </p:nvGraphicFramePr>
        <p:xfrm>
          <a:off x="250825" y="188912"/>
          <a:ext cx="9454711" cy="6097587"/>
        </p:xfrm>
        <a:graphic>
          <a:graphicData uri="http://schemas.openxmlformats.org/drawingml/2006/table">
            <a:tbl>
              <a:tblPr/>
              <a:tblGrid>
                <a:gridCol w="12753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030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63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91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6492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93910">
                <a:tc gridSpan="6"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기능정의서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7503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프로젝트 명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SECL Hydraulic Calculation program </a:t>
                      </a:r>
                      <a:r>
                        <a:rPr kumimoji="0" lang="ko-KR" altLang="en-US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개발</a:t>
                      </a:r>
                      <a:endParaRPr kumimoji="0" lang="ko-KR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시스템 명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HYTOS</a:t>
                      </a:r>
                      <a:endParaRPr kumimoji="0" 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75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7503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기능 </a:t>
                      </a:r>
                      <a:r>
                        <a:rPr kumimoji="0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ID</a:t>
                      </a:r>
                      <a:endParaRPr kumimoji="0" lang="ko-KR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작성자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김연진</a:t>
                      </a: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75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작성일</a:t>
                      </a:r>
                      <a:endParaRPr kumimoji="0" lang="ko-KR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2019.08.21</a:t>
                      </a: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71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기능 명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3175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HYTOS</a:t>
                      </a:r>
                      <a:endParaRPr kumimoji="0" lang="ko-KR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구분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3175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업무화면</a:t>
                      </a:r>
                      <a:endParaRPr kumimoji="0" lang="ko-KR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750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기능 개요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Pump </a:t>
                      </a:r>
                      <a:r>
                        <a:rPr kumimoji="0" lang="ko-KR" altLang="en-US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데이터 입력 대화상자</a:t>
                      </a:r>
                      <a:endParaRPr kumimoji="0" lang="ko-KR" altLang="ko-KR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3820">
                <a:tc rowSpan="2" gridSpan="4"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Ⅱ. </a:t>
                      </a: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화면 설계</a:t>
                      </a: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ko-KR" altLang="en-US" sz="1000" b="1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  ■ 화면</a:t>
                      </a: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sz="10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Ⅰ. </a:t>
                      </a: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기능 정의</a:t>
                      </a:r>
                      <a:r>
                        <a:rPr kumimoji="0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</a:t>
                      </a: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기능개요 및 개선내용</a:t>
                      </a:r>
                      <a:r>
                        <a:rPr kumimoji="0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)</a:t>
                      </a:r>
                      <a:endParaRPr kumimoji="0" lang="ko-KR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70195">
                <a:tc gridSpan="4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ko-KR" altLang="en-US" sz="1000" b="1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■ </a:t>
                      </a:r>
                      <a:r>
                        <a:rPr lang="ko-KR" altLang="ko-KR" sz="1000" b="1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기능 개요</a:t>
                      </a:r>
                      <a:endParaRPr lang="ko-KR" altLang="ko-KR" sz="1000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1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■ 개선 내용</a:t>
                      </a:r>
                      <a:endParaRPr lang="ko-KR" altLang="ko-KR" sz="1000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3" name="그림 2">
            <a:extLst>
              <a:ext uri="{FF2B5EF4-FFF2-40B4-BE49-F238E27FC236}">
                <a16:creationId xmlns:a16="http://schemas.microsoft.com/office/drawing/2014/main" id="{DE172B77-2507-4A52-A49E-825E42BE15A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68624" y="2602210"/>
            <a:ext cx="4200525" cy="2266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2427810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76" name="표 37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5018728"/>
              </p:ext>
            </p:extLst>
          </p:nvPr>
        </p:nvGraphicFramePr>
        <p:xfrm>
          <a:off x="250825" y="188912"/>
          <a:ext cx="9454711" cy="6097587"/>
        </p:xfrm>
        <a:graphic>
          <a:graphicData uri="http://schemas.openxmlformats.org/drawingml/2006/table">
            <a:tbl>
              <a:tblPr/>
              <a:tblGrid>
                <a:gridCol w="12753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030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63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91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6492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93910">
                <a:tc gridSpan="6"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기능정의서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7503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프로젝트 명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SECL Hydraulic Calculation program </a:t>
                      </a:r>
                      <a:r>
                        <a:rPr kumimoji="0" lang="ko-KR" altLang="en-US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개발</a:t>
                      </a:r>
                      <a:endParaRPr kumimoji="0" lang="ko-KR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시스템 명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HYTOS</a:t>
                      </a:r>
                      <a:endParaRPr kumimoji="0" 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75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7503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기능 </a:t>
                      </a:r>
                      <a:r>
                        <a:rPr kumimoji="0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ID</a:t>
                      </a:r>
                      <a:endParaRPr kumimoji="0" lang="ko-KR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작성자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김연진</a:t>
                      </a: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75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작성일</a:t>
                      </a:r>
                      <a:endParaRPr kumimoji="0" lang="ko-KR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2019.08.21</a:t>
                      </a: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71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기능 명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3175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HYTOS</a:t>
                      </a:r>
                      <a:endParaRPr kumimoji="0" lang="ko-KR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구분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3175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업무화면</a:t>
                      </a:r>
                      <a:endParaRPr kumimoji="0" lang="ko-KR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750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기능 개요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Flowmeter </a:t>
                      </a:r>
                      <a:r>
                        <a:rPr kumimoji="0" lang="ko-KR" altLang="en-US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데이터 입력 대화상자</a:t>
                      </a:r>
                      <a:endParaRPr kumimoji="0" lang="ko-KR" altLang="ko-KR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3820">
                <a:tc rowSpan="2" gridSpan="4"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Ⅱ. </a:t>
                      </a: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화면 설계</a:t>
                      </a: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ko-KR" altLang="en-US" sz="1000" b="1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  ■ 화면</a:t>
                      </a: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sz="10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Ⅰ. </a:t>
                      </a: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기능 정의</a:t>
                      </a:r>
                      <a:r>
                        <a:rPr kumimoji="0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</a:t>
                      </a: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기능개요 및 개선내용</a:t>
                      </a:r>
                      <a:r>
                        <a:rPr kumimoji="0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)</a:t>
                      </a:r>
                      <a:endParaRPr kumimoji="0" lang="ko-KR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70195">
                <a:tc gridSpan="4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ko-KR" altLang="en-US" sz="1000" b="1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■ </a:t>
                      </a:r>
                      <a:r>
                        <a:rPr lang="ko-KR" altLang="ko-KR" sz="1000" b="1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기능 개요</a:t>
                      </a:r>
                      <a:endParaRPr lang="ko-KR" altLang="ko-KR" sz="1000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1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■ 개선 내용</a:t>
                      </a:r>
                      <a:endParaRPr lang="ko-KR" altLang="ko-KR" sz="1000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2" name="그림 1">
            <a:extLst>
              <a:ext uri="{FF2B5EF4-FFF2-40B4-BE49-F238E27FC236}">
                <a16:creationId xmlns:a16="http://schemas.microsoft.com/office/drawing/2014/main" id="{D5A5A5FB-84DB-4640-95A8-17E61C67AB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68624" y="2996952"/>
            <a:ext cx="4629150" cy="2019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4835597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76" name="표 37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5318330"/>
              </p:ext>
            </p:extLst>
          </p:nvPr>
        </p:nvGraphicFramePr>
        <p:xfrm>
          <a:off x="250825" y="188912"/>
          <a:ext cx="9454711" cy="6097587"/>
        </p:xfrm>
        <a:graphic>
          <a:graphicData uri="http://schemas.openxmlformats.org/drawingml/2006/table">
            <a:tbl>
              <a:tblPr/>
              <a:tblGrid>
                <a:gridCol w="12753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030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63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91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6492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93910">
                <a:tc gridSpan="6"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기능정의서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7503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프로젝트 명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SECL Hydraulic Calculation program </a:t>
                      </a:r>
                      <a:r>
                        <a:rPr kumimoji="0" lang="ko-KR" altLang="en-US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개발</a:t>
                      </a:r>
                      <a:endParaRPr kumimoji="0" lang="ko-KR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시스템 명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HYTOS</a:t>
                      </a:r>
                      <a:endParaRPr kumimoji="0" 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75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7503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기능 </a:t>
                      </a:r>
                      <a:r>
                        <a:rPr kumimoji="0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ID</a:t>
                      </a:r>
                      <a:endParaRPr kumimoji="0" lang="ko-KR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작성자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김연진</a:t>
                      </a: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75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작성일</a:t>
                      </a:r>
                      <a:endParaRPr kumimoji="0" lang="ko-KR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2019.08.21</a:t>
                      </a: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71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기능 명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3175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HYTOS</a:t>
                      </a:r>
                      <a:endParaRPr kumimoji="0" lang="ko-KR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구분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3175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업무화면</a:t>
                      </a:r>
                      <a:endParaRPr kumimoji="0" lang="ko-KR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750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기능 개요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Splitter </a:t>
                      </a:r>
                      <a:r>
                        <a:rPr kumimoji="0" lang="ko-KR" altLang="en-US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데이터 입력 대화상자</a:t>
                      </a:r>
                      <a:endParaRPr kumimoji="0" lang="ko-KR" altLang="ko-KR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3820">
                <a:tc rowSpan="2" gridSpan="4"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Ⅱ. </a:t>
                      </a: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화면 설계</a:t>
                      </a: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ko-KR" altLang="en-US" sz="1000" b="1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  ■ 화면</a:t>
                      </a: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sz="10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Ⅰ. </a:t>
                      </a: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기능 정의</a:t>
                      </a:r>
                      <a:r>
                        <a:rPr kumimoji="0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</a:t>
                      </a: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기능개요 및 개선내용</a:t>
                      </a:r>
                      <a:r>
                        <a:rPr kumimoji="0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)</a:t>
                      </a:r>
                      <a:endParaRPr kumimoji="0" lang="ko-KR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70195">
                <a:tc gridSpan="4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ko-KR" altLang="en-US" sz="1000" b="1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■ </a:t>
                      </a:r>
                      <a:r>
                        <a:rPr lang="ko-KR" altLang="ko-KR" sz="1000" b="1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기능 개요</a:t>
                      </a:r>
                      <a:endParaRPr lang="ko-KR" altLang="ko-KR" sz="1000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1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■ 개선 내용</a:t>
                      </a:r>
                      <a:endParaRPr lang="ko-KR" altLang="ko-KR" sz="1000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3" name="그림 2">
            <a:extLst>
              <a:ext uri="{FF2B5EF4-FFF2-40B4-BE49-F238E27FC236}">
                <a16:creationId xmlns:a16="http://schemas.microsoft.com/office/drawing/2014/main" id="{C7FA2ED5-A1D1-4A35-BFE8-5C099C3F20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68624" y="2348880"/>
            <a:ext cx="4619625" cy="3057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5934257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76" name="표 37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8521339"/>
              </p:ext>
            </p:extLst>
          </p:nvPr>
        </p:nvGraphicFramePr>
        <p:xfrm>
          <a:off x="250825" y="188912"/>
          <a:ext cx="9454711" cy="6097587"/>
        </p:xfrm>
        <a:graphic>
          <a:graphicData uri="http://schemas.openxmlformats.org/drawingml/2006/table">
            <a:tbl>
              <a:tblPr/>
              <a:tblGrid>
                <a:gridCol w="12753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030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63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91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6492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93910">
                <a:tc gridSpan="6"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기능정의서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7503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프로젝트 명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SECL Hydraulic Calculation program </a:t>
                      </a:r>
                      <a:r>
                        <a:rPr kumimoji="0" lang="ko-KR" altLang="en-US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개발</a:t>
                      </a:r>
                      <a:endParaRPr kumimoji="0" lang="ko-KR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시스템 명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HYTOS</a:t>
                      </a:r>
                      <a:endParaRPr kumimoji="0" 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75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7503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기능 </a:t>
                      </a:r>
                      <a:r>
                        <a:rPr kumimoji="0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ID</a:t>
                      </a:r>
                      <a:endParaRPr kumimoji="0" lang="ko-KR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작성자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김연진</a:t>
                      </a: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75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작성일</a:t>
                      </a:r>
                      <a:endParaRPr kumimoji="0" lang="ko-KR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2019.08.21</a:t>
                      </a: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71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기능 명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3175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HYTOS</a:t>
                      </a:r>
                      <a:endParaRPr kumimoji="0" lang="ko-KR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구분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3175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업무화면</a:t>
                      </a:r>
                      <a:endParaRPr kumimoji="0" lang="ko-KR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750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기능 개요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Reducer </a:t>
                      </a:r>
                      <a:r>
                        <a:rPr kumimoji="0" lang="ko-KR" altLang="en-US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데이터 입력 대화상자</a:t>
                      </a:r>
                      <a:endParaRPr kumimoji="0" lang="ko-KR" altLang="ko-KR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3820">
                <a:tc rowSpan="2" gridSpan="4"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Ⅱ. </a:t>
                      </a: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화면 설계</a:t>
                      </a: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ko-KR" altLang="en-US" sz="1000" b="1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  ■ 화면</a:t>
                      </a: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sz="10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Ⅰ. </a:t>
                      </a: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기능 정의</a:t>
                      </a:r>
                      <a:r>
                        <a:rPr kumimoji="0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</a:t>
                      </a: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기능개요 및 개선내용</a:t>
                      </a:r>
                      <a:r>
                        <a:rPr kumimoji="0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)</a:t>
                      </a:r>
                      <a:endParaRPr kumimoji="0" lang="ko-KR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70195">
                <a:tc gridSpan="4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ko-KR" altLang="en-US" sz="1000" b="1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■ </a:t>
                      </a:r>
                      <a:r>
                        <a:rPr lang="ko-KR" altLang="ko-KR" sz="1000" b="1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기능 개요</a:t>
                      </a:r>
                      <a:endParaRPr lang="ko-KR" altLang="ko-KR" sz="1000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1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■ 개선 내용</a:t>
                      </a:r>
                      <a:endParaRPr lang="ko-KR" altLang="ko-KR" sz="1000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2" name="그림 1">
            <a:extLst>
              <a:ext uri="{FF2B5EF4-FFF2-40B4-BE49-F238E27FC236}">
                <a16:creationId xmlns:a16="http://schemas.microsoft.com/office/drawing/2014/main" id="{0198C790-D949-469B-A2DC-56585185D3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68624" y="2852936"/>
            <a:ext cx="4552950" cy="1990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0184599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76" name="표 37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592922"/>
              </p:ext>
            </p:extLst>
          </p:nvPr>
        </p:nvGraphicFramePr>
        <p:xfrm>
          <a:off x="250825" y="188912"/>
          <a:ext cx="9454711" cy="6097587"/>
        </p:xfrm>
        <a:graphic>
          <a:graphicData uri="http://schemas.openxmlformats.org/drawingml/2006/table">
            <a:tbl>
              <a:tblPr/>
              <a:tblGrid>
                <a:gridCol w="12753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030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63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91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6492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93910">
                <a:tc gridSpan="6"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기능정의서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7503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프로젝트 명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SECL Hydraulic Calculation program </a:t>
                      </a:r>
                      <a:r>
                        <a:rPr kumimoji="0" lang="ko-KR" altLang="en-US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개발</a:t>
                      </a:r>
                      <a:endParaRPr kumimoji="0" lang="ko-KR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시스템 명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HYTOS</a:t>
                      </a:r>
                      <a:endParaRPr kumimoji="0" 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75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7503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기능 </a:t>
                      </a:r>
                      <a:r>
                        <a:rPr kumimoji="0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ID</a:t>
                      </a:r>
                      <a:endParaRPr kumimoji="0" lang="ko-KR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작성자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김연진</a:t>
                      </a: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75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작성일</a:t>
                      </a:r>
                      <a:endParaRPr kumimoji="0" lang="ko-KR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2019.08.21</a:t>
                      </a: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71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기능 명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3175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HYTOS</a:t>
                      </a:r>
                      <a:endParaRPr kumimoji="0" lang="ko-KR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구분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3175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업무화면</a:t>
                      </a:r>
                      <a:endParaRPr kumimoji="0" lang="ko-KR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750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기능 개요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Control Valve </a:t>
                      </a:r>
                      <a:r>
                        <a:rPr kumimoji="0" lang="ko-KR" altLang="en-US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데이터 입력 대화상자</a:t>
                      </a:r>
                      <a:endParaRPr kumimoji="0" lang="ko-KR" altLang="ko-KR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3820">
                <a:tc rowSpan="2" gridSpan="4"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Ⅱ. </a:t>
                      </a: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화면 설계</a:t>
                      </a: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ko-KR" altLang="en-US" sz="1000" b="1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  ■ 화면</a:t>
                      </a: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sz="10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Ⅰ. </a:t>
                      </a: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기능 정의</a:t>
                      </a:r>
                      <a:r>
                        <a:rPr kumimoji="0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</a:t>
                      </a: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기능개요 및 개선내용</a:t>
                      </a:r>
                      <a:r>
                        <a:rPr kumimoji="0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)</a:t>
                      </a:r>
                      <a:endParaRPr kumimoji="0" lang="ko-KR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70195">
                <a:tc gridSpan="4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ko-KR" altLang="en-US" sz="1000" b="1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■ </a:t>
                      </a:r>
                      <a:r>
                        <a:rPr lang="ko-KR" altLang="ko-KR" sz="1000" b="1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기능 개요</a:t>
                      </a:r>
                      <a:endParaRPr lang="ko-KR" altLang="ko-KR" sz="1000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1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■ 개선 내용</a:t>
                      </a:r>
                      <a:endParaRPr lang="ko-KR" altLang="ko-KR" sz="1000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3" name="그림 2">
            <a:extLst>
              <a:ext uri="{FF2B5EF4-FFF2-40B4-BE49-F238E27FC236}">
                <a16:creationId xmlns:a16="http://schemas.microsoft.com/office/drawing/2014/main" id="{6C018064-EB4E-47D2-BDDD-44B8CCFB128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68624" y="2780928"/>
            <a:ext cx="4267200" cy="2266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9348251"/>
      </p:ext>
    </p:extLst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76" name="표 37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9513170"/>
              </p:ext>
            </p:extLst>
          </p:nvPr>
        </p:nvGraphicFramePr>
        <p:xfrm>
          <a:off x="250825" y="188912"/>
          <a:ext cx="9454711" cy="6097587"/>
        </p:xfrm>
        <a:graphic>
          <a:graphicData uri="http://schemas.openxmlformats.org/drawingml/2006/table">
            <a:tbl>
              <a:tblPr/>
              <a:tblGrid>
                <a:gridCol w="12753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030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63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91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6492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93910">
                <a:tc gridSpan="6"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기능정의서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7503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프로젝트 명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SECL Hydraulic Calculation program </a:t>
                      </a:r>
                      <a:r>
                        <a:rPr kumimoji="0" lang="ko-KR" altLang="en-US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개발</a:t>
                      </a:r>
                      <a:endParaRPr kumimoji="0" lang="ko-KR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시스템 명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HYTOS</a:t>
                      </a:r>
                      <a:endParaRPr kumimoji="0" 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75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7503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기능 </a:t>
                      </a:r>
                      <a:r>
                        <a:rPr kumimoji="0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ID</a:t>
                      </a:r>
                      <a:endParaRPr kumimoji="0" lang="ko-KR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작성자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김연진</a:t>
                      </a: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75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작성일</a:t>
                      </a:r>
                      <a:endParaRPr kumimoji="0" lang="ko-KR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2019.08.21</a:t>
                      </a: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71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기능 명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3175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HYTOS</a:t>
                      </a:r>
                      <a:endParaRPr kumimoji="0" lang="ko-KR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구분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3175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업무화면</a:t>
                      </a:r>
                      <a:endParaRPr kumimoji="0" lang="ko-KR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750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기능 개요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Manual Valve </a:t>
                      </a:r>
                      <a:r>
                        <a:rPr kumimoji="0" lang="ko-KR" altLang="en-US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데이터 입력 대화상자</a:t>
                      </a:r>
                      <a:endParaRPr kumimoji="0" lang="ko-KR" altLang="ko-KR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3820">
                <a:tc rowSpan="2" gridSpan="4"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Ⅱ. </a:t>
                      </a: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화면 설계</a:t>
                      </a: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ko-KR" altLang="en-US" sz="1000" b="1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  ■ 화면</a:t>
                      </a: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sz="10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Ⅰ. </a:t>
                      </a: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기능 정의</a:t>
                      </a:r>
                      <a:r>
                        <a:rPr kumimoji="0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</a:t>
                      </a: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기능개요 및 개선내용</a:t>
                      </a:r>
                      <a:r>
                        <a:rPr kumimoji="0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)</a:t>
                      </a:r>
                      <a:endParaRPr kumimoji="0" lang="ko-KR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70195">
                <a:tc gridSpan="4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ko-KR" altLang="en-US" sz="1000" b="1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■ </a:t>
                      </a:r>
                      <a:r>
                        <a:rPr lang="ko-KR" altLang="ko-KR" sz="1000" b="1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기능 개요</a:t>
                      </a:r>
                      <a:endParaRPr lang="ko-KR" altLang="ko-KR" sz="1000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1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■ 개선 내용</a:t>
                      </a:r>
                      <a:endParaRPr lang="ko-KR" altLang="ko-KR" sz="1000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2" name="그림 1">
            <a:extLst>
              <a:ext uri="{FF2B5EF4-FFF2-40B4-BE49-F238E27FC236}">
                <a16:creationId xmlns:a16="http://schemas.microsoft.com/office/drawing/2014/main" id="{282C35DA-411B-4422-857C-6EB31766DF6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68624" y="2564904"/>
            <a:ext cx="4314825" cy="2581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3395712"/>
      </p:ext>
    </p:extLst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76" name="표 37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5623520"/>
              </p:ext>
            </p:extLst>
          </p:nvPr>
        </p:nvGraphicFramePr>
        <p:xfrm>
          <a:off x="250825" y="188912"/>
          <a:ext cx="9454711" cy="6097587"/>
        </p:xfrm>
        <a:graphic>
          <a:graphicData uri="http://schemas.openxmlformats.org/drawingml/2006/table">
            <a:tbl>
              <a:tblPr/>
              <a:tblGrid>
                <a:gridCol w="12753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030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63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91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6492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93910">
                <a:tc gridSpan="6"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기능정의서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7503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프로젝트 명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SECL Hydraulic Calculation program </a:t>
                      </a:r>
                      <a:r>
                        <a:rPr kumimoji="0" lang="ko-KR" altLang="en-US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개발</a:t>
                      </a:r>
                      <a:endParaRPr kumimoji="0" lang="ko-KR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시스템 명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HYTOS</a:t>
                      </a:r>
                      <a:endParaRPr kumimoji="0" 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75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7503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기능 </a:t>
                      </a:r>
                      <a:r>
                        <a:rPr kumimoji="0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ID</a:t>
                      </a:r>
                      <a:endParaRPr kumimoji="0" lang="ko-KR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작성자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김연진</a:t>
                      </a: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75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작성일</a:t>
                      </a:r>
                      <a:endParaRPr kumimoji="0" lang="ko-KR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2019.08.21</a:t>
                      </a: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71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기능 명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3175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HYTOS</a:t>
                      </a:r>
                      <a:endParaRPr kumimoji="0" lang="ko-KR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구분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3175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업무화면</a:t>
                      </a:r>
                      <a:endParaRPr kumimoji="0" lang="ko-KR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750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기능 개요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HMB </a:t>
                      </a:r>
                      <a:r>
                        <a:rPr kumimoji="0" lang="ko-KR" altLang="en-US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데이터 입력 화면</a:t>
                      </a:r>
                      <a:endParaRPr kumimoji="0" lang="ko-KR" altLang="ko-KR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3820">
                <a:tc rowSpan="2" gridSpan="4"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Ⅱ. </a:t>
                      </a: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화면 설계</a:t>
                      </a: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ko-KR" altLang="en-US" sz="1000" b="1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  ■ 화면</a:t>
                      </a: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sz="10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Ⅰ. </a:t>
                      </a: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기능 정의</a:t>
                      </a:r>
                      <a:r>
                        <a:rPr kumimoji="0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</a:t>
                      </a: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기능개요 및 개선내용</a:t>
                      </a:r>
                      <a:r>
                        <a:rPr kumimoji="0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)</a:t>
                      </a:r>
                      <a:endParaRPr kumimoji="0" lang="ko-KR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70195">
                <a:tc gridSpan="4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ko-KR" altLang="en-US" sz="1000" b="1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■ </a:t>
                      </a:r>
                      <a:r>
                        <a:rPr lang="ko-KR" altLang="ko-KR" sz="1000" b="1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기능 개요</a:t>
                      </a:r>
                      <a:endParaRPr lang="ko-KR" altLang="ko-KR" sz="1000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1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■ 개선 내용</a:t>
                      </a:r>
                      <a:endParaRPr lang="ko-KR" altLang="ko-KR" sz="1000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4" name="그림 3">
            <a:extLst>
              <a:ext uri="{FF2B5EF4-FFF2-40B4-BE49-F238E27FC236}">
                <a16:creationId xmlns:a16="http://schemas.microsoft.com/office/drawing/2014/main" id="{0462C343-FD9A-4D65-A883-CCD2BD4073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69600" y="1988840"/>
            <a:ext cx="4536504" cy="3999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1190935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76" name="표 37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2495035"/>
              </p:ext>
            </p:extLst>
          </p:nvPr>
        </p:nvGraphicFramePr>
        <p:xfrm>
          <a:off x="250825" y="188912"/>
          <a:ext cx="9454711" cy="6097587"/>
        </p:xfrm>
        <a:graphic>
          <a:graphicData uri="http://schemas.openxmlformats.org/drawingml/2006/table">
            <a:tbl>
              <a:tblPr/>
              <a:tblGrid>
                <a:gridCol w="12753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030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63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91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6492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93910">
                <a:tc gridSpan="6"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기능정의서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7503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프로젝트 명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SECL Hydraulic Calculation program </a:t>
                      </a:r>
                      <a:r>
                        <a:rPr kumimoji="0" lang="ko-KR" altLang="en-US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개발</a:t>
                      </a:r>
                      <a:endParaRPr kumimoji="0" lang="ko-KR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시스템 명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HYTOS</a:t>
                      </a:r>
                      <a:endParaRPr kumimoji="0" 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75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7503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기능 </a:t>
                      </a:r>
                      <a:r>
                        <a:rPr kumimoji="0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ID</a:t>
                      </a:r>
                      <a:endParaRPr kumimoji="0" lang="ko-KR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작성자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김연진</a:t>
                      </a: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75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작성일</a:t>
                      </a:r>
                      <a:endParaRPr kumimoji="0" lang="ko-KR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2019.08.21</a:t>
                      </a: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71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기능 명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3175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HYTOS</a:t>
                      </a:r>
                      <a:endParaRPr kumimoji="0" lang="ko-KR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구분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3175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업무화면</a:t>
                      </a:r>
                      <a:endParaRPr kumimoji="0" lang="ko-KR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750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기능 개요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Filter </a:t>
                      </a:r>
                      <a:r>
                        <a:rPr kumimoji="0" lang="ko-KR" altLang="en-US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데이터 입력 대화상자</a:t>
                      </a:r>
                      <a:endParaRPr kumimoji="0" lang="ko-KR" altLang="ko-KR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3820">
                <a:tc rowSpan="2" gridSpan="4"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Ⅱ. </a:t>
                      </a: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화면 설계</a:t>
                      </a: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ko-KR" altLang="en-US" sz="1000" b="1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  ■ 화면</a:t>
                      </a: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sz="10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Ⅰ. </a:t>
                      </a: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기능 정의</a:t>
                      </a:r>
                      <a:r>
                        <a:rPr kumimoji="0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</a:t>
                      </a: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기능개요 및 개선내용</a:t>
                      </a:r>
                      <a:r>
                        <a:rPr kumimoji="0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)</a:t>
                      </a:r>
                      <a:endParaRPr kumimoji="0" lang="ko-KR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70195">
                <a:tc gridSpan="4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ko-KR" altLang="en-US" sz="1000" b="1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■ </a:t>
                      </a:r>
                      <a:r>
                        <a:rPr lang="ko-KR" altLang="ko-KR" sz="1000" b="1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기능 개요</a:t>
                      </a:r>
                      <a:endParaRPr lang="ko-KR" altLang="ko-KR" sz="1000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1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■ 개선 내용</a:t>
                      </a:r>
                      <a:endParaRPr lang="ko-KR" altLang="ko-KR" sz="1000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3" name="그림 2">
            <a:extLst>
              <a:ext uri="{FF2B5EF4-FFF2-40B4-BE49-F238E27FC236}">
                <a16:creationId xmlns:a16="http://schemas.microsoft.com/office/drawing/2014/main" id="{28C44A44-DA45-4AF9-8CBD-FFC8DE1028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69600" y="2780928"/>
            <a:ext cx="3848100" cy="1990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4667352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76" name="표 37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1665211"/>
              </p:ext>
            </p:extLst>
          </p:nvPr>
        </p:nvGraphicFramePr>
        <p:xfrm>
          <a:off x="250825" y="188912"/>
          <a:ext cx="9454711" cy="6097587"/>
        </p:xfrm>
        <a:graphic>
          <a:graphicData uri="http://schemas.openxmlformats.org/drawingml/2006/table">
            <a:tbl>
              <a:tblPr/>
              <a:tblGrid>
                <a:gridCol w="12753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030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63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91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6492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93910">
                <a:tc gridSpan="6"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기능정의서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7503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프로젝트 명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SECL Hydraulic Calculation program </a:t>
                      </a:r>
                      <a:r>
                        <a:rPr kumimoji="0" lang="ko-KR" altLang="en-US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개발</a:t>
                      </a:r>
                      <a:endParaRPr kumimoji="0" lang="ko-KR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시스템 명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HYTOS</a:t>
                      </a:r>
                      <a:endParaRPr kumimoji="0" 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75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7503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기능 </a:t>
                      </a:r>
                      <a:r>
                        <a:rPr kumimoji="0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ID</a:t>
                      </a:r>
                      <a:endParaRPr kumimoji="0" lang="ko-KR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작성자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김연진</a:t>
                      </a: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75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작성일</a:t>
                      </a:r>
                      <a:endParaRPr kumimoji="0" lang="ko-KR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2019.08.21</a:t>
                      </a: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71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기능 명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3175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HYTOS</a:t>
                      </a:r>
                      <a:endParaRPr kumimoji="0" lang="ko-KR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구분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3175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업무화면</a:t>
                      </a:r>
                      <a:endParaRPr kumimoji="0" lang="ko-KR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750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기능 개요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Shell &amp; Tube Heat Exchanger </a:t>
                      </a:r>
                      <a:r>
                        <a:rPr kumimoji="0" lang="ko-KR" altLang="en-US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데이터 입력 대화상자</a:t>
                      </a:r>
                      <a:endParaRPr kumimoji="0" lang="ko-KR" altLang="ko-KR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3820">
                <a:tc rowSpan="2" gridSpan="4"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Ⅱ. </a:t>
                      </a: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화면 설계</a:t>
                      </a: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ko-KR" altLang="en-US" sz="1000" b="1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  ■ 화면</a:t>
                      </a: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sz="10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Ⅰ. </a:t>
                      </a: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기능 정의</a:t>
                      </a:r>
                      <a:r>
                        <a:rPr kumimoji="0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</a:t>
                      </a: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기능개요 및 개선내용</a:t>
                      </a:r>
                      <a:r>
                        <a:rPr kumimoji="0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)</a:t>
                      </a:r>
                      <a:endParaRPr kumimoji="0" lang="ko-KR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70195">
                <a:tc gridSpan="4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ko-KR" altLang="en-US" sz="1000" b="1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■ </a:t>
                      </a:r>
                      <a:r>
                        <a:rPr lang="ko-KR" altLang="ko-KR" sz="1000" b="1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기능 개요</a:t>
                      </a:r>
                      <a:endParaRPr lang="ko-KR" altLang="ko-KR" sz="1000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1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■ 개선 내용</a:t>
                      </a:r>
                      <a:endParaRPr lang="ko-KR" altLang="ko-KR" sz="1000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2" name="그림 1">
            <a:extLst>
              <a:ext uri="{FF2B5EF4-FFF2-40B4-BE49-F238E27FC236}">
                <a16:creationId xmlns:a16="http://schemas.microsoft.com/office/drawing/2014/main" id="{98E3AFE5-F694-4F03-B298-CA403E25A1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6576" y="2780928"/>
            <a:ext cx="5819775" cy="236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2407195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76" name="표 37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9824122"/>
              </p:ext>
            </p:extLst>
          </p:nvPr>
        </p:nvGraphicFramePr>
        <p:xfrm>
          <a:off x="250825" y="188912"/>
          <a:ext cx="9454711" cy="6097587"/>
        </p:xfrm>
        <a:graphic>
          <a:graphicData uri="http://schemas.openxmlformats.org/drawingml/2006/table">
            <a:tbl>
              <a:tblPr/>
              <a:tblGrid>
                <a:gridCol w="12753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030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63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91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6492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93910">
                <a:tc gridSpan="6"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기능정의서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7503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프로젝트 명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SECL Hydraulic Calculation program </a:t>
                      </a:r>
                      <a:r>
                        <a:rPr kumimoji="0" lang="ko-KR" altLang="en-US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개발</a:t>
                      </a:r>
                      <a:endParaRPr kumimoji="0" lang="ko-KR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시스템 명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HYTOS</a:t>
                      </a:r>
                      <a:endParaRPr kumimoji="0" 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75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7503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기능 </a:t>
                      </a:r>
                      <a:r>
                        <a:rPr kumimoji="0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ID</a:t>
                      </a:r>
                      <a:endParaRPr kumimoji="0" lang="ko-KR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작성자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김연진</a:t>
                      </a: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75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작성일</a:t>
                      </a:r>
                      <a:endParaRPr kumimoji="0" lang="ko-KR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2019.08.21</a:t>
                      </a: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71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기능 명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3175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HYTOS</a:t>
                      </a:r>
                      <a:endParaRPr kumimoji="0" lang="ko-KR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구분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3175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업무화면</a:t>
                      </a:r>
                      <a:endParaRPr kumimoji="0" lang="ko-KR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750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기능 개요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Plate Heat Exchanger </a:t>
                      </a:r>
                      <a:r>
                        <a:rPr kumimoji="0" lang="ko-KR" altLang="en-US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데이터 입력 대화상자</a:t>
                      </a:r>
                      <a:endParaRPr kumimoji="0" lang="ko-KR" altLang="ko-KR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3820">
                <a:tc rowSpan="2" gridSpan="4"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Ⅱ. </a:t>
                      </a: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화면 설계</a:t>
                      </a: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ko-KR" altLang="en-US" sz="1000" b="1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  ■ 화면</a:t>
                      </a: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sz="10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Ⅰ. </a:t>
                      </a: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기능 정의</a:t>
                      </a:r>
                      <a:r>
                        <a:rPr kumimoji="0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</a:t>
                      </a: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기능개요 및 개선내용</a:t>
                      </a:r>
                      <a:r>
                        <a:rPr kumimoji="0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)</a:t>
                      </a:r>
                      <a:endParaRPr kumimoji="0" lang="ko-KR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70195">
                <a:tc gridSpan="4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ko-KR" altLang="en-US" sz="1000" b="1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■ </a:t>
                      </a:r>
                      <a:r>
                        <a:rPr lang="ko-KR" altLang="ko-KR" sz="1000" b="1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기능 개요</a:t>
                      </a:r>
                      <a:endParaRPr lang="ko-KR" altLang="ko-KR" sz="1000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1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■ 개선 내용</a:t>
                      </a:r>
                      <a:endParaRPr lang="ko-KR" altLang="ko-KR" sz="1000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3" name="그림 2">
            <a:extLst>
              <a:ext uri="{FF2B5EF4-FFF2-40B4-BE49-F238E27FC236}">
                <a16:creationId xmlns:a16="http://schemas.microsoft.com/office/drawing/2014/main" id="{37757DCE-63F0-4BFF-A8FC-A021FDBF60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69600" y="2780928"/>
            <a:ext cx="4838700" cy="2124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580183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76" name="표 37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6045143"/>
              </p:ext>
            </p:extLst>
          </p:nvPr>
        </p:nvGraphicFramePr>
        <p:xfrm>
          <a:off x="250825" y="188912"/>
          <a:ext cx="9454711" cy="6097587"/>
        </p:xfrm>
        <a:graphic>
          <a:graphicData uri="http://schemas.openxmlformats.org/drawingml/2006/table">
            <a:tbl>
              <a:tblPr/>
              <a:tblGrid>
                <a:gridCol w="12753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030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63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91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6492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93910">
                <a:tc gridSpan="6"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기능정의서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7503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프로젝트 명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SECL Hydraulic Calculation program </a:t>
                      </a:r>
                      <a:r>
                        <a:rPr kumimoji="0" lang="ko-KR" altLang="en-US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개발</a:t>
                      </a:r>
                      <a:endParaRPr kumimoji="0" lang="ko-KR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시스템 명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HYTOS</a:t>
                      </a:r>
                      <a:endParaRPr kumimoji="0" 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75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7503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기능 </a:t>
                      </a:r>
                      <a:r>
                        <a:rPr kumimoji="0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ID</a:t>
                      </a:r>
                      <a:endParaRPr kumimoji="0" lang="ko-KR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작성자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김연진</a:t>
                      </a: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75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작성일</a:t>
                      </a:r>
                      <a:endParaRPr kumimoji="0" lang="ko-KR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2019.08.21</a:t>
                      </a: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71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기능 명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3175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HYTOS</a:t>
                      </a:r>
                      <a:endParaRPr kumimoji="0" lang="ko-KR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구분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3175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업무화면</a:t>
                      </a:r>
                      <a:endParaRPr kumimoji="0" lang="ko-KR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750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기능 개요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Coil </a:t>
                      </a:r>
                      <a:r>
                        <a:rPr kumimoji="0" lang="ko-KR" altLang="en-US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데이터 입력 대화상자</a:t>
                      </a:r>
                      <a:endParaRPr kumimoji="0" lang="ko-KR" altLang="ko-KR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3820">
                <a:tc rowSpan="2" gridSpan="4"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Ⅱ. </a:t>
                      </a: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화면 설계</a:t>
                      </a: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ko-KR" altLang="en-US" sz="1000" b="1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  ■ 화면</a:t>
                      </a: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sz="10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Ⅰ. </a:t>
                      </a: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기능 정의</a:t>
                      </a:r>
                      <a:r>
                        <a:rPr kumimoji="0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</a:t>
                      </a: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기능개요 및 개선내용</a:t>
                      </a:r>
                      <a:r>
                        <a:rPr kumimoji="0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)</a:t>
                      </a:r>
                      <a:endParaRPr kumimoji="0" lang="ko-KR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70195">
                <a:tc gridSpan="4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ko-KR" altLang="en-US" sz="1000" b="1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■ </a:t>
                      </a:r>
                      <a:r>
                        <a:rPr lang="ko-KR" altLang="ko-KR" sz="1000" b="1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기능 개요</a:t>
                      </a:r>
                      <a:endParaRPr lang="ko-KR" altLang="ko-KR" sz="1000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1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■ 개선 내용</a:t>
                      </a:r>
                      <a:endParaRPr lang="ko-KR" altLang="ko-KR" sz="1000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2" name="그림 1">
            <a:extLst>
              <a:ext uri="{FF2B5EF4-FFF2-40B4-BE49-F238E27FC236}">
                <a16:creationId xmlns:a16="http://schemas.microsoft.com/office/drawing/2014/main" id="{D102A8A6-3C6B-4DD7-BAB6-3621A8AF28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69600" y="2780928"/>
            <a:ext cx="3248025" cy="1990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146751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76" name="표 37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6212347"/>
              </p:ext>
            </p:extLst>
          </p:nvPr>
        </p:nvGraphicFramePr>
        <p:xfrm>
          <a:off x="250825" y="188912"/>
          <a:ext cx="9454711" cy="6097587"/>
        </p:xfrm>
        <a:graphic>
          <a:graphicData uri="http://schemas.openxmlformats.org/drawingml/2006/table">
            <a:tbl>
              <a:tblPr/>
              <a:tblGrid>
                <a:gridCol w="12753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030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63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91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6492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93910">
                <a:tc gridSpan="6"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기능정의서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7503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프로젝트 명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SECL Hydraulic Calculation program </a:t>
                      </a:r>
                      <a:r>
                        <a:rPr kumimoji="0" lang="ko-KR" altLang="en-US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개발</a:t>
                      </a:r>
                      <a:endParaRPr kumimoji="0" lang="ko-KR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시스템 명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HYTOS</a:t>
                      </a:r>
                      <a:endParaRPr kumimoji="0" 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75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7503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기능 </a:t>
                      </a:r>
                      <a:r>
                        <a:rPr kumimoji="0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ID</a:t>
                      </a:r>
                      <a:endParaRPr kumimoji="0" lang="ko-KR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작성자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김연진</a:t>
                      </a: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75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작성일</a:t>
                      </a:r>
                      <a:endParaRPr kumimoji="0" lang="ko-KR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2019.08.21</a:t>
                      </a: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71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기능 명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3175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HYTOS</a:t>
                      </a:r>
                      <a:endParaRPr kumimoji="0" lang="ko-KR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구분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3175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업무화면</a:t>
                      </a:r>
                      <a:endParaRPr kumimoji="0" lang="ko-KR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750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기능 개요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Miscellaneous Equipment </a:t>
                      </a:r>
                      <a:r>
                        <a:rPr kumimoji="0" lang="ko-KR" altLang="en-US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데이터 입력 대화상자</a:t>
                      </a:r>
                      <a:endParaRPr kumimoji="0" lang="ko-KR" altLang="ko-KR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3820">
                <a:tc rowSpan="2" gridSpan="4"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Ⅱ. </a:t>
                      </a: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화면 설계</a:t>
                      </a: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ko-KR" altLang="en-US" sz="1000" b="1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  ■ 화면</a:t>
                      </a: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sz="10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Ⅰ. </a:t>
                      </a: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기능 정의</a:t>
                      </a:r>
                      <a:r>
                        <a:rPr kumimoji="0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</a:t>
                      </a: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기능개요 및 개선내용</a:t>
                      </a:r>
                      <a:r>
                        <a:rPr kumimoji="0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)</a:t>
                      </a:r>
                      <a:endParaRPr kumimoji="0" lang="ko-KR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70195">
                <a:tc gridSpan="4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ko-KR" altLang="en-US" sz="1000" b="1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■ </a:t>
                      </a:r>
                      <a:r>
                        <a:rPr lang="ko-KR" altLang="ko-KR" sz="1000" b="1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기능 개요</a:t>
                      </a:r>
                      <a:endParaRPr lang="ko-KR" altLang="ko-KR" sz="1000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1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■ 개선 내용</a:t>
                      </a:r>
                      <a:endParaRPr lang="ko-KR" altLang="ko-KR" sz="1000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3" name="그림 2">
            <a:extLst>
              <a:ext uri="{FF2B5EF4-FFF2-40B4-BE49-F238E27FC236}">
                <a16:creationId xmlns:a16="http://schemas.microsoft.com/office/drawing/2014/main" id="{FAA3F745-3A34-469D-B3C1-15B3DAAB5B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69600" y="2564904"/>
            <a:ext cx="4953000" cy="2771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6887086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76" name="표 37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2170273"/>
              </p:ext>
            </p:extLst>
          </p:nvPr>
        </p:nvGraphicFramePr>
        <p:xfrm>
          <a:off x="250825" y="188912"/>
          <a:ext cx="9454711" cy="6097587"/>
        </p:xfrm>
        <a:graphic>
          <a:graphicData uri="http://schemas.openxmlformats.org/drawingml/2006/table">
            <a:tbl>
              <a:tblPr/>
              <a:tblGrid>
                <a:gridCol w="12753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030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63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91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6492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93910">
                <a:tc gridSpan="6"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기능정의서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7503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프로젝트 명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SECL Hydraulic Calculation program </a:t>
                      </a:r>
                      <a:r>
                        <a:rPr kumimoji="0" lang="ko-KR" altLang="en-US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개발</a:t>
                      </a:r>
                      <a:endParaRPr kumimoji="0" lang="ko-KR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시스템 명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HYTOS</a:t>
                      </a:r>
                      <a:endParaRPr kumimoji="0" 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75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7503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기능 </a:t>
                      </a:r>
                      <a:r>
                        <a:rPr kumimoji="0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ID</a:t>
                      </a:r>
                      <a:endParaRPr kumimoji="0" lang="ko-KR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작성자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김연진</a:t>
                      </a: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75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작성일</a:t>
                      </a:r>
                      <a:endParaRPr kumimoji="0" lang="ko-KR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2019.08.21</a:t>
                      </a: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71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기능 명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3175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HYTOS</a:t>
                      </a:r>
                      <a:endParaRPr kumimoji="0" lang="ko-KR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구분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3175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업무화면</a:t>
                      </a:r>
                      <a:endParaRPr kumimoji="0" lang="ko-KR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750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기능 개요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Reactor </a:t>
                      </a:r>
                      <a:r>
                        <a:rPr kumimoji="0" lang="ko-KR" altLang="en-US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데이터 입력 대화상자</a:t>
                      </a:r>
                      <a:endParaRPr kumimoji="0" lang="ko-KR" altLang="ko-KR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3820">
                <a:tc rowSpan="2" gridSpan="4"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Ⅱ. </a:t>
                      </a: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화면 설계</a:t>
                      </a: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ko-KR" altLang="en-US" sz="1000" b="1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  ■ 화면</a:t>
                      </a: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sz="10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Ⅰ. </a:t>
                      </a: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기능 정의</a:t>
                      </a:r>
                      <a:r>
                        <a:rPr kumimoji="0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</a:t>
                      </a: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기능개요 및 개선내용</a:t>
                      </a:r>
                      <a:r>
                        <a:rPr kumimoji="0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)</a:t>
                      </a:r>
                      <a:endParaRPr kumimoji="0" lang="ko-KR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70195">
                <a:tc gridSpan="4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ko-KR" altLang="en-US" sz="1000" b="1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■ </a:t>
                      </a:r>
                      <a:r>
                        <a:rPr lang="ko-KR" altLang="ko-KR" sz="1000" b="1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기능 개요</a:t>
                      </a:r>
                      <a:endParaRPr lang="ko-KR" altLang="ko-KR" sz="1000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1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■ 개선 내용</a:t>
                      </a:r>
                      <a:endParaRPr lang="ko-KR" altLang="ko-KR" sz="1000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2" name="그림 1">
            <a:extLst>
              <a:ext uri="{FF2B5EF4-FFF2-40B4-BE49-F238E27FC236}">
                <a16:creationId xmlns:a16="http://schemas.microsoft.com/office/drawing/2014/main" id="{14CC18A4-2334-4E6C-A4E9-2486717371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69600" y="2276872"/>
            <a:ext cx="3876675" cy="3524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7625931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76" name="표 37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1709625"/>
              </p:ext>
            </p:extLst>
          </p:nvPr>
        </p:nvGraphicFramePr>
        <p:xfrm>
          <a:off x="250825" y="188912"/>
          <a:ext cx="9454711" cy="6097587"/>
        </p:xfrm>
        <a:graphic>
          <a:graphicData uri="http://schemas.openxmlformats.org/drawingml/2006/table">
            <a:tbl>
              <a:tblPr/>
              <a:tblGrid>
                <a:gridCol w="12753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030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63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91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6492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93910">
                <a:tc gridSpan="6"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기능정의서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7503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프로젝트 명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SECL Hydraulic Calculation program </a:t>
                      </a:r>
                      <a:r>
                        <a:rPr kumimoji="0" lang="ko-KR" altLang="en-US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개발</a:t>
                      </a:r>
                      <a:endParaRPr kumimoji="0" lang="ko-KR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시스템 명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HYTOS</a:t>
                      </a:r>
                      <a:endParaRPr kumimoji="0" 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75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7503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기능 </a:t>
                      </a:r>
                      <a:r>
                        <a:rPr kumimoji="0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ID</a:t>
                      </a:r>
                      <a:endParaRPr kumimoji="0" lang="ko-KR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작성자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김연진</a:t>
                      </a: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75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작성일</a:t>
                      </a:r>
                      <a:endParaRPr kumimoji="0" lang="ko-KR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2019.08.21</a:t>
                      </a: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71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기능 명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3175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HYTOS</a:t>
                      </a:r>
                      <a:endParaRPr kumimoji="0" lang="ko-KR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구분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3175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업무화면</a:t>
                      </a:r>
                      <a:endParaRPr kumimoji="0" lang="ko-KR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750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기능 개요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Strainer – T, Y </a:t>
                      </a:r>
                      <a:r>
                        <a:rPr kumimoji="0" lang="ko-KR" altLang="en-US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데이터 입력 대화상자</a:t>
                      </a:r>
                      <a:endParaRPr kumimoji="0" lang="ko-KR" altLang="ko-KR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3820">
                <a:tc rowSpan="2" gridSpan="4"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Ⅱ. </a:t>
                      </a: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화면 설계</a:t>
                      </a: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ko-KR" altLang="en-US" sz="1000" b="1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  ■ 화면</a:t>
                      </a: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marL="31750" marR="0" lvl="0" indent="0" algn="just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sz="10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17780" marR="17780" marT="17780" marB="1778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Ⅰ. </a:t>
                      </a: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기능 정의</a:t>
                      </a:r>
                      <a:r>
                        <a:rPr kumimoji="0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</a:t>
                      </a:r>
                      <a:r>
                        <a:rPr kumimoji="0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기능개요 및 개선내용</a:t>
                      </a:r>
                      <a:r>
                        <a:rPr kumimoji="0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)</a:t>
                      </a:r>
                      <a:endParaRPr kumimoji="0" lang="ko-KR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70195">
                <a:tc gridSpan="4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ko-KR" altLang="en-US" sz="1000" b="1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■ </a:t>
                      </a:r>
                      <a:r>
                        <a:rPr lang="ko-KR" altLang="ko-KR" sz="1000" b="1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기능 개요</a:t>
                      </a:r>
                      <a:endParaRPr lang="ko-KR" altLang="ko-KR" sz="1000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1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■ 개선 내용</a:t>
                      </a:r>
                      <a:endParaRPr lang="ko-KR" altLang="ko-KR" sz="1000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3" name="그림 2">
            <a:extLst>
              <a:ext uri="{FF2B5EF4-FFF2-40B4-BE49-F238E27FC236}">
                <a16:creationId xmlns:a16="http://schemas.microsoft.com/office/drawing/2014/main" id="{774A4ECA-CF8D-4C27-916C-1474A9EEE0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69600" y="1916832"/>
            <a:ext cx="4476750" cy="1990725"/>
          </a:xfrm>
          <a:prstGeom prst="rect">
            <a:avLst/>
          </a:prstGeom>
        </p:spPr>
      </p:pic>
      <p:pic>
        <p:nvPicPr>
          <p:cNvPr id="4" name="그림 3">
            <a:extLst>
              <a:ext uri="{FF2B5EF4-FFF2-40B4-BE49-F238E27FC236}">
                <a16:creationId xmlns:a16="http://schemas.microsoft.com/office/drawing/2014/main" id="{FEB03BC3-F59B-4157-9565-9D11CE76D30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69600" y="4057191"/>
            <a:ext cx="4476750" cy="1990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5595114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Samsung SDS">
  <a:themeElements>
    <a:clrScheme name="">
      <a:dk1>
        <a:srgbClr val="666666"/>
      </a:dk1>
      <a:lt1>
        <a:srgbClr val="FFFFFF"/>
      </a:lt1>
      <a:dk2>
        <a:srgbClr val="73459E"/>
      </a:dk2>
      <a:lt2>
        <a:srgbClr val="999999"/>
      </a:lt2>
      <a:accent1>
        <a:srgbClr val="386FB1"/>
      </a:accent1>
      <a:accent2>
        <a:srgbClr val="CB5B07"/>
      </a:accent2>
      <a:accent3>
        <a:srgbClr val="FFFFFF"/>
      </a:accent3>
      <a:accent4>
        <a:srgbClr val="565656"/>
      </a:accent4>
      <a:accent5>
        <a:srgbClr val="AEBBD5"/>
      </a:accent5>
      <a:accent6>
        <a:srgbClr val="B85206"/>
      </a:accent6>
      <a:hlink>
        <a:srgbClr val="E5BE41"/>
      </a:hlink>
      <a:folHlink>
        <a:srgbClr val="4E805A"/>
      </a:folHlink>
    </a:clrScheme>
    <a:fontScheme name="Samsung SDS">
      <a:majorFont>
        <a:latin typeface="Arial Black"/>
        <a:ea typeface="HY견고딕"/>
        <a:cs typeface=""/>
      </a:majorFont>
      <a:minorFont>
        <a:latin typeface="Arial"/>
        <a:ea typeface="돋움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0" i="1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돋움" pitchFamily="50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0" i="1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돋움" pitchFamily="50" charset="-127"/>
          </a:defRPr>
        </a:defPPr>
      </a:lstStyle>
    </a:lnDef>
  </a:objectDefaults>
  <a:extraClrSchemeLst>
    <a:extraClrScheme>
      <a:clrScheme name="Samsung SD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sung SD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msung SD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sung SD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sung SD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sung SD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sung SD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디자인 사용자 지정">
  <a:themeElements>
    <a:clrScheme name="디자인 사용자 지정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디자인 사용자 지정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0" i="1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돋움" pitchFamily="50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0" i="1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돋움" pitchFamily="50" charset="-127"/>
          </a:defRPr>
        </a:defPPr>
      </a:lstStyle>
    </a:lnDef>
  </a:objectDefaults>
  <a:extraClrSchemeLst>
    <a:extraClrScheme>
      <a:clrScheme name="디자인 사용자 지정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2805</TotalTime>
  <Words>1387</Words>
  <Application>Microsoft Office PowerPoint</Application>
  <PresentationFormat>A4 용지(210x297mm)</PresentationFormat>
  <Paragraphs>990</Paragraphs>
  <Slides>27</Slides>
  <Notes>26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2</vt:i4>
      </vt:variant>
      <vt:variant>
        <vt:lpstr>슬라이드 제목</vt:lpstr>
      </vt:variant>
      <vt:variant>
        <vt:i4>27</vt:i4>
      </vt:variant>
    </vt:vector>
  </HeadingPairs>
  <TitlesOfParts>
    <vt:vector size="36" baseType="lpstr">
      <vt:lpstr>굴림</vt:lpstr>
      <vt:lpstr>나눔고딕</vt:lpstr>
      <vt:lpstr>돋움</vt:lpstr>
      <vt:lpstr>맑은 고딕</vt:lpstr>
      <vt:lpstr>Arial</vt:lpstr>
      <vt:lpstr>Arial Black</vt:lpstr>
      <vt:lpstr>Wingdings</vt:lpstr>
      <vt:lpstr>Samsung SDS</vt:lpstr>
      <vt:lpstr>디자인 사용자 지정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Samsung SDS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삼성SDS 기술본부 SW공학팀</dc:creator>
  <cp:lastModifiedBy>회사도프텍</cp:lastModifiedBy>
  <cp:revision>263</cp:revision>
  <cp:lastPrinted>2018-12-18T06:41:59Z</cp:lastPrinted>
  <dcterms:created xsi:type="dcterms:W3CDTF">2004-03-25T12:42:29Z</dcterms:created>
  <dcterms:modified xsi:type="dcterms:W3CDTF">2019-08-20T07:32:34Z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5C58129F-E5B8-477A-9B38-B3E54BFA04C8}" pid="2">
    <vt:lpwstr>E54EA3DF83D462F1DAB5EAAAE04098F7AD6BFC602FDCBDB319C815451019ED0F</vt:lpwstr>
  </property>
  <property fmtid="{D5CDD505-2E9C-101B-9397-08002B2CF9AE}" pid="2" name="NSCPROP">
    <vt:lpwstr>NSCCustomProperty</vt:lpwstr>
  </property>
  <property fmtid="{D5CDD505-2E9C-101B-9397-08002B2CF9AE}" pid="3" name="NSCPROP_SA">
    <vt:lpwstr>Y:\PI4_SHARE\91. 개인별자료\안대희\01_과제\기계PKG\기계Package\20150430_이전보고자료\(양식) 화면정의서_기계&amp;장치_20150213.pptx</vt:lpwstr>
  </property>
</Properties>
</file>