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10"/>
  </p:notesMasterIdLst>
  <p:handoutMasterIdLst>
    <p:handoutMasterId r:id="rId11"/>
  </p:handoutMasterIdLst>
  <p:sldIdLst>
    <p:sldId id="285" r:id="rId3"/>
    <p:sldId id="345" r:id="rId4"/>
    <p:sldId id="346" r:id="rId5"/>
    <p:sldId id="343" r:id="rId6"/>
    <p:sldId id="293" r:id="rId7"/>
    <p:sldId id="344" r:id="rId8"/>
    <p:sldId id="348" r:id="rId9"/>
  </p:sldIdLst>
  <p:sldSz cx="9906000" cy="6858000" type="A4"/>
  <p:notesSz cx="7099300" cy="10234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6pPr>
    <a:lvl7pPr marL="2743200" algn="l" defTabSz="914400" rtl="0" eaLnBrk="1" latinLnBrk="1" hangingPunct="1"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7pPr>
    <a:lvl8pPr marL="3200400" algn="l" defTabSz="914400" rtl="0" eaLnBrk="1" latinLnBrk="1" hangingPunct="1"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8pPr>
    <a:lvl9pPr marL="3657600" algn="l" defTabSz="914400" rtl="0" eaLnBrk="1" latinLnBrk="1" hangingPunct="1">
      <a:defRPr kumimoji="1" i="1" kern="1200">
        <a:solidFill>
          <a:srgbClr val="000000"/>
        </a:solidFill>
        <a:latin typeface="Arial" charset="0"/>
        <a:ea typeface="돋움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orient="horz" pos="360">
          <p15:clr>
            <a:srgbClr val="A4A3A4"/>
          </p15:clr>
        </p15:guide>
        <p15:guide id="3" orient="horz" pos="3960">
          <p15:clr>
            <a:srgbClr val="A4A3A4"/>
          </p15:clr>
        </p15:guide>
        <p15:guide id="4" pos="240">
          <p15:clr>
            <a:srgbClr val="A4A3A4"/>
          </p15:clr>
        </p15:guide>
        <p15:guide id="5" pos="489">
          <p15:clr>
            <a:srgbClr val="A4A3A4"/>
          </p15:clr>
        </p15:guide>
        <p15:guide id="6" pos="6000">
          <p15:clr>
            <a:srgbClr val="A4A3A4"/>
          </p15:clr>
        </p15:guide>
        <p15:guide id="7" pos="37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DDDDD"/>
    <a:srgbClr val="E0E0E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밝은 스타일 2 - 강조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344D84-9AFB-497E-A393-DC336BA19D2E}" styleName="보통 스타일 3 - 강조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064" autoAdjust="0"/>
    <p:restoredTop sz="78966" autoAdjust="0"/>
  </p:normalViewPr>
  <p:slideViewPr>
    <p:cSldViewPr>
      <p:cViewPr varScale="1">
        <p:scale>
          <a:sx n="90" d="100"/>
          <a:sy n="90" d="100"/>
        </p:scale>
        <p:origin x="2490" y="90"/>
      </p:cViewPr>
      <p:guideLst>
        <p:guide orient="horz" pos="2880"/>
        <p:guide orient="horz" pos="360"/>
        <p:guide orient="horz" pos="3960"/>
        <p:guide pos="240"/>
        <p:guide pos="489"/>
        <p:guide pos="6000"/>
        <p:guide pos="3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4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9" tIns="49524" rIns="99049" bIns="49524" numCol="1" anchor="t" anchorCtr="0" compatLnSpc="1">
            <a:prstTxWarp prst="textNoShape">
              <a:avLst/>
            </a:prstTxWarp>
          </a:bodyPr>
          <a:lstStyle>
            <a:lvl1pPr>
              <a:defRPr sz="130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6" y="0"/>
            <a:ext cx="3076364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9" tIns="49524" rIns="99049" bIns="49524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4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9" tIns="49524" rIns="99049" bIns="49524" numCol="1" anchor="b" anchorCtr="0" compatLnSpc="1">
            <a:prstTxWarp prst="textNoShape">
              <a:avLst/>
            </a:prstTxWarp>
          </a:bodyPr>
          <a:lstStyle>
            <a:lvl1pPr>
              <a:defRPr sz="130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6" y="9722882"/>
            <a:ext cx="3076364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9" tIns="49524" rIns="99049" bIns="49524" numCol="1" anchor="b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3391368C-8D78-4C9E-A019-35CD2D1E70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34000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731"/>
          </a:xfrm>
          <a:prstGeom prst="rect">
            <a:avLst/>
          </a:prstGeom>
        </p:spPr>
        <p:txBody>
          <a:bodyPr vert="horz" lIns="99049" tIns="49524" rIns="99049" bIns="49524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1293" y="0"/>
            <a:ext cx="3076364" cy="511731"/>
          </a:xfrm>
          <a:prstGeom prst="rect">
            <a:avLst/>
          </a:prstGeom>
        </p:spPr>
        <p:txBody>
          <a:bodyPr vert="horz" lIns="99049" tIns="49524" rIns="99049" bIns="49524" rtlCol="0"/>
          <a:lstStyle>
            <a:lvl1pPr algn="r">
              <a:defRPr sz="1300" smtClean="0"/>
            </a:lvl1pPr>
          </a:lstStyle>
          <a:p>
            <a:pPr>
              <a:defRPr/>
            </a:pPr>
            <a:fld id="{45C126CA-75C1-45FF-98BE-B614F76EC179}" type="datetimeFigureOut">
              <a:rPr lang="ko-KR" altLang="en-US"/>
              <a:pPr>
                <a:defRPr/>
              </a:pPr>
              <a:t>2019-10-21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6763"/>
            <a:ext cx="55435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9" tIns="49524" rIns="99049" bIns="49524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9" tIns="49524" rIns="99049" bIns="49524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4" cy="511731"/>
          </a:xfrm>
          <a:prstGeom prst="rect">
            <a:avLst/>
          </a:prstGeom>
        </p:spPr>
        <p:txBody>
          <a:bodyPr vert="horz" lIns="99049" tIns="49524" rIns="99049" bIns="49524" rtlCol="0" anchor="b"/>
          <a:lstStyle>
            <a:lvl1pPr algn="l">
              <a:defRPr sz="1300" smtClean="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1293" y="9721106"/>
            <a:ext cx="3076364" cy="511731"/>
          </a:xfrm>
          <a:prstGeom prst="rect">
            <a:avLst/>
          </a:prstGeom>
        </p:spPr>
        <p:txBody>
          <a:bodyPr vert="horz" lIns="99049" tIns="49524" rIns="99049" bIns="49524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2719EADE-8F08-470F-BA17-EF0430D432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24997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8158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0290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493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2356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872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4EA34-FDAB-4EF6-8E65-105297A9A7AE}" type="slidenum">
              <a:rPr lang="ko-KR" altLang="en-US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4428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242175" y="190500"/>
            <a:ext cx="2324100" cy="58293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69875" y="190500"/>
            <a:ext cx="6819900" cy="58293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69875" y="762000"/>
            <a:ext cx="4572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94275" y="762000"/>
            <a:ext cx="4572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samsungengineering.co.kr/kor/main.jsp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46"/>
          <p:cNvSpPr>
            <a:spLocks noGrp="1" noChangeArrowheads="1"/>
          </p:cNvSpPr>
          <p:nvPr>
            <p:ph type="title"/>
          </p:nvPr>
        </p:nvSpPr>
        <p:spPr bwMode="auto">
          <a:xfrm>
            <a:off x="269875" y="190500"/>
            <a:ext cx="9296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서브타이틀</a:t>
            </a:r>
          </a:p>
        </p:txBody>
      </p:sp>
      <p:sp>
        <p:nvSpPr>
          <p:cNvPr id="1027" name="Rectangle 104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9875" y="762000"/>
            <a:ext cx="9296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컨텐츠 타이틀</a:t>
            </a:r>
            <a:r>
              <a:rPr lang="en-US" altLang="ko-KR"/>
              <a:t>…………20pt</a:t>
            </a:r>
          </a:p>
          <a:p>
            <a:pPr lvl="1"/>
            <a:r>
              <a:rPr lang="ko-KR" altLang="en-US"/>
              <a:t>컨텐츠 타이틀</a:t>
            </a:r>
            <a:r>
              <a:rPr lang="en-US" altLang="ko-KR"/>
              <a:t>………… 18pt</a:t>
            </a:r>
          </a:p>
          <a:p>
            <a:pPr lvl="2"/>
            <a:r>
              <a:rPr lang="ko-KR" altLang="en-US"/>
              <a:t>컨텐츠 마지막 타이틀</a:t>
            </a:r>
            <a:r>
              <a:rPr lang="en-US" altLang="ko-KR"/>
              <a:t>… 16pt</a:t>
            </a:r>
          </a:p>
          <a:p>
            <a:pPr lvl="2"/>
            <a:endParaRPr lang="en-US" altLang="ko-KR"/>
          </a:p>
        </p:txBody>
      </p:sp>
      <p:sp>
        <p:nvSpPr>
          <p:cNvPr id="5163" name="Text Box 1067"/>
          <p:cNvSpPr txBox="1">
            <a:spLocks noChangeArrowheads="1"/>
          </p:cNvSpPr>
          <p:nvPr userDrawn="1"/>
        </p:nvSpPr>
        <p:spPr bwMode="auto">
          <a:xfrm>
            <a:off x="0" y="6573838"/>
            <a:ext cx="99060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latinLnBrk="0" hangingPunct="0">
              <a:lnSpc>
                <a:spcPct val="101000"/>
              </a:lnSpc>
              <a:spcBef>
                <a:spcPct val="50000"/>
              </a:spcBef>
              <a:defRPr/>
            </a:pPr>
            <a:r>
              <a:rPr kumimoji="0" lang="en-US" altLang="ko-KR" sz="800" i="0" dirty="0">
                <a:solidFill>
                  <a:schemeClr val="tx1"/>
                </a:solidFill>
                <a:ea typeface="굴림" pitchFamily="50" charset="-127"/>
              </a:rPr>
              <a:t> </a:t>
            </a:r>
            <a:fld id="{CC7C2159-BAEF-4C0B-8B74-38C596FC7F4B}" type="slidenum">
              <a:rPr kumimoji="0" lang="en-US" altLang="ko-KR" sz="800" i="0">
                <a:ea typeface="굴림" pitchFamily="50" charset="-127"/>
              </a:rPr>
              <a:pPr algn="ctr" eaLnBrk="0" latinLnBrk="0" hangingPunct="0">
                <a:lnSpc>
                  <a:spcPct val="101000"/>
                </a:lnSpc>
                <a:spcBef>
                  <a:spcPct val="50000"/>
                </a:spcBef>
                <a:defRPr/>
              </a:pPr>
              <a:t>‹#›</a:t>
            </a:fld>
            <a:r>
              <a:rPr kumimoji="0" lang="en-US" altLang="ko-KR" sz="800" i="0" dirty="0">
                <a:ea typeface="굴림" pitchFamily="50" charset="-127"/>
              </a:rPr>
              <a:t> </a:t>
            </a:r>
            <a:endParaRPr kumimoji="0" lang="en-US" altLang="ko-KR" sz="800" i="0" dirty="0">
              <a:solidFill>
                <a:schemeClr val="tx1"/>
              </a:solidFill>
              <a:ea typeface="굴림" pitchFamily="50" charset="-127"/>
            </a:endParaRPr>
          </a:p>
        </p:txBody>
      </p:sp>
      <p:pic>
        <p:nvPicPr>
          <p:cNvPr id="9" name="Picture 2" descr="삼성엔지니어링">
            <a:hlinkClick r:id="rId13"/>
          </p:cNvPr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44488" y="6543675"/>
            <a:ext cx="13589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marL="381000" indent="-381000" algn="l" rtl="0" eaLnBrk="0" fontAlgn="base" latinLnBrk="1" hangingPunct="0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+mj-lt"/>
          <a:ea typeface="+mj-ea"/>
          <a:cs typeface="+mj-cs"/>
        </a:defRPr>
      </a:lvl1pPr>
      <a:lvl2pPr marL="381000" indent="-381000" algn="l" rtl="0" eaLnBrk="0" fontAlgn="base" latinLnBrk="1" hangingPunct="0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Arial Black" pitchFamily="34" charset="0"/>
          <a:ea typeface="HY견고딕" pitchFamily="18" charset="-127"/>
        </a:defRPr>
      </a:lvl2pPr>
      <a:lvl3pPr marL="381000" indent="-381000" algn="l" rtl="0" eaLnBrk="0" fontAlgn="base" latinLnBrk="1" hangingPunct="0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Arial Black" pitchFamily="34" charset="0"/>
          <a:ea typeface="HY견고딕" pitchFamily="18" charset="-127"/>
        </a:defRPr>
      </a:lvl3pPr>
      <a:lvl4pPr marL="381000" indent="-381000" algn="l" rtl="0" eaLnBrk="0" fontAlgn="base" latinLnBrk="1" hangingPunct="0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Arial Black" pitchFamily="34" charset="0"/>
          <a:ea typeface="HY견고딕" pitchFamily="18" charset="-127"/>
        </a:defRPr>
      </a:lvl4pPr>
      <a:lvl5pPr marL="381000" indent="-381000" algn="l" rtl="0" eaLnBrk="0" fontAlgn="base" latinLnBrk="1" hangingPunct="0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Arial Black" pitchFamily="34" charset="0"/>
          <a:ea typeface="HY견고딕" pitchFamily="18" charset="-127"/>
        </a:defRPr>
      </a:lvl5pPr>
      <a:lvl6pPr marL="838200" indent="-381000" algn="l" rtl="0" fontAlgn="base" latinLnBrk="1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Arial Black" pitchFamily="34" charset="0"/>
          <a:ea typeface="HY견고딕" pitchFamily="18" charset="-127"/>
        </a:defRPr>
      </a:lvl6pPr>
      <a:lvl7pPr marL="1295400" indent="-381000" algn="l" rtl="0" fontAlgn="base" latinLnBrk="1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Arial Black" pitchFamily="34" charset="0"/>
          <a:ea typeface="HY견고딕" pitchFamily="18" charset="-127"/>
        </a:defRPr>
      </a:lvl7pPr>
      <a:lvl8pPr marL="1752600" indent="-381000" algn="l" rtl="0" fontAlgn="base" latinLnBrk="1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Arial Black" pitchFamily="34" charset="0"/>
          <a:ea typeface="HY견고딕" pitchFamily="18" charset="-127"/>
        </a:defRPr>
      </a:lvl8pPr>
      <a:lvl9pPr marL="2209800" indent="-381000" algn="l" rtl="0" fontAlgn="base" latinLnBrk="1">
        <a:spcBef>
          <a:spcPct val="0"/>
        </a:spcBef>
        <a:spcAft>
          <a:spcPct val="0"/>
        </a:spcAft>
        <a:buAutoNum type="arabicPeriod"/>
        <a:defRPr kumimoji="1" sz="2400">
          <a:solidFill>
            <a:srgbClr val="000000"/>
          </a:solidFill>
          <a:latin typeface="Arial Black" pitchFamily="34" charset="0"/>
          <a:ea typeface="HY견고딕" pitchFamily="18" charset="-127"/>
        </a:defRPr>
      </a:lvl9pPr>
    </p:titleStyle>
    <p:bodyStyle>
      <a:lvl1pPr marL="304800" indent="-304800" algn="l" rtl="0" eaLnBrk="0" fontAlgn="base" latinLnBrk="1" hangingPunct="0">
        <a:lnSpc>
          <a:spcPct val="150000"/>
        </a:lnSpc>
        <a:spcBef>
          <a:spcPct val="25000"/>
        </a:spcBef>
        <a:spcAft>
          <a:spcPct val="0"/>
        </a:spcAft>
        <a:buClr>
          <a:srgbClr val="333333"/>
        </a:buClr>
        <a:buFont typeface="Wingdings" pitchFamily="2" charset="2"/>
        <a:buChar char="q"/>
        <a:tabLst>
          <a:tab pos="266700" algn="l"/>
          <a:tab pos="400050" algn="l"/>
        </a:tabLst>
        <a:defRPr kumimoji="1" sz="2000" b="1">
          <a:solidFill>
            <a:srgbClr val="000000"/>
          </a:solidFill>
          <a:latin typeface="+mn-lt"/>
          <a:ea typeface="+mn-ea"/>
          <a:cs typeface="+mn-cs"/>
        </a:defRPr>
      </a:lvl1pPr>
      <a:lvl2pPr marL="504825" indent="-266700" algn="l" rtl="0" eaLnBrk="0" fontAlgn="base" latinLnBrk="1" hangingPunct="0">
        <a:lnSpc>
          <a:spcPct val="150000"/>
        </a:lnSpc>
        <a:spcBef>
          <a:spcPct val="25000"/>
        </a:spcBef>
        <a:spcAft>
          <a:spcPct val="0"/>
        </a:spcAft>
        <a:buClr>
          <a:srgbClr val="333333"/>
        </a:buClr>
        <a:buChar char="–"/>
        <a:tabLst>
          <a:tab pos="266700" algn="l"/>
          <a:tab pos="400050" algn="l"/>
        </a:tabLst>
        <a:defRPr kumimoji="1">
          <a:solidFill>
            <a:srgbClr val="000000"/>
          </a:solidFill>
          <a:latin typeface="+mn-lt"/>
          <a:ea typeface="+mn-ea"/>
        </a:defRPr>
      </a:lvl2pPr>
      <a:lvl3pPr marL="733425" indent="-247650" algn="l" rtl="0" eaLnBrk="0" fontAlgn="base" latinLnBrk="1" hangingPunct="0">
        <a:lnSpc>
          <a:spcPct val="150000"/>
        </a:lnSpc>
        <a:spcBef>
          <a:spcPct val="25000"/>
        </a:spcBef>
        <a:spcAft>
          <a:spcPct val="0"/>
        </a:spcAft>
        <a:buClr>
          <a:srgbClr val="333333"/>
        </a:buClr>
        <a:buChar char="•"/>
        <a:tabLst>
          <a:tab pos="266700" algn="l"/>
          <a:tab pos="400050" algn="l"/>
        </a:tabLst>
        <a:defRPr kumimoji="1" sz="1600">
          <a:solidFill>
            <a:srgbClr val="000000"/>
          </a:solidFill>
          <a:latin typeface="+mn-lt"/>
          <a:ea typeface="+mn-ea"/>
        </a:defRPr>
      </a:lvl3pPr>
      <a:lvl4pPr marL="904875" indent="-152400" algn="l" rtl="0" eaLnBrk="0" fontAlgn="base" latinLnBrk="1" hangingPunct="0">
        <a:spcBef>
          <a:spcPct val="25000"/>
        </a:spcBef>
        <a:spcAft>
          <a:spcPct val="0"/>
        </a:spcAft>
        <a:buClr>
          <a:srgbClr val="333333"/>
        </a:buClr>
        <a:buFont typeface="Wingdings" pitchFamily="2" charset="2"/>
        <a:buAutoNum type="arabicPeriod"/>
        <a:tabLst>
          <a:tab pos="266700" algn="l"/>
          <a:tab pos="400050" algn="l"/>
        </a:tabLst>
        <a:defRPr kumimoji="1" sz="1600">
          <a:solidFill>
            <a:srgbClr val="000000"/>
          </a:solidFill>
          <a:latin typeface="+mn-ea"/>
          <a:ea typeface="+mn-ea"/>
        </a:defRPr>
      </a:lvl4pPr>
      <a:lvl5pPr marL="2789238" indent="-457200" algn="l" rtl="0" eaLnBrk="0" fontAlgn="base" latinLnBrk="1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tabLst>
          <a:tab pos="266700" algn="l"/>
          <a:tab pos="400050" algn="l"/>
        </a:tabLst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5pPr>
      <a:lvl6pPr marL="3246438" indent="-457200" algn="l" rtl="0" fontAlgn="base" latinLnBrk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tabLst>
          <a:tab pos="266700" algn="l"/>
          <a:tab pos="400050" algn="l"/>
        </a:tabLst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6pPr>
      <a:lvl7pPr marL="3703638" indent="-457200" algn="l" rtl="0" fontAlgn="base" latinLnBrk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tabLst>
          <a:tab pos="266700" algn="l"/>
          <a:tab pos="400050" algn="l"/>
        </a:tabLst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7pPr>
      <a:lvl8pPr marL="4160838" indent="-457200" algn="l" rtl="0" fontAlgn="base" latinLnBrk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tabLst>
          <a:tab pos="266700" algn="l"/>
          <a:tab pos="400050" algn="l"/>
        </a:tabLst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8pPr>
      <a:lvl9pPr marL="4618038" indent="-457200" algn="l" rtl="0" fontAlgn="base" latinLnBrk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è"/>
        <a:tabLst>
          <a:tab pos="266700" algn="l"/>
          <a:tab pos="400050" algn="l"/>
        </a:tabLst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20971" y="1683940"/>
            <a:ext cx="8266991" cy="625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나눔고딕"/>
              </a:rPr>
              <a:t>HYTOS </a:t>
            </a:r>
            <a:r>
              <a:rPr lang="ko-KR" altLang="en-US" sz="3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나눔고딕"/>
              </a:rPr>
              <a:t>개발 </a:t>
            </a:r>
            <a:r>
              <a:rPr lang="en-US" altLang="ko-KR" sz="3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나눔고딕"/>
              </a:rPr>
              <a:t>10</a:t>
            </a:r>
            <a:r>
              <a:rPr lang="ko-KR" altLang="en-US" sz="3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  <a:cs typeface="나눔고딕"/>
              </a:rPr>
              <a:t>월 보고서</a:t>
            </a:r>
            <a:endParaRPr lang="en-US" sz="3200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  <a:cs typeface="나눔고딕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54468" y="4449530"/>
            <a:ext cx="179999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00" b="1" i="0" dirty="0">
                <a:solidFill>
                  <a:srgbClr val="18579B"/>
                </a:solidFill>
                <a:latin typeface="나눔고딕"/>
                <a:ea typeface="나눔고딕"/>
                <a:cs typeface="나눔고딕"/>
              </a:rPr>
              <a:t>2019. 10.21</a:t>
            </a:r>
            <a:endParaRPr lang="en-US" sz="1300" b="1" i="0" dirty="0">
              <a:solidFill>
                <a:srgbClr val="18579B"/>
              </a:solidFill>
              <a:latin typeface="나눔고딕"/>
              <a:ea typeface="나눔고딕"/>
              <a:cs typeface="나눔고딕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54467" y="4870924"/>
            <a:ext cx="1800000" cy="0"/>
          </a:xfrm>
          <a:prstGeom prst="line">
            <a:avLst/>
          </a:prstGeom>
          <a:ln w="28575" cmpd="sng">
            <a:solidFill>
              <a:schemeClr val="tx2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그림 10">
            <a:extLst>
              <a:ext uri="{FF2B5EF4-FFF2-40B4-BE49-F238E27FC236}">
                <a16:creationId xmlns:a16="http://schemas.microsoft.com/office/drawing/2014/main" id="{C7E3008C-22E7-4727-9057-FDCD663011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945" y="5228077"/>
            <a:ext cx="1075042" cy="356890"/>
          </a:xfrm>
          <a:prstGeom prst="rect">
            <a:avLst/>
          </a:prstGeom>
        </p:spPr>
      </p:pic>
      <p:pic>
        <p:nvPicPr>
          <p:cNvPr id="7" name="Picture 6" descr="SME_blue.png">
            <a:extLst>
              <a:ext uri="{FF2B5EF4-FFF2-40B4-BE49-F238E27FC236}">
                <a16:creationId xmlns:a16="http://schemas.microsoft.com/office/drawing/2014/main" id="{F1E14A9C-B4DC-46E7-9B24-227027C96F7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9302" y="1151710"/>
            <a:ext cx="2625725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8429233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797636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2019.10.21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스트림 데이터 입력 </a:t>
                      </a: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– Vapor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하나의 화면에서 </a:t>
                      </a:r>
                      <a:r>
                        <a:rPr kumimoji="0" lang="en-US" altLang="ko-KR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Combobox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로 구별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그림 1">
            <a:extLst>
              <a:ext uri="{FF2B5EF4-FFF2-40B4-BE49-F238E27FC236}">
                <a16:creationId xmlns:a16="http://schemas.microsoft.com/office/drawing/2014/main" id="{9B5A9DA1-4461-4C22-A0EA-D6E9362160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576" y="2060848"/>
            <a:ext cx="5366691" cy="376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36689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115398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2019.10.21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스트림 데이터 입력 </a:t>
                      </a: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– Liquid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하나의 화면에서 </a:t>
                      </a:r>
                      <a:r>
                        <a:rPr kumimoji="0" lang="en-US" altLang="ko-KR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Combobox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로 구별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BFBADE43-4248-4EF8-8BBA-674C98082F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576" y="2058988"/>
            <a:ext cx="5366691" cy="376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733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086691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2019.10.21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배관 피팅 개수 입력 </a:t>
                      </a: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– Equivalent Length Method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하나의 화면에서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Tab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으로 구별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그림 1">
            <a:extLst>
              <a:ext uri="{FF2B5EF4-FFF2-40B4-BE49-F238E27FC236}">
                <a16:creationId xmlns:a16="http://schemas.microsoft.com/office/drawing/2014/main" id="{15FF2EB5-3908-44F6-BF9A-2787D4AAF7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576" y="2060848"/>
            <a:ext cx="5436444" cy="369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8320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64063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2019.10.21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배관 피팅 개수 입력 </a:t>
                      </a: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– Crane K Method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하나의 화면에서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Tab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으로 구별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98C0B655-D9BD-4028-B8CC-85F8DF022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576" y="2060848"/>
            <a:ext cx="5436444" cy="369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66735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507541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2019.10.21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배관 피팅 개수 입력 </a:t>
                      </a: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– 2-K Method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하나의 화면에서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Tab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으로 구별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그림 1">
            <a:extLst>
              <a:ext uri="{FF2B5EF4-FFF2-40B4-BE49-F238E27FC236}">
                <a16:creationId xmlns:a16="http://schemas.microsoft.com/office/drawing/2014/main" id="{27055D93-4912-47C2-B181-47E397F9BE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576" y="2060848"/>
            <a:ext cx="5436444" cy="369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87171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" name="표 3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41354"/>
              </p:ext>
            </p:extLst>
          </p:nvPr>
        </p:nvGraphicFramePr>
        <p:xfrm>
          <a:off x="250825" y="188912"/>
          <a:ext cx="9454711" cy="6097587"/>
        </p:xfrm>
        <a:graphic>
          <a:graphicData uri="http://schemas.openxmlformats.org/drawingml/2006/table">
            <a:tbl>
              <a:tblPr/>
              <a:tblGrid>
                <a:gridCol w="12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4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3910">
                <a:tc gridSpan="6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기능정의서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SECL Hydraulic Calculation program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개발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HYTOS</a:t>
                      </a: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50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ID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김연진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작성일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2019.10.21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HYTOS</a:t>
                      </a:r>
                      <a:endParaRPr kumimoji="0" 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Times New Roman" pitchFamily="18" charset="0"/>
                        </a:rPr>
                        <a:t>업무화면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개요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스트림 번호</a:t>
                      </a:r>
                      <a:r>
                        <a:rPr kumimoji="0" lang="en-US" altLang="ko-KR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0" lang="ko-KR" alt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및 장치 입력 값 표시</a:t>
                      </a:r>
                      <a:endParaRPr kumimoji="0" lang="ko-KR" altLang="ko-KR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Times New Roman" pitchFamily="18" charset="0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20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Ⅱ.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화면 설계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  ■ 화면</a:t>
                      </a: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31750" marR="0" lvl="0" indent="0" algn="just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17780" marR="17780" marT="17780" marB="1778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 정의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기능개요 및 개선내용</a:t>
                      </a: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0195">
                <a:tc gridSpan="4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</a:t>
                      </a:r>
                      <a:r>
                        <a:rPr lang="ko-KR" altLang="ko-KR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개요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■ 개선 내용</a:t>
                      </a:r>
                      <a:endParaRPr lang="ko-KR" altLang="ko-KR" sz="1000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83649E44-676A-4D4C-830D-16ACFB2689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512" y="2348880"/>
            <a:ext cx="6336704" cy="3604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23296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amsung SDS">
  <a:themeElements>
    <a:clrScheme name="">
      <a:dk1>
        <a:srgbClr val="666666"/>
      </a:dk1>
      <a:lt1>
        <a:srgbClr val="FFFFFF"/>
      </a:lt1>
      <a:dk2>
        <a:srgbClr val="73459E"/>
      </a:dk2>
      <a:lt2>
        <a:srgbClr val="999999"/>
      </a:lt2>
      <a:accent1>
        <a:srgbClr val="386FB1"/>
      </a:accent1>
      <a:accent2>
        <a:srgbClr val="CB5B07"/>
      </a:accent2>
      <a:accent3>
        <a:srgbClr val="FFFFFF"/>
      </a:accent3>
      <a:accent4>
        <a:srgbClr val="565656"/>
      </a:accent4>
      <a:accent5>
        <a:srgbClr val="AEBBD5"/>
      </a:accent5>
      <a:accent6>
        <a:srgbClr val="B85206"/>
      </a:accent6>
      <a:hlink>
        <a:srgbClr val="E5BE41"/>
      </a:hlink>
      <a:folHlink>
        <a:srgbClr val="4E805A"/>
      </a:folHlink>
    </a:clrScheme>
    <a:fontScheme name="Samsung SDS">
      <a:majorFont>
        <a:latin typeface="Arial Black"/>
        <a:ea typeface="HY견고딕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1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1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돋움" pitchFamily="50" charset="-127"/>
          </a:defRPr>
        </a:defPPr>
      </a:lstStyle>
    </a:lnDef>
  </a:objectDefaults>
  <a:extraClrSchemeLst>
    <a:extraClrScheme>
      <a:clrScheme name="Samsung SD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sung SD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sung SD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sung SD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sung SD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sung SD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sung SD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디자인 사용자 지정">
  <a:themeElements>
    <a:clrScheme name="디자인 사용자 지정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디자인 사용자 지정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1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1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돋움" pitchFamily="50" charset="-127"/>
          </a:defRPr>
        </a:defPPr>
      </a:lstStyle>
    </a:lnDef>
  </a:objectDefaults>
  <a:extraClrSchemeLst>
    <a:extraClrScheme>
      <a:clrScheme name="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2926</TotalTime>
  <Words>373</Words>
  <Application>Microsoft Office PowerPoint</Application>
  <PresentationFormat>A4 용지(210x297mm)</PresentationFormat>
  <Paragraphs>240</Paragraphs>
  <Slides>7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7</vt:i4>
      </vt:variant>
    </vt:vector>
  </HeadingPairs>
  <TitlesOfParts>
    <vt:vector size="16" baseType="lpstr">
      <vt:lpstr>굴림</vt:lpstr>
      <vt:lpstr>나눔고딕</vt:lpstr>
      <vt:lpstr>돋움</vt:lpstr>
      <vt:lpstr>맑은 고딕</vt:lpstr>
      <vt:lpstr>Arial</vt:lpstr>
      <vt:lpstr>Arial Black</vt:lpstr>
      <vt:lpstr>Wingdings</vt:lpstr>
      <vt:lpstr>Samsung SDS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Samsung SDS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삼성SDS 기술본부 SW공학팀</dc:creator>
  <cp:lastModifiedBy>회사도프텍</cp:lastModifiedBy>
  <cp:revision>277</cp:revision>
  <cp:lastPrinted>2018-12-18T06:41:59Z</cp:lastPrinted>
  <dcterms:created xsi:type="dcterms:W3CDTF">2004-03-25T12:42:29Z</dcterms:created>
  <dcterms:modified xsi:type="dcterms:W3CDTF">2019-10-20T23:45:18Z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5C58129F-E5B8-477A-9B38-B3E54BFA04C8}" pid="2">
    <vt:lpwstr>E54EA3DF83D462F1DAB5EAAAE04098F7AD6BFC602FDCBDB319C815451019ED0F</vt:lpwstr>
  </property>
  <property fmtid="{D5CDD505-2E9C-101B-9397-08002B2CF9AE}" pid="2" name="NSCPROP">
    <vt:lpwstr>NSCCustomProperty</vt:lpwstr>
  </property>
  <property fmtid="{D5CDD505-2E9C-101B-9397-08002B2CF9AE}" pid="3" name="NSCPROP_SA">
    <vt:lpwstr>Y:\PI4_SHARE\91. 개인별자료\안대희\01_과제\기계PKG\기계Package\20150430_이전보고자료\(양식) 화면정의서_기계&amp;장치_20150213.pptx</vt:lpwstr>
  </property>
</Properties>
</file>