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9"/>
    <p:sldMasterId id="2147483675" r:id="rId10"/>
  </p:sldMasterIdLst>
  <p:notesMasterIdLst>
    <p:notesMasterId r:id="rId27"/>
  </p:notesMasterIdLst>
  <p:sldIdLst>
    <p:sldId id="285" r:id="rId11"/>
    <p:sldId id="368" r:id="rId12"/>
    <p:sldId id="464" r:id="rId13"/>
    <p:sldId id="467" r:id="rId14"/>
    <p:sldId id="468" r:id="rId15"/>
    <p:sldId id="469" r:id="rId16"/>
    <p:sldId id="470" r:id="rId17"/>
    <p:sldId id="478" r:id="rId18"/>
    <p:sldId id="472" r:id="rId19"/>
    <p:sldId id="479" r:id="rId20"/>
    <p:sldId id="480" r:id="rId21"/>
    <p:sldId id="481" r:id="rId22"/>
    <p:sldId id="482" r:id="rId23"/>
    <p:sldId id="483" r:id="rId24"/>
    <p:sldId id="484" r:id="rId25"/>
    <p:sldId id="471" r:id="rId26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C9F"/>
    <a:srgbClr val="18579B"/>
    <a:srgbClr val="1B2E5A"/>
    <a:srgbClr val="244A58"/>
    <a:srgbClr val="0033CC"/>
    <a:srgbClr val="DAC3FD"/>
    <a:srgbClr val="FFE7E7"/>
    <a:srgbClr val="FFD5D5"/>
    <a:srgbClr val="FF6666"/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9748" autoAdjust="0"/>
  </p:normalViewPr>
  <p:slideViewPr>
    <p:cSldViewPr snapToGrid="0" snapToObjects="1">
      <p:cViewPr varScale="1">
        <p:scale>
          <a:sx n="111" d="100"/>
          <a:sy n="111" d="100"/>
        </p:scale>
        <p:origin x="113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8B42F35-3C4E-5D4A-B377-2A1A32C202F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31F9942-4F04-5345-8117-4AF6A0223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5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07E00-DD47-4361-8452-9363FAD4F7D5}" type="datetime1">
              <a:rPr lang="en-US" altLang="ko-KR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9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2FFD4A-E2E3-4FCE-96A0-F3363B8544FB}" type="datetime1">
              <a:rPr lang="en-US" altLang="ko-KR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6261B-1C4A-47AE-9202-B0847EE49668}" type="datetime1">
              <a:rPr lang="en-US" altLang="ko-KR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4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6CAF110A-4FD1-45E4-9D26-23DA9698A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 sz="16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9" name="내용 개체 틀 7">
            <a:extLst>
              <a:ext uri="{FF2B5EF4-FFF2-40B4-BE49-F238E27FC236}">
                <a16:creationId xmlns:a16="http://schemas.microsoft.com/office/drawing/2014/main" id="{42001B0D-E910-4034-9AE1-2B668B17F2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sp>
        <p:nvSpPr>
          <p:cNvPr id="10" name="Line 106">
            <a:extLst>
              <a:ext uri="{FF2B5EF4-FFF2-40B4-BE49-F238E27FC236}">
                <a16:creationId xmlns:a16="http://schemas.microsoft.com/office/drawing/2014/main" id="{4ACCA4C1-4B1B-4555-8200-3893FE1599A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639" y="6553165"/>
            <a:ext cx="90875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2">
            <a:extLst>
              <a:ext uri="{FF2B5EF4-FFF2-40B4-BE49-F238E27FC236}">
                <a16:creationId xmlns:a16="http://schemas.microsoft.com/office/drawing/2014/main" id="{DE431322-E51B-4C19-9261-49BF88187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38" y="6621135"/>
            <a:ext cx="555673" cy="18447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F6C9E702-278A-4C1B-9BCE-9735B8636D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945" y="6589284"/>
            <a:ext cx="15068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0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700" b="0" dirty="0">
              <a:solidFill>
                <a:srgbClr val="000000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1F76FC4-15AD-491C-AC6E-53232BF28B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44" y="6583941"/>
            <a:ext cx="1033690" cy="1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7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15313-FC9E-4097-8328-E3E4CF51C953}" type="datetime1">
              <a:rPr lang="en-US" altLang="ko-KR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2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5A1A8A-39E2-4D1D-A741-57308C5DEC6D}" type="datetime1">
              <a:rPr lang="en-US" altLang="ko-KR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1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D80D13-DC6C-437E-B0C5-F94790881FF2}" type="datetime1">
              <a:rPr lang="en-US" altLang="ko-KR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4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A52CC8-778E-44E9-BA66-0F9D96875A52}" type="datetime1">
              <a:rPr lang="en-US" altLang="ko-KR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3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8846A2-6C1F-446C-812D-C0A848FA2F75}" type="datetime1">
              <a:rPr lang="en-US" altLang="ko-KR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4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83FF71-C7A2-40E5-8F54-DCF9B7213202}" type="datetime1">
              <a:rPr lang="en-US" altLang="ko-KR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453A33-ACE6-47CD-B8BA-1F08E6D06E5E}" type="datetime1">
              <a:rPr lang="en-US" altLang="ko-KR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00190"/>
            <a:ext cx="2133600" cy="365125"/>
          </a:xfrm>
          <a:prstGeom prst="rect">
            <a:avLst/>
          </a:prstGeom>
        </p:spPr>
        <p:txBody>
          <a:bodyPr/>
          <a:lstStyle/>
          <a:p>
            <a:fld id="{462519A5-24C9-1346-B003-2BECCCF67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3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bg1"/>
            </a:gs>
            <a:gs pos="100000">
              <a:srgbClr val="E8E8E8">
                <a:alpha val="93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B87F0B-0F89-4328-9F80-505C8071B8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309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055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bg1"/>
            </a:gs>
            <a:gs pos="100000">
              <a:srgbClr val="E8E8E8">
                <a:alpha val="93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165100" y="6539352"/>
            <a:ext cx="8978900" cy="334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1636" tIns="40818" rIns="81636" bIns="40818" anchor="ctr"/>
          <a:lstStyle>
            <a:lvl1pPr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9pPr>
          </a:lstStyle>
          <a:p>
            <a:pPr>
              <a:defRPr/>
            </a:pPr>
            <a:endParaRPr lang="ko-KR" altLang="ko-KR" sz="2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65100" y="152400"/>
            <a:ext cx="5951538" cy="152400"/>
          </a:xfrm>
          <a:prstGeom prst="rect">
            <a:avLst/>
          </a:prstGeom>
          <a:solidFill>
            <a:srgbClr val="224B6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6" tIns="40818" rIns="81636" bIns="40818" anchor="ctr"/>
          <a:lstStyle>
            <a:lvl1pPr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Futura Std Book"/>
                <a:cs typeface="Tahoma" pitchFamily="34" charset="0"/>
              </a:defRPr>
            </a:lvl9pPr>
          </a:lstStyle>
          <a:p>
            <a:pPr>
              <a:defRPr/>
            </a:pPr>
            <a:endParaRPr lang="ko-KR" altLang="ko-KR" sz="2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white">
          <a:xfrm>
            <a:off x="4281287" y="6578091"/>
            <a:ext cx="746526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Page </a:t>
            </a:r>
            <a:fld id="{9A85E287-942C-4F43-A502-F0CCE0A52864}" type="slidenum">
              <a:rPr lang="en-US" sz="9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‹#›</a:t>
            </a:fld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| </a:t>
            </a: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1651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636" tIns="40818" rIns="81636" bIns="40818" anchor="ctr"/>
          <a:lstStyle/>
          <a:p>
            <a:endParaRPr lang="ko-KR" altLang="en-US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 flipH="1">
            <a:off x="0" y="304800"/>
            <a:ext cx="734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636" tIns="40818" rIns="81636" bIns="40818" anchor="ctr"/>
          <a:lstStyle/>
          <a:p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20" y="6496820"/>
            <a:ext cx="959441" cy="334722"/>
          </a:xfrm>
          <a:prstGeom prst="rect">
            <a:avLst/>
          </a:prstGeom>
        </p:spPr>
      </p:pic>
      <p:pic>
        <p:nvPicPr>
          <p:cNvPr id="13" name="그림 12" descr="오일뱅크_영문로고"/>
          <p:cNvPicPr/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0201" y="6593985"/>
            <a:ext cx="681990" cy="219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0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970" y="1683940"/>
            <a:ext cx="8266991" cy="121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3D 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기반 발주처 코멘트 관리 시스템 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나눔고딕"/>
            </a:endParaRPr>
          </a:p>
          <a:p>
            <a:pPr algn="ctr">
              <a:lnSpc>
                <a:spcPct val="120000"/>
              </a:lnSpc>
            </a:pP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개발 착수보고회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3467" y="4449530"/>
            <a:ext cx="1799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solidFill>
                  <a:srgbClr val="18579B"/>
                </a:solidFill>
                <a:latin typeface="나눔고딕"/>
                <a:ea typeface="나눔고딕"/>
                <a:cs typeface="나눔고딕"/>
              </a:rPr>
              <a:t>2019. 12. 12</a:t>
            </a:r>
            <a:endParaRPr lang="en-US" sz="1300" b="1" dirty="0">
              <a:solidFill>
                <a:srgbClr val="18579B"/>
              </a:solidFill>
              <a:latin typeface="나눔고딕"/>
              <a:ea typeface="나눔고딕"/>
              <a:cs typeface="나눔고딕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73467" y="4870924"/>
            <a:ext cx="1800000" cy="0"/>
          </a:xfrm>
          <a:prstGeom prst="line">
            <a:avLst/>
          </a:prstGeom>
          <a:ln w="28575" cmpd="sng"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C7E3008C-22E7-4727-9057-FDCD66301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45" y="5228077"/>
            <a:ext cx="1075042" cy="35689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FEC54E7-ED32-48BE-ACCA-BC4B180A0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00" y="1143991"/>
            <a:ext cx="2625725" cy="4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9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751615" cy="318924"/>
          </a:xfrm>
        </p:spPr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주요 개발 내용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703624D0-1E20-4012-BB44-EF0168C24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92" y="744739"/>
            <a:ext cx="1271900" cy="324879"/>
          </a:xfrm>
          <a:prstGeom prst="homePlate">
            <a:avLst>
              <a:gd name="adj" fmla="val 35938"/>
            </a:avLst>
          </a:prstGeom>
          <a:solidFill>
            <a:srgbClr val="336699"/>
          </a:solidFill>
          <a:ln w="6350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kern="0" dirty="0">
                <a:solidFill>
                  <a:schemeClr val="bg1"/>
                </a:solidFill>
              </a:rPr>
              <a:t>PBS Setup</a:t>
            </a:r>
            <a:endParaRPr lang="ko-KR" alt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68922-3E5B-489C-914D-050BD746E579}"/>
              </a:ext>
            </a:extLst>
          </p:cNvPr>
          <p:cNvSpPr txBox="1"/>
          <p:nvPr/>
        </p:nvSpPr>
        <p:spPr>
          <a:xfrm>
            <a:off x="221854" y="1171048"/>
            <a:ext cx="3126463" cy="32487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프로젝트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PBS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 관리</a:t>
            </a:r>
            <a:endParaRPr lang="ko-KR" altLang="en-US" sz="1400" b="1" u="sng" dirty="0">
              <a:latin typeface="+mn-ea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B187472-F3A9-4990-AD19-357145986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31" y="1635579"/>
            <a:ext cx="2149735" cy="3464027"/>
          </a:xfrm>
          <a:prstGeom prst="rect">
            <a:avLst/>
          </a:prstGeom>
        </p:spPr>
      </p:pic>
      <p:sp>
        <p:nvSpPr>
          <p:cNvPr id="18" name="AutoShape 12">
            <a:extLst>
              <a:ext uri="{FF2B5EF4-FFF2-40B4-BE49-F238E27FC236}">
                <a16:creationId xmlns:a16="http://schemas.microsoft.com/office/drawing/2014/main" id="{86B8BF6D-191E-4D02-97D9-01E57053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043" y="744739"/>
            <a:ext cx="1599071" cy="324879"/>
          </a:xfrm>
          <a:prstGeom prst="homePlate">
            <a:avLst>
              <a:gd name="adj" fmla="val 35938"/>
            </a:avLst>
          </a:prstGeom>
          <a:solidFill>
            <a:srgbClr val="336699"/>
          </a:solidFill>
          <a:ln w="6350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kern="0" dirty="0">
                <a:solidFill>
                  <a:schemeClr val="bg1"/>
                </a:solidFill>
              </a:rPr>
              <a:t>Report </a:t>
            </a:r>
            <a:r>
              <a:rPr lang="ko-KR" altLang="en-US" sz="1200" b="1" kern="0" dirty="0">
                <a:solidFill>
                  <a:schemeClr val="bg1"/>
                </a:solidFill>
              </a:rPr>
              <a:t>설정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851EBC7-35CA-416A-933C-9DEEA7E8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656" y="1625315"/>
            <a:ext cx="5973526" cy="31772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C17046A-1587-469D-8DDB-CF2A5931015D}"/>
              </a:ext>
            </a:extLst>
          </p:cNvPr>
          <p:cNvSpPr txBox="1"/>
          <p:nvPr/>
        </p:nvSpPr>
        <p:spPr>
          <a:xfrm>
            <a:off x="2824459" y="1160783"/>
            <a:ext cx="2059089" cy="32487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Report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리포터 설정</a:t>
            </a:r>
            <a:endParaRPr lang="ko-KR" altLang="en-US" sz="1400" b="1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660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751615" cy="318924"/>
          </a:xfrm>
        </p:spPr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주요 개발 내용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DC1FE4E4-3A96-48CA-AE5D-43A093932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10" y="692503"/>
            <a:ext cx="2360717" cy="324879"/>
          </a:xfrm>
          <a:prstGeom prst="homePlate">
            <a:avLst>
              <a:gd name="adj" fmla="val 35938"/>
            </a:avLst>
          </a:prstGeom>
          <a:solidFill>
            <a:srgbClr val="336699"/>
          </a:solidFill>
          <a:ln w="6350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kern="0" dirty="0">
                <a:solidFill>
                  <a:schemeClr val="bg1"/>
                </a:solidFill>
              </a:rPr>
              <a:t>3D Comment Dashboard </a:t>
            </a:r>
            <a:endParaRPr lang="ko-KR" alt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6FF2F-0506-41CF-B1E3-599114FA4944}"/>
              </a:ext>
            </a:extLst>
          </p:cNvPr>
          <p:cNvSpPr txBox="1"/>
          <p:nvPr/>
        </p:nvSpPr>
        <p:spPr>
          <a:xfrm>
            <a:off x="106073" y="1070359"/>
            <a:ext cx="7980404" cy="32487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Comment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현황을 조회한다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b="1" dirty="0"/>
          </a:p>
          <a:p>
            <a:pPr lvl="0"/>
            <a:endParaRPr lang="ko-KR" altLang="en-US" sz="1400" b="1" u="sng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0CEA0D-3E85-4838-A9EB-82B0F1F21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0" y="1516016"/>
            <a:ext cx="8065929" cy="38635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384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751615" cy="318924"/>
          </a:xfrm>
        </p:spPr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주요 개발 내용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8107F7F8-E205-4BF2-B294-D861D1EA9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07" y="864532"/>
            <a:ext cx="2360717" cy="324879"/>
          </a:xfrm>
          <a:prstGeom prst="homePlate">
            <a:avLst>
              <a:gd name="adj" fmla="val 35938"/>
            </a:avLst>
          </a:prstGeom>
          <a:solidFill>
            <a:srgbClr val="336699"/>
          </a:solidFill>
          <a:ln w="6350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kern="0" dirty="0">
                <a:solidFill>
                  <a:schemeClr val="bg1"/>
                </a:solidFill>
              </a:rPr>
              <a:t>3D Review </a:t>
            </a:r>
            <a:r>
              <a:rPr lang="ko-KR" altLang="en-US" sz="1200" b="1" kern="0" dirty="0">
                <a:solidFill>
                  <a:schemeClr val="bg1"/>
                </a:solidFill>
              </a:rPr>
              <a:t>프로그램 연계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3B5D8-B05A-4754-827A-A8FF875CC027}"/>
              </a:ext>
            </a:extLst>
          </p:cNvPr>
          <p:cNvSpPr txBox="1"/>
          <p:nvPr/>
        </p:nvSpPr>
        <p:spPr>
          <a:xfrm>
            <a:off x="113585" y="1280576"/>
            <a:ext cx="8354554" cy="32487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SPR/ </a:t>
            </a:r>
            <a:r>
              <a:rPr lang="en-US" altLang="ko-KR" sz="1400" b="1" dirty="0"/>
              <a:t>Navisworks</a:t>
            </a:r>
            <a:r>
              <a:rPr lang="ko-KR" altLang="en-US" sz="1400" b="1" dirty="0"/>
              <a:t>과 연계된 </a:t>
            </a:r>
            <a:r>
              <a:rPr lang="en-US" altLang="ko-KR" sz="1400" b="1" dirty="0"/>
              <a:t>Create Comment Tag &amp; Snapshot </a:t>
            </a:r>
            <a:r>
              <a:rPr lang="ko-KR" altLang="en-US" sz="1400" b="1" dirty="0"/>
              <a:t>창의 기능을 이용해서 </a:t>
            </a:r>
            <a:r>
              <a:rPr lang="en-US" altLang="ko-KR" sz="1400" b="1" dirty="0"/>
              <a:t>Tag</a:t>
            </a:r>
            <a:r>
              <a:rPr lang="ko-KR" altLang="en-US" sz="1400" b="1" dirty="0"/>
              <a:t>를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생성 </a:t>
            </a:r>
            <a:r>
              <a:rPr lang="en-US" altLang="ko-KR" sz="1400" b="1" dirty="0"/>
              <a:t>/ </a:t>
            </a:r>
            <a:r>
              <a:rPr lang="ko-KR" altLang="en-US" sz="1400" b="1" dirty="0"/>
              <a:t>관리한다</a:t>
            </a:r>
            <a:r>
              <a:rPr lang="en-US" altLang="ko-KR" sz="1400" b="1" dirty="0"/>
              <a:t>.</a:t>
            </a:r>
            <a:endParaRPr lang="ko-KR" altLang="en-US" sz="1400" b="1" dirty="0"/>
          </a:p>
          <a:p>
            <a:pPr lvl="0"/>
            <a:endParaRPr lang="ko-KR" altLang="en-US" sz="1400" b="1" u="sng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5F4038-1DA2-4EDC-AF32-9BD9ABC4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10" y="2113773"/>
            <a:ext cx="4451538" cy="263045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36581E9-940C-45D7-9943-4678875C8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0" y="2885929"/>
            <a:ext cx="3292756" cy="31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9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751615" cy="318924"/>
          </a:xfrm>
        </p:spPr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주요 개발 내용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D50384C8-6788-428F-88F7-98E4DDA6D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28" y="768593"/>
            <a:ext cx="3083922" cy="324879"/>
          </a:xfrm>
          <a:prstGeom prst="homePlate">
            <a:avLst>
              <a:gd name="adj" fmla="val 35938"/>
            </a:avLst>
          </a:prstGeom>
          <a:solidFill>
            <a:srgbClr val="336699"/>
          </a:solidFill>
          <a:ln w="6350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kern="0" dirty="0">
                <a:solidFill>
                  <a:schemeClr val="bg1"/>
                </a:solidFill>
              </a:rPr>
              <a:t>3D Model</a:t>
            </a:r>
            <a:r>
              <a:rPr lang="ko-KR" altLang="en-US" sz="1200" b="1" kern="0" dirty="0">
                <a:solidFill>
                  <a:schemeClr val="bg1"/>
                </a:solidFill>
              </a:rPr>
              <a:t> 이미지 생성 및 </a:t>
            </a:r>
            <a:r>
              <a:rPr lang="en-US" altLang="ko-KR" sz="1200" b="1" kern="0" dirty="0">
                <a:solidFill>
                  <a:schemeClr val="bg1"/>
                </a:solidFill>
              </a:rPr>
              <a:t>Mark-up</a:t>
            </a:r>
            <a:endParaRPr lang="ko-KR" alt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C20C3-77E5-452C-8424-5DF15726676F}"/>
              </a:ext>
            </a:extLst>
          </p:cNvPr>
          <p:cNvSpPr txBox="1"/>
          <p:nvPr/>
        </p:nvSpPr>
        <p:spPr>
          <a:xfrm>
            <a:off x="217390" y="1168705"/>
            <a:ext cx="8661225" cy="34081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en-US" altLang="ko-KR" sz="1400" b="1" dirty="0"/>
              <a:t>Image Editor</a:t>
            </a:r>
            <a:r>
              <a:rPr lang="ko-KR" altLang="en-US" sz="1400" b="1" dirty="0"/>
              <a:t>기능을 이용하여 </a:t>
            </a:r>
            <a:r>
              <a:rPr lang="en-US" altLang="ko-KR" sz="1400" b="1" dirty="0"/>
              <a:t>Snapshot</a:t>
            </a:r>
            <a:r>
              <a:rPr lang="ko-KR" altLang="en-US" sz="1400" b="1" dirty="0"/>
              <a:t>에 추가 사항 작성</a:t>
            </a:r>
            <a:r>
              <a:rPr lang="en-US" altLang="ko-KR" sz="1400" b="1" dirty="0"/>
              <a:t>, Mark-up, Image </a:t>
            </a:r>
            <a:r>
              <a:rPr lang="ko-KR" altLang="en-US" sz="1400" b="1" dirty="0"/>
              <a:t>삽입기능 지원한다</a:t>
            </a:r>
          </a:p>
          <a:p>
            <a:pPr lvl="0"/>
            <a:endParaRPr lang="ko-KR" altLang="en-US" sz="1400" b="1" u="sng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4A66985-6AD5-4B54-A924-1963802E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63" y="1584749"/>
            <a:ext cx="4875174" cy="39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751615" cy="318924"/>
          </a:xfrm>
        </p:spPr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주요 개발 내용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BC3DAD03-E08D-4E17-BF92-992DB1889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83" y="800398"/>
            <a:ext cx="2360717" cy="324879"/>
          </a:xfrm>
          <a:prstGeom prst="homePlate">
            <a:avLst>
              <a:gd name="adj" fmla="val 35938"/>
            </a:avLst>
          </a:prstGeom>
          <a:solidFill>
            <a:srgbClr val="336699"/>
          </a:solidFill>
          <a:ln w="6350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kern="0" dirty="0">
                <a:solidFill>
                  <a:schemeClr val="bg1"/>
                </a:solidFill>
              </a:rPr>
              <a:t>3D Comment List </a:t>
            </a:r>
            <a:r>
              <a:rPr lang="ko-KR" altLang="en-US" sz="1200" b="1" kern="0" dirty="0">
                <a:solidFill>
                  <a:schemeClr val="bg1"/>
                </a:solidFill>
              </a:rPr>
              <a:t>관리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74E4A0-E3DB-4FD6-98BD-33925422DE0C}"/>
              </a:ext>
            </a:extLst>
          </p:cNvPr>
          <p:cNvSpPr txBox="1"/>
          <p:nvPr/>
        </p:nvSpPr>
        <p:spPr>
          <a:xfrm>
            <a:off x="184746" y="1216442"/>
            <a:ext cx="2748959" cy="32487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Comment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정보를 관리한다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b="1" dirty="0"/>
          </a:p>
          <a:p>
            <a:pPr lvl="0"/>
            <a:endParaRPr lang="ko-KR" altLang="en-US" sz="1400" b="1" u="sng" dirty="0">
              <a:latin typeface="+mn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C6C48DB-371A-4EF8-929C-0487F8E15848}"/>
              </a:ext>
            </a:extLst>
          </p:cNvPr>
          <p:cNvGrpSpPr/>
          <p:nvPr/>
        </p:nvGrpSpPr>
        <p:grpSpPr>
          <a:xfrm>
            <a:off x="946684" y="1632486"/>
            <a:ext cx="7556922" cy="4019470"/>
            <a:chOff x="1260349" y="2384425"/>
            <a:chExt cx="7556922" cy="401947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0A2BD6B-3263-418B-A44D-8B457153A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0349" y="2384425"/>
              <a:ext cx="7556922" cy="4019470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101F101-4FCA-48EC-8C81-5822EF265487}"/>
                </a:ext>
              </a:extLst>
            </p:cNvPr>
            <p:cNvSpPr/>
            <p:nvPr/>
          </p:nvSpPr>
          <p:spPr bwMode="auto">
            <a:xfrm>
              <a:off x="4343400" y="3194050"/>
              <a:ext cx="2451100" cy="30035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>
                <a:spcBef>
                  <a:spcPct val="50000"/>
                </a:spcBef>
              </a:pPr>
              <a:endParaRPr lang="ko-KR" altLang="en-US" sz="1200" b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65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751615" cy="318924"/>
          </a:xfrm>
        </p:spPr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주요 개발 내용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4B3A60B5-A18A-4A0E-A500-0995409D2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83" y="736788"/>
            <a:ext cx="2360717" cy="342586"/>
          </a:xfrm>
          <a:prstGeom prst="homePlate">
            <a:avLst>
              <a:gd name="adj" fmla="val 35938"/>
            </a:avLst>
          </a:prstGeom>
          <a:solidFill>
            <a:srgbClr val="336699"/>
          </a:solidFill>
          <a:ln w="6350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kern="0" dirty="0">
                <a:solidFill>
                  <a:schemeClr val="bg1"/>
                </a:solidFill>
              </a:rPr>
              <a:t>3D Comment Status </a:t>
            </a:r>
            <a:r>
              <a:rPr lang="ko-KR" altLang="en-US" sz="1200" b="1" kern="0" dirty="0">
                <a:solidFill>
                  <a:schemeClr val="bg1"/>
                </a:solidFill>
              </a:rPr>
              <a:t>관리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0F2E8-6B22-4C4F-963B-31F3B3D54DFD}"/>
              </a:ext>
            </a:extLst>
          </p:cNvPr>
          <p:cNvSpPr txBox="1"/>
          <p:nvPr/>
        </p:nvSpPr>
        <p:spPr>
          <a:xfrm>
            <a:off x="184746" y="1147863"/>
            <a:ext cx="4040267" cy="32487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Comment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별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Status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관리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(Open/Close)</a:t>
            </a:r>
            <a:endParaRPr lang="ko-KR" altLang="en-US" sz="1400" b="1" dirty="0"/>
          </a:p>
          <a:p>
            <a:pPr lvl="0"/>
            <a:endParaRPr lang="ko-KR" altLang="en-US" sz="1400" b="1" u="sng" dirty="0">
              <a:latin typeface="+mn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33C2402-7345-4C6B-8C54-CEB97E4D371E}"/>
              </a:ext>
            </a:extLst>
          </p:cNvPr>
          <p:cNvGrpSpPr/>
          <p:nvPr/>
        </p:nvGrpSpPr>
        <p:grpSpPr>
          <a:xfrm>
            <a:off x="325983" y="1630102"/>
            <a:ext cx="4040267" cy="3395134"/>
            <a:chOff x="2775004" y="2384425"/>
            <a:chExt cx="5571546" cy="3877373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F222C42-3EAE-4039-AAAB-7B63C97BB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5004" y="2384425"/>
              <a:ext cx="5571546" cy="3843978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575703D-D001-40A4-B9BC-84BD14835F95}"/>
                </a:ext>
              </a:extLst>
            </p:cNvPr>
            <p:cNvSpPr/>
            <p:nvPr/>
          </p:nvSpPr>
          <p:spPr bwMode="auto">
            <a:xfrm>
              <a:off x="7454899" y="2417820"/>
              <a:ext cx="537927" cy="38439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>
                <a:spcBef>
                  <a:spcPct val="50000"/>
                </a:spcBef>
              </a:pPr>
              <a:endParaRPr lang="ko-KR" altLang="en-US" sz="1200" b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AutoShape 12">
            <a:extLst>
              <a:ext uri="{FF2B5EF4-FFF2-40B4-BE49-F238E27FC236}">
                <a16:creationId xmlns:a16="http://schemas.microsoft.com/office/drawing/2014/main" id="{0ACE08C5-B0C5-47B1-9A9F-E7A0DA286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049" y="774979"/>
            <a:ext cx="1330623" cy="324879"/>
          </a:xfrm>
          <a:prstGeom prst="homePlate">
            <a:avLst>
              <a:gd name="adj" fmla="val 35938"/>
            </a:avLst>
          </a:prstGeom>
          <a:solidFill>
            <a:srgbClr val="336699"/>
          </a:solidFill>
          <a:ln w="6350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kern="0" dirty="0">
                <a:solidFill>
                  <a:schemeClr val="bg1"/>
                </a:solidFill>
              </a:rPr>
              <a:t>Report </a:t>
            </a:r>
            <a:r>
              <a:rPr lang="ko-KR" altLang="en-US" sz="1200" b="1" kern="0" dirty="0">
                <a:solidFill>
                  <a:schemeClr val="bg1"/>
                </a:solidFill>
              </a:rPr>
              <a:t>생성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8F8B5-B6AE-4C66-8845-B19A7CB5707A}"/>
              </a:ext>
            </a:extLst>
          </p:cNvPr>
          <p:cNvSpPr txBox="1"/>
          <p:nvPr/>
        </p:nvSpPr>
        <p:spPr>
          <a:xfrm>
            <a:off x="4688018" y="1170539"/>
            <a:ext cx="2354676" cy="32487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Close-out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Report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생성</a:t>
            </a:r>
            <a:endParaRPr lang="ko-KR" altLang="en-US" sz="1400" b="1" dirty="0"/>
          </a:p>
          <a:p>
            <a:pPr lvl="0"/>
            <a:endParaRPr lang="ko-KR" altLang="en-US" sz="1400" b="1" u="sng" dirty="0"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CD37FDE-AD64-49C0-BF70-2152CE0E9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149" y="1543477"/>
            <a:ext cx="4237230" cy="36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1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471461-2D03-41BA-96C6-60FCB5AEDF08}"/>
              </a:ext>
            </a:extLst>
          </p:cNvPr>
          <p:cNvSpPr txBox="1">
            <a:spLocks/>
          </p:cNvSpPr>
          <p:nvPr/>
        </p:nvSpPr>
        <p:spPr>
          <a:xfrm>
            <a:off x="0" y="3176588"/>
            <a:ext cx="9359900" cy="50482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End of Document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5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>
            <a:extLst>
              <a:ext uri="{FF2B5EF4-FFF2-40B4-BE49-F238E27FC236}">
                <a16:creationId xmlns:a16="http://schemas.microsoft.com/office/drawing/2014/main" id="{7115936F-5349-483C-9EC3-A0195622155A}"/>
              </a:ext>
            </a:extLst>
          </p:cNvPr>
          <p:cNvGrpSpPr/>
          <p:nvPr/>
        </p:nvGrpSpPr>
        <p:grpSpPr>
          <a:xfrm>
            <a:off x="3503922" y="2513693"/>
            <a:ext cx="993248" cy="288147"/>
            <a:chOff x="2037688" y="1150763"/>
            <a:chExt cx="993248" cy="288147"/>
          </a:xfrm>
        </p:grpSpPr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9998EF78-9B74-497A-A375-43F19AC86D4D}"/>
                </a:ext>
              </a:extLst>
            </p:cNvPr>
            <p:cNvSpPr/>
            <p:nvPr/>
          </p:nvSpPr>
          <p:spPr>
            <a:xfrm>
              <a:off x="2037688" y="1202075"/>
              <a:ext cx="993248" cy="216000"/>
            </a:xfrm>
            <a:prstGeom prst="rect">
              <a:avLst/>
            </a:prstGeom>
            <a:solidFill>
              <a:srgbClr val="18579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0CA23A-F810-45AA-B4EA-16F25C698D69}"/>
                </a:ext>
              </a:extLst>
            </p:cNvPr>
            <p:cNvSpPr txBox="1"/>
            <p:nvPr/>
          </p:nvSpPr>
          <p:spPr>
            <a:xfrm>
              <a:off x="2324552" y="1150763"/>
              <a:ext cx="419521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 Narrow"/>
                </a:rPr>
                <a:t>3</a:t>
              </a:r>
            </a:p>
          </p:txBody>
        </p:sp>
      </p:grpSp>
      <p:cxnSp>
        <p:nvCxnSpPr>
          <p:cNvPr id="29" name="Straight Connector 40">
            <a:extLst>
              <a:ext uri="{FF2B5EF4-FFF2-40B4-BE49-F238E27FC236}">
                <a16:creationId xmlns:a16="http://schemas.microsoft.com/office/drawing/2014/main" id="{E6F6FCB8-7EDA-4672-A0B7-8C3E7E7779DB}"/>
              </a:ext>
            </a:extLst>
          </p:cNvPr>
          <p:cNvCxnSpPr/>
          <p:nvPr/>
        </p:nvCxnSpPr>
        <p:spPr>
          <a:xfrm>
            <a:off x="3494192" y="1545822"/>
            <a:ext cx="3995122" cy="0"/>
          </a:xfrm>
          <a:prstGeom prst="line">
            <a:avLst/>
          </a:prstGeom>
          <a:noFill/>
          <a:ln w="28575" cap="flat" cmpd="sng" algn="ctr">
            <a:solidFill>
              <a:srgbClr val="44546A">
                <a:lumMod val="75000"/>
                <a:lumOff val="25000"/>
              </a:srgbClr>
            </a:solidFill>
            <a:prstDash val="solid"/>
          </a:ln>
          <a:effectLst/>
        </p:spPr>
      </p:cxnSp>
      <p:cxnSp>
        <p:nvCxnSpPr>
          <p:cNvPr id="30" name="Straight Connector 42">
            <a:extLst>
              <a:ext uri="{FF2B5EF4-FFF2-40B4-BE49-F238E27FC236}">
                <a16:creationId xmlns:a16="http://schemas.microsoft.com/office/drawing/2014/main" id="{751396F2-5412-4513-80B7-15B63DB941A9}"/>
              </a:ext>
            </a:extLst>
          </p:cNvPr>
          <p:cNvCxnSpPr/>
          <p:nvPr/>
        </p:nvCxnSpPr>
        <p:spPr>
          <a:xfrm>
            <a:off x="3484462" y="4682061"/>
            <a:ext cx="3995122" cy="0"/>
          </a:xfrm>
          <a:prstGeom prst="line">
            <a:avLst/>
          </a:prstGeom>
          <a:noFill/>
          <a:ln w="6350" cap="flat" cmpd="sng" algn="ctr">
            <a:solidFill>
              <a:srgbClr val="18579B"/>
            </a:solidFill>
            <a:prstDash val="solid"/>
          </a:ln>
          <a:effectLst/>
        </p:spPr>
      </p:cxnSp>
      <p:grpSp>
        <p:nvGrpSpPr>
          <p:cNvPr id="31" name="Group 3">
            <a:extLst>
              <a:ext uri="{FF2B5EF4-FFF2-40B4-BE49-F238E27FC236}">
                <a16:creationId xmlns:a16="http://schemas.microsoft.com/office/drawing/2014/main" id="{795A64CF-0146-4B8A-830F-483064AAC49E}"/>
              </a:ext>
            </a:extLst>
          </p:cNvPr>
          <p:cNvGrpSpPr/>
          <p:nvPr/>
        </p:nvGrpSpPr>
        <p:grpSpPr>
          <a:xfrm>
            <a:off x="3503922" y="1693647"/>
            <a:ext cx="993248" cy="288147"/>
            <a:chOff x="2037688" y="1150763"/>
            <a:chExt cx="993248" cy="288147"/>
          </a:xfrm>
        </p:grpSpPr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D529CD47-71B1-40A5-9E83-0E46F753848F}"/>
                </a:ext>
              </a:extLst>
            </p:cNvPr>
            <p:cNvSpPr/>
            <p:nvPr/>
          </p:nvSpPr>
          <p:spPr>
            <a:xfrm>
              <a:off x="2037688" y="1202075"/>
              <a:ext cx="993248" cy="216000"/>
            </a:xfrm>
            <a:prstGeom prst="rect">
              <a:avLst/>
            </a:prstGeom>
            <a:solidFill>
              <a:srgbClr val="18579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2DCC8A-A810-42F8-9127-93EA47542DD7}"/>
                </a:ext>
              </a:extLst>
            </p:cNvPr>
            <p:cNvSpPr txBox="1"/>
            <p:nvPr/>
          </p:nvSpPr>
          <p:spPr>
            <a:xfrm>
              <a:off x="2324552" y="1150763"/>
              <a:ext cx="419521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 Narrow"/>
                </a:rPr>
                <a:t>1</a:t>
              </a:r>
            </a:p>
          </p:txBody>
        </p:sp>
      </p:grpSp>
      <p:grpSp>
        <p:nvGrpSpPr>
          <p:cNvPr id="35" name="Group 3">
            <a:extLst>
              <a:ext uri="{FF2B5EF4-FFF2-40B4-BE49-F238E27FC236}">
                <a16:creationId xmlns:a16="http://schemas.microsoft.com/office/drawing/2014/main" id="{77843881-7268-4001-96FF-3B723B998A97}"/>
              </a:ext>
            </a:extLst>
          </p:cNvPr>
          <p:cNvGrpSpPr/>
          <p:nvPr/>
        </p:nvGrpSpPr>
        <p:grpSpPr>
          <a:xfrm>
            <a:off x="3503922" y="2091356"/>
            <a:ext cx="993248" cy="288147"/>
            <a:chOff x="2037688" y="1150763"/>
            <a:chExt cx="993248" cy="288147"/>
          </a:xfrm>
        </p:grpSpPr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9069F982-E18F-417E-BC33-095515EBDB60}"/>
                </a:ext>
              </a:extLst>
            </p:cNvPr>
            <p:cNvSpPr/>
            <p:nvPr/>
          </p:nvSpPr>
          <p:spPr>
            <a:xfrm>
              <a:off x="2037688" y="1202075"/>
              <a:ext cx="993248" cy="216000"/>
            </a:xfrm>
            <a:prstGeom prst="rect">
              <a:avLst/>
            </a:prstGeom>
            <a:solidFill>
              <a:srgbClr val="18579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7B77DF-E942-4837-B389-C3F5DF29F8B7}"/>
                </a:ext>
              </a:extLst>
            </p:cNvPr>
            <p:cNvSpPr txBox="1"/>
            <p:nvPr/>
          </p:nvSpPr>
          <p:spPr>
            <a:xfrm>
              <a:off x="2324552" y="1150763"/>
              <a:ext cx="419521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 Narrow"/>
                </a:rPr>
                <a:t>2</a:t>
              </a:r>
            </a:p>
          </p:txBody>
        </p:sp>
      </p:grpSp>
      <p:sp>
        <p:nvSpPr>
          <p:cNvPr id="53" name="제목 1">
            <a:extLst>
              <a:ext uri="{FF2B5EF4-FFF2-40B4-BE49-F238E27FC236}">
                <a16:creationId xmlns:a16="http://schemas.microsoft.com/office/drawing/2014/main" id="{9B9D3F33-FA9B-42FB-8CCB-CAA62B55F0B3}"/>
              </a:ext>
            </a:extLst>
          </p:cNvPr>
          <p:cNvSpPr txBox="1">
            <a:spLocks/>
          </p:cNvSpPr>
          <p:nvPr/>
        </p:nvSpPr>
        <p:spPr>
          <a:xfrm>
            <a:off x="3503922" y="745600"/>
            <a:ext cx="2538137" cy="439015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dirty="0">
                <a:solidFill>
                  <a:prstClr val="black"/>
                </a:solidFill>
                <a:latin typeface="맑은 고딕" panose="020B0503020000020004" pitchFamily="50" charset="-127"/>
                <a:cs typeface="나눔고딕"/>
              </a:rPr>
              <a:t>목 차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A788CE-9220-4D60-AC15-BA1572306013}"/>
              </a:ext>
            </a:extLst>
          </p:cNvPr>
          <p:cNvSpPr txBox="1"/>
          <p:nvPr/>
        </p:nvSpPr>
        <p:spPr>
          <a:xfrm>
            <a:off x="4646832" y="1715242"/>
            <a:ext cx="27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18579B"/>
                </a:solidFill>
                <a:latin typeface="맑은 고딕" panose="020B0503020000020004" pitchFamily="50" charset="-127"/>
                <a:cs typeface="나눔고딕"/>
              </a:rPr>
              <a:t>사업 개요</a:t>
            </a:r>
            <a:endParaRPr lang="en-US" sz="1400" b="1" dirty="0">
              <a:solidFill>
                <a:srgbClr val="18579B"/>
              </a:solidFill>
              <a:cs typeface="나눔고딕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CC65E6-D944-49FC-8925-E8B6611B1DBA}"/>
              </a:ext>
            </a:extLst>
          </p:cNvPr>
          <p:cNvSpPr txBox="1"/>
          <p:nvPr/>
        </p:nvSpPr>
        <p:spPr>
          <a:xfrm>
            <a:off x="4646832" y="2523510"/>
            <a:ext cx="27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18579B"/>
                </a:solidFill>
                <a:latin typeface="맑은 고딕" panose="020B0503020000020004" pitchFamily="50" charset="-127"/>
                <a:cs typeface="나눔고딕"/>
              </a:rPr>
              <a:t>사업 수행 조직</a:t>
            </a:r>
            <a:endParaRPr lang="en-US" sz="1400" b="1" dirty="0">
              <a:solidFill>
                <a:srgbClr val="18579B"/>
              </a:solidFill>
              <a:cs typeface="나눔고딕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B87513-2F7F-4FB0-8479-DA390ED438A6}"/>
              </a:ext>
            </a:extLst>
          </p:cNvPr>
          <p:cNvSpPr txBox="1"/>
          <p:nvPr/>
        </p:nvSpPr>
        <p:spPr>
          <a:xfrm>
            <a:off x="4637102" y="2972557"/>
            <a:ext cx="27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18579B"/>
                </a:solidFill>
                <a:latin typeface="맑은 고딕" panose="020B0503020000020004" pitchFamily="50" charset="-127"/>
                <a:cs typeface="나눔고딕"/>
              </a:rPr>
              <a:t>일정 계획 및 산출물</a:t>
            </a:r>
            <a:endParaRPr lang="en-US" altLang="ko-KR" sz="1400" b="1" dirty="0">
              <a:solidFill>
                <a:srgbClr val="18579B"/>
              </a:solidFill>
              <a:cs typeface="나눔고딕"/>
            </a:endParaRPr>
          </a:p>
        </p:txBody>
      </p:sp>
      <p:grpSp>
        <p:nvGrpSpPr>
          <p:cNvPr id="58" name="Group 3">
            <a:extLst>
              <a:ext uri="{FF2B5EF4-FFF2-40B4-BE49-F238E27FC236}">
                <a16:creationId xmlns:a16="http://schemas.microsoft.com/office/drawing/2014/main" id="{8AA47CC3-D419-4CAC-A415-A168EF6655E5}"/>
              </a:ext>
            </a:extLst>
          </p:cNvPr>
          <p:cNvGrpSpPr/>
          <p:nvPr/>
        </p:nvGrpSpPr>
        <p:grpSpPr>
          <a:xfrm>
            <a:off x="3494192" y="3802751"/>
            <a:ext cx="993248" cy="288147"/>
            <a:chOff x="2037688" y="1150763"/>
            <a:chExt cx="993248" cy="288147"/>
          </a:xfrm>
        </p:grpSpPr>
        <p:sp>
          <p:nvSpPr>
            <p:cNvPr id="59" name="Rectangle 24">
              <a:extLst>
                <a:ext uri="{FF2B5EF4-FFF2-40B4-BE49-F238E27FC236}">
                  <a16:creationId xmlns:a16="http://schemas.microsoft.com/office/drawing/2014/main" id="{9BCFFA1F-8BA6-4C8E-B04A-3FAA1E047FB4}"/>
                </a:ext>
              </a:extLst>
            </p:cNvPr>
            <p:cNvSpPr/>
            <p:nvPr/>
          </p:nvSpPr>
          <p:spPr>
            <a:xfrm>
              <a:off x="2037688" y="1202075"/>
              <a:ext cx="993248" cy="216000"/>
            </a:xfrm>
            <a:prstGeom prst="rect">
              <a:avLst/>
            </a:prstGeom>
            <a:solidFill>
              <a:srgbClr val="18579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0A9D6CF-7AD7-405C-BF10-0B410C072F31}"/>
                </a:ext>
              </a:extLst>
            </p:cNvPr>
            <p:cNvSpPr txBox="1"/>
            <p:nvPr/>
          </p:nvSpPr>
          <p:spPr>
            <a:xfrm>
              <a:off x="2324552" y="1150763"/>
              <a:ext cx="419521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 Narrow"/>
                </a:rPr>
                <a:t>6</a:t>
              </a:r>
            </a:p>
          </p:txBody>
        </p:sp>
      </p:grpSp>
      <p:grpSp>
        <p:nvGrpSpPr>
          <p:cNvPr id="61" name="Group 3">
            <a:extLst>
              <a:ext uri="{FF2B5EF4-FFF2-40B4-BE49-F238E27FC236}">
                <a16:creationId xmlns:a16="http://schemas.microsoft.com/office/drawing/2014/main" id="{8F46EB2D-BD68-46FB-AC3E-538018B330E5}"/>
              </a:ext>
            </a:extLst>
          </p:cNvPr>
          <p:cNvGrpSpPr/>
          <p:nvPr/>
        </p:nvGrpSpPr>
        <p:grpSpPr>
          <a:xfrm>
            <a:off x="3494192" y="2982705"/>
            <a:ext cx="993248" cy="288147"/>
            <a:chOff x="2037688" y="1150763"/>
            <a:chExt cx="993248" cy="288147"/>
          </a:xfrm>
        </p:grpSpPr>
        <p:sp>
          <p:nvSpPr>
            <p:cNvPr id="62" name="Rectangle 24">
              <a:extLst>
                <a:ext uri="{FF2B5EF4-FFF2-40B4-BE49-F238E27FC236}">
                  <a16:creationId xmlns:a16="http://schemas.microsoft.com/office/drawing/2014/main" id="{00DA6645-AEDD-4C8D-9370-62F76A61466F}"/>
                </a:ext>
              </a:extLst>
            </p:cNvPr>
            <p:cNvSpPr/>
            <p:nvPr/>
          </p:nvSpPr>
          <p:spPr>
            <a:xfrm>
              <a:off x="2037688" y="1202075"/>
              <a:ext cx="993248" cy="216000"/>
            </a:xfrm>
            <a:prstGeom prst="rect">
              <a:avLst/>
            </a:prstGeom>
            <a:solidFill>
              <a:srgbClr val="18579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F090621-8F65-48AA-B284-F84CD24EA43F}"/>
                </a:ext>
              </a:extLst>
            </p:cNvPr>
            <p:cNvSpPr txBox="1"/>
            <p:nvPr/>
          </p:nvSpPr>
          <p:spPr>
            <a:xfrm>
              <a:off x="2324552" y="1150763"/>
              <a:ext cx="419521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 Narrow"/>
                </a:rPr>
                <a:t>4</a:t>
              </a:r>
            </a:p>
          </p:txBody>
        </p:sp>
      </p:grpSp>
      <p:grpSp>
        <p:nvGrpSpPr>
          <p:cNvPr id="64" name="Group 3">
            <a:extLst>
              <a:ext uri="{FF2B5EF4-FFF2-40B4-BE49-F238E27FC236}">
                <a16:creationId xmlns:a16="http://schemas.microsoft.com/office/drawing/2014/main" id="{956F8E7F-7AAE-4181-97FD-49ECE2CB3F6E}"/>
              </a:ext>
            </a:extLst>
          </p:cNvPr>
          <p:cNvGrpSpPr/>
          <p:nvPr/>
        </p:nvGrpSpPr>
        <p:grpSpPr>
          <a:xfrm>
            <a:off x="3494192" y="3398496"/>
            <a:ext cx="993248" cy="288147"/>
            <a:chOff x="2037688" y="1150763"/>
            <a:chExt cx="993248" cy="288147"/>
          </a:xfrm>
        </p:grpSpPr>
        <p:sp>
          <p:nvSpPr>
            <p:cNvPr id="65" name="Rectangle 24">
              <a:extLst>
                <a:ext uri="{FF2B5EF4-FFF2-40B4-BE49-F238E27FC236}">
                  <a16:creationId xmlns:a16="http://schemas.microsoft.com/office/drawing/2014/main" id="{D576A67F-781F-42E6-B10B-E0953DA2BC17}"/>
                </a:ext>
              </a:extLst>
            </p:cNvPr>
            <p:cNvSpPr/>
            <p:nvPr/>
          </p:nvSpPr>
          <p:spPr>
            <a:xfrm>
              <a:off x="2037688" y="1202075"/>
              <a:ext cx="993248" cy="216000"/>
            </a:xfrm>
            <a:prstGeom prst="rect">
              <a:avLst/>
            </a:prstGeom>
            <a:solidFill>
              <a:srgbClr val="18579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F65F547-5357-4690-A9BC-44CB55FC73A2}"/>
                </a:ext>
              </a:extLst>
            </p:cNvPr>
            <p:cNvSpPr txBox="1"/>
            <p:nvPr/>
          </p:nvSpPr>
          <p:spPr>
            <a:xfrm>
              <a:off x="2324552" y="1150763"/>
              <a:ext cx="419521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 Narrow"/>
                </a:rPr>
                <a:t>5</a:t>
              </a:r>
            </a:p>
          </p:txBody>
        </p:sp>
      </p:grpSp>
      <p:grpSp>
        <p:nvGrpSpPr>
          <p:cNvPr id="67" name="Group 3">
            <a:extLst>
              <a:ext uri="{FF2B5EF4-FFF2-40B4-BE49-F238E27FC236}">
                <a16:creationId xmlns:a16="http://schemas.microsoft.com/office/drawing/2014/main" id="{17F35C21-7FAA-4C8B-9F9A-38FE03258F34}"/>
              </a:ext>
            </a:extLst>
          </p:cNvPr>
          <p:cNvGrpSpPr/>
          <p:nvPr/>
        </p:nvGrpSpPr>
        <p:grpSpPr>
          <a:xfrm>
            <a:off x="3494192" y="4215092"/>
            <a:ext cx="993248" cy="288147"/>
            <a:chOff x="2037688" y="1150763"/>
            <a:chExt cx="993248" cy="288147"/>
          </a:xfrm>
        </p:grpSpPr>
        <p:sp>
          <p:nvSpPr>
            <p:cNvPr id="68" name="Rectangle 24">
              <a:extLst>
                <a:ext uri="{FF2B5EF4-FFF2-40B4-BE49-F238E27FC236}">
                  <a16:creationId xmlns:a16="http://schemas.microsoft.com/office/drawing/2014/main" id="{90C8D0D1-4440-4F42-98E6-03CAC0FFADDA}"/>
                </a:ext>
              </a:extLst>
            </p:cNvPr>
            <p:cNvSpPr/>
            <p:nvPr/>
          </p:nvSpPr>
          <p:spPr>
            <a:xfrm>
              <a:off x="2037688" y="1202075"/>
              <a:ext cx="993248" cy="216000"/>
            </a:xfrm>
            <a:prstGeom prst="rect">
              <a:avLst/>
            </a:prstGeom>
            <a:solidFill>
              <a:srgbClr val="18579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C4F4BB5-677C-40A4-BC38-6503B4AE8219}"/>
                </a:ext>
              </a:extLst>
            </p:cNvPr>
            <p:cNvSpPr txBox="1"/>
            <p:nvPr/>
          </p:nvSpPr>
          <p:spPr>
            <a:xfrm>
              <a:off x="2324552" y="1150763"/>
              <a:ext cx="419521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 Narrow"/>
                </a:rPr>
                <a:t>7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71BB8F8-6171-483B-A1A3-DBEF5EC8AACD}"/>
              </a:ext>
            </a:extLst>
          </p:cNvPr>
          <p:cNvSpPr txBox="1"/>
          <p:nvPr/>
        </p:nvSpPr>
        <p:spPr>
          <a:xfrm>
            <a:off x="4637102" y="3415932"/>
            <a:ext cx="27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18579B"/>
                </a:solidFill>
                <a:latin typeface="맑은 고딕" panose="020B0503020000020004" pitchFamily="50" charset="-127"/>
                <a:cs typeface="나눔고딕"/>
              </a:rPr>
              <a:t>보고 계획</a:t>
            </a:r>
            <a:endParaRPr lang="en-US" sz="1400" b="1" dirty="0">
              <a:solidFill>
                <a:srgbClr val="18579B"/>
              </a:solidFill>
              <a:cs typeface="나눔고딕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063E26-80B0-4B7E-8B3C-BC0C9BCC6242}"/>
              </a:ext>
            </a:extLst>
          </p:cNvPr>
          <p:cNvSpPr txBox="1"/>
          <p:nvPr/>
        </p:nvSpPr>
        <p:spPr>
          <a:xfrm>
            <a:off x="4646832" y="2096779"/>
            <a:ext cx="27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18579B"/>
                </a:solidFill>
                <a:latin typeface="맑은 고딕" panose="020B0503020000020004" pitchFamily="50" charset="-127"/>
                <a:cs typeface="나눔고딕"/>
              </a:rPr>
              <a:t>사업 범위</a:t>
            </a:r>
            <a:endParaRPr lang="en-US" sz="1400" b="1" dirty="0">
              <a:solidFill>
                <a:srgbClr val="18579B"/>
              </a:solidFill>
              <a:cs typeface="나눔고딕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83CE5A6-15A3-49CB-BF38-A74DA0D238A3}"/>
              </a:ext>
            </a:extLst>
          </p:cNvPr>
          <p:cNvSpPr txBox="1"/>
          <p:nvPr/>
        </p:nvSpPr>
        <p:spPr>
          <a:xfrm>
            <a:off x="4674167" y="3795020"/>
            <a:ext cx="27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18579B"/>
                </a:solidFill>
                <a:latin typeface="맑은 고딕" panose="020B0503020000020004" pitchFamily="50" charset="-127"/>
                <a:cs typeface="나눔고딕"/>
              </a:rPr>
              <a:t>교육 계획</a:t>
            </a:r>
            <a:endParaRPr lang="en-US" altLang="ko-KR" sz="1400" b="1" dirty="0">
              <a:solidFill>
                <a:srgbClr val="18579B"/>
              </a:solidFill>
              <a:cs typeface="나눔고딕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BB98FA-8ACF-4B88-ACCC-71A7D96439FE}"/>
              </a:ext>
            </a:extLst>
          </p:cNvPr>
          <p:cNvSpPr txBox="1"/>
          <p:nvPr/>
        </p:nvSpPr>
        <p:spPr>
          <a:xfrm>
            <a:off x="4674167" y="4205276"/>
            <a:ext cx="27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18579B"/>
                </a:solidFill>
                <a:latin typeface="맑은 고딕" panose="020B0503020000020004" pitchFamily="50" charset="-127"/>
                <a:cs typeface="나눔고딕"/>
              </a:rPr>
              <a:t>주요 개발 내용</a:t>
            </a:r>
            <a:endParaRPr lang="en-US" sz="1400" b="1" dirty="0">
              <a:solidFill>
                <a:srgbClr val="18579B"/>
              </a:solidFill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400916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사업 개요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3295A49-89C4-423E-9840-A6632A286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76033"/>
              </p:ext>
            </p:extLst>
          </p:nvPr>
        </p:nvGraphicFramePr>
        <p:xfrm>
          <a:off x="459605" y="900427"/>
          <a:ext cx="8215268" cy="505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633">
                  <a:extLst>
                    <a:ext uri="{9D8B030D-6E8A-4147-A177-3AD203B41FA5}">
                      <a16:colId xmlns:a16="http://schemas.microsoft.com/office/drawing/2014/main" val="3273790467"/>
                    </a:ext>
                  </a:extLst>
                </a:gridCol>
                <a:gridCol w="6917635">
                  <a:extLst>
                    <a:ext uri="{9D8B030D-6E8A-4147-A177-3AD203B41FA5}">
                      <a16:colId xmlns:a16="http://schemas.microsoft.com/office/drawing/2014/main" val="3630007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항   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내  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92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1. 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사  업  명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3D 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기반 발주처 코멘트 관리 시스템 개발</a:t>
                      </a:r>
                      <a:endParaRPr kumimoji="1" lang="en-US" altLang="ko-KR" sz="1400" b="1" dirty="0">
                        <a:solidFill>
                          <a:srgbClr val="000000"/>
                        </a:solidFill>
                        <a:latin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82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2. 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목       적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발주처 설계변경 요청사항 통합관리 기능 개발 </a:t>
                      </a:r>
                      <a:endParaRPr kumimoji="1" lang="en-US" altLang="ko-KR" sz="1400" b="1" kern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코멘트관리 시스템화를 통해 기존 엑셀 기반의 코멘트관리에 소요되었던</a:t>
                      </a:r>
                      <a:r>
                        <a:rPr kumimoji="1" lang="en-US" altLang="ko-KR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 M/H </a:t>
                      </a: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낭비 최소화 </a:t>
                      </a:r>
                      <a:endParaRPr kumimoji="1" lang="en-US" altLang="ko-KR" sz="1400" b="1" kern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기존 업무방식의 전환 및 안정적인 사업 수행 도모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설계데이터의 </a:t>
                      </a:r>
                      <a:r>
                        <a:rPr kumimoji="1" lang="en-US" altLang="ko-KR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SIMO </a:t>
                      </a: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적용으로 발주처 </a:t>
                      </a:r>
                      <a:r>
                        <a:rPr kumimoji="1" lang="en-US" altLang="ko-KR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Model Review Comment </a:t>
                      </a: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대응</a:t>
                      </a:r>
                      <a:r>
                        <a:rPr kumimoji="1" lang="en-US" altLang="ko-KR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업무 효율 증대 </a:t>
                      </a:r>
                      <a:endParaRPr kumimoji="1" lang="en-US" altLang="ko-KR" sz="1400" b="1" kern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유관 </a:t>
                      </a:r>
                      <a:r>
                        <a:rPr kumimoji="1" lang="ko-KR" altLang="en-US" sz="1400" b="1" kern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공종</a:t>
                      </a: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 및 작업자의 업무 </a:t>
                      </a:r>
                      <a:r>
                        <a:rPr kumimoji="1" lang="en-US" altLang="ko-KR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status cross checking</a:t>
                      </a: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등 효율적인 업무 협업</a:t>
                      </a:r>
                      <a:endParaRPr kumimoji="1" lang="en-US" altLang="ko-KR" sz="1400" b="1" kern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7638595"/>
                  </a:ext>
                </a:extLst>
              </a:tr>
              <a:tr h="530979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3. 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추진 기간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2019.12.03 ~ 2020.04.30(5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개월</a:t>
                      </a:r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4845506"/>
                  </a:ext>
                </a:extLst>
              </a:tr>
              <a:tr h="533850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4. 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발  주  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현대엔지니어링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380821"/>
                  </a:ext>
                </a:extLst>
              </a:tr>
              <a:tr h="640088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5. </a:t>
                      </a:r>
                      <a:r>
                        <a:rPr kumimoji="1" lang="ko-KR" altLang="en-US" sz="1400" b="1" kern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사  업  자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도프텍</a:t>
                      </a:r>
                      <a:r>
                        <a:rPr kumimoji="1"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</a:rPr>
                        <a:t>㈜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834861"/>
                  </a:ext>
                </a:extLst>
              </a:tr>
            </a:tbl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C7262D7B-8BDE-4EA0-9501-F19CACBC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43" y="6198319"/>
            <a:ext cx="4804946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용어 </a:t>
            </a:r>
            <a:r>
              <a:rPr lang="en-US" altLang="ko-KR" sz="1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SIMO(Single Input Multiple Output)</a:t>
            </a:r>
            <a:endParaRPr lang="ko-KR" altLang="en-US" sz="10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285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사업 범위</a:t>
            </a:r>
          </a:p>
        </p:txBody>
      </p:sp>
      <p:sp>
        <p:nvSpPr>
          <p:cNvPr id="22" name="AutoShape 23">
            <a:extLst>
              <a:ext uri="{FF2B5EF4-FFF2-40B4-BE49-F238E27FC236}">
                <a16:creationId xmlns:a16="http://schemas.microsoft.com/office/drawing/2014/main" id="{EE59D9EE-1574-468E-A5DD-A33E37E77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9184"/>
            <a:ext cx="9144000" cy="4652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844083" latinLnBrk="0">
              <a:defRPr/>
            </a:pPr>
            <a:endParaRPr lang="ko-KR" altLang="en-US" sz="1662" ker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1AA27A04-9C8E-4F40-9EFD-F02D98FC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75" y="2412806"/>
            <a:ext cx="1373196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Report </a:t>
            </a:r>
            <a:r>
              <a:rPr lang="ko-KR" altLang="en-US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관리</a:t>
            </a:r>
            <a:endParaRPr lang="en-US" altLang="ko-KR" sz="1662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6F82FAD5-2837-4017-8EBC-92B8E3AD8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80" y="3453685"/>
            <a:ext cx="9144000" cy="4652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844083" latinLnBrk="0">
              <a:defRPr/>
            </a:pPr>
            <a:endParaRPr lang="ko-KR" altLang="en-US" sz="1662" ker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0FECD422-9F8F-41CB-B7FF-5382DB5D9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95" y="3517307"/>
            <a:ext cx="2964851" cy="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6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SPR/Navisworks </a:t>
            </a:r>
            <a:r>
              <a:rPr lang="ko-KR" altLang="en-US" sz="166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인터페이스</a:t>
            </a:r>
            <a:endParaRPr lang="en-US" altLang="ko-KR" sz="166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EA61D4-41EA-433B-A7F3-41CFFBFB2D40}"/>
              </a:ext>
            </a:extLst>
          </p:cNvPr>
          <p:cNvSpPr txBox="1"/>
          <p:nvPr/>
        </p:nvSpPr>
        <p:spPr>
          <a:xfrm>
            <a:off x="1561221" y="1472811"/>
            <a:ext cx="7495989" cy="796157"/>
          </a:xfrm>
          <a:prstGeom prst="rect">
            <a:avLst/>
          </a:prstGeom>
        </p:spPr>
        <p:txBody>
          <a:bodyPr wrap="square" lIns="33231" tIns="33231" rIns="33231" bIns="33231" rtlCol="0">
            <a:spAutoFit/>
          </a:bodyPr>
          <a:lstStyle>
            <a:defPPr>
              <a:defRPr lang="en-US"/>
            </a:defPPr>
            <a:lvl1pPr indent="0">
              <a:lnSpc>
                <a:spcPct val="150000"/>
              </a:lnSpc>
              <a:buFont typeface="+mj-lt"/>
              <a:buNone/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/>
              <a:t>1) </a:t>
            </a:r>
            <a:r>
              <a:rPr lang="ko-KR" altLang="en-US" dirty="0"/>
              <a:t>설계 변경사항에 대한 </a:t>
            </a:r>
            <a:r>
              <a:rPr lang="en-US" altLang="ko-KR" dirty="0"/>
              <a:t>Tag </a:t>
            </a:r>
            <a:r>
              <a:rPr lang="ko-KR" altLang="en-US" dirty="0"/>
              <a:t>생성 및 수정 내역 관리 </a:t>
            </a:r>
            <a:r>
              <a:rPr lang="en-US" altLang="ko-KR" dirty="0"/>
              <a:t>(Latest date, user) </a:t>
            </a:r>
            <a:r>
              <a:rPr lang="ko-KR" altLang="en-US" dirty="0"/>
              <a:t>기능 </a:t>
            </a:r>
          </a:p>
          <a:p>
            <a:r>
              <a:rPr lang="en-US" altLang="ko-KR" dirty="0"/>
              <a:t>2) Comment </a:t>
            </a:r>
            <a:r>
              <a:rPr lang="ko-KR" altLang="en-US" dirty="0"/>
              <a:t>선택 시 </a:t>
            </a:r>
            <a:r>
              <a:rPr lang="en-US" altLang="ko-KR" dirty="0"/>
              <a:t>3D model</a:t>
            </a:r>
            <a:r>
              <a:rPr lang="ko-KR" altLang="en-US" dirty="0"/>
              <a:t>로 자동 </a:t>
            </a:r>
            <a:r>
              <a:rPr lang="en-US" altLang="ko-KR" dirty="0"/>
              <a:t>Navigation </a:t>
            </a:r>
            <a:r>
              <a:rPr lang="ko-KR" altLang="en-US" dirty="0"/>
              <a:t>기능 </a:t>
            </a:r>
          </a:p>
          <a:p>
            <a:r>
              <a:rPr lang="en-US" altLang="ko-KR" dirty="0"/>
              <a:t>3) Tag Report / 3D model (SPR/Navisworks)</a:t>
            </a:r>
            <a:r>
              <a:rPr lang="ko-KR" altLang="en-US" dirty="0"/>
              <a:t>간 연계 기능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57C3F3-39AA-4FAB-9693-6B7A48A7DD97}"/>
              </a:ext>
            </a:extLst>
          </p:cNvPr>
          <p:cNvSpPr txBox="1"/>
          <p:nvPr/>
        </p:nvSpPr>
        <p:spPr>
          <a:xfrm>
            <a:off x="1609255" y="2834012"/>
            <a:ext cx="7495988" cy="542241"/>
          </a:xfrm>
          <a:prstGeom prst="rect">
            <a:avLst/>
          </a:prstGeom>
        </p:spPr>
        <p:txBody>
          <a:bodyPr wrap="square" lIns="33231" tIns="33231" rIns="33231" bIns="33231" rtlCol="0">
            <a:spAutoFit/>
          </a:bodyPr>
          <a:lstStyle>
            <a:defPPr>
              <a:defRPr lang="ko-KR"/>
            </a:defPPr>
            <a:lvl1pPr marL="342900" indent="-342900" latinLnBrk="0">
              <a:lnSpc>
                <a:spcPct val="150000"/>
              </a:lnSpc>
              <a:buFont typeface="+mj-lt"/>
              <a:buAutoNum type="arabicParenR"/>
              <a:defRPr sz="14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indent="0">
              <a:buNone/>
            </a:pPr>
            <a:r>
              <a:rPr lang="en-US" altLang="ko-KR" sz="1100" dirty="0"/>
              <a:t>1) </a:t>
            </a:r>
            <a:r>
              <a:rPr lang="ko-KR" altLang="en-US" sz="1100" dirty="0"/>
              <a:t>설계 변경 사항에 대한 </a:t>
            </a:r>
            <a:r>
              <a:rPr lang="en-US" altLang="ko-KR" sz="1100" dirty="0"/>
              <a:t>Comment Report </a:t>
            </a:r>
            <a:r>
              <a:rPr lang="ko-KR" altLang="en-US" sz="1100" dirty="0"/>
              <a:t>생성 및 배포 기능 </a:t>
            </a:r>
          </a:p>
          <a:p>
            <a:pPr marL="0" indent="0">
              <a:buNone/>
            </a:pPr>
            <a:r>
              <a:rPr lang="en-US" altLang="ko-KR" sz="1100" dirty="0"/>
              <a:t>2) Snapshot </a:t>
            </a:r>
            <a:r>
              <a:rPr lang="ko-KR" altLang="en-US" sz="1100" dirty="0"/>
              <a:t>자동 생성</a:t>
            </a:r>
            <a:r>
              <a:rPr lang="en-US" altLang="ko-KR" sz="1100" dirty="0"/>
              <a:t>( Before / After ) </a:t>
            </a:r>
          </a:p>
        </p:txBody>
      </p:sp>
      <p:sp>
        <p:nvSpPr>
          <p:cNvPr id="28" name="AutoShape 23">
            <a:extLst>
              <a:ext uri="{FF2B5EF4-FFF2-40B4-BE49-F238E27FC236}">
                <a16:creationId xmlns:a16="http://schemas.microsoft.com/office/drawing/2014/main" id="{37A0AFAB-65E7-409C-86D4-AC874E1E7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55591"/>
            <a:ext cx="9151079" cy="4652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844083" latinLnBrk="0">
              <a:defRPr/>
            </a:pPr>
            <a:endParaRPr lang="ko-KR" altLang="en-US" sz="1662" ker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817D9076-515F-434F-8DA6-3CD4A130F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75" y="4519213"/>
            <a:ext cx="1513684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 SPACE </a:t>
            </a:r>
            <a:r>
              <a:rPr lang="ko-KR" altLang="en-US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연계</a:t>
            </a:r>
            <a:endParaRPr lang="en-US" altLang="ko-KR" sz="1662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24FB54-96A2-492C-811E-1D50FAB1D022}"/>
              </a:ext>
            </a:extLst>
          </p:cNvPr>
          <p:cNvSpPr txBox="1"/>
          <p:nvPr/>
        </p:nvSpPr>
        <p:spPr>
          <a:xfrm>
            <a:off x="1640932" y="4920213"/>
            <a:ext cx="7503068" cy="288325"/>
          </a:xfrm>
          <a:prstGeom prst="rect">
            <a:avLst/>
          </a:prstGeom>
        </p:spPr>
        <p:txBody>
          <a:bodyPr wrap="square" lIns="33231" tIns="33231" rIns="33231" bIns="33231" rtlCol="0">
            <a:spAutoFit/>
          </a:bodyPr>
          <a:lstStyle>
            <a:defPPr>
              <a:defRPr lang="en-US"/>
            </a:defPPr>
            <a:lvl1pPr indent="0">
              <a:lnSpc>
                <a:spcPct val="150000"/>
              </a:lnSpc>
              <a:buFont typeface="+mj-lt"/>
              <a:buNone/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/>
              <a:t>1) </a:t>
            </a:r>
            <a:r>
              <a:rPr lang="ko-KR" altLang="en-US" dirty="0"/>
              <a:t>설계 </a:t>
            </a:r>
            <a:r>
              <a:rPr lang="en-US" altLang="ko-KR" dirty="0"/>
              <a:t>Data </a:t>
            </a:r>
            <a:r>
              <a:rPr lang="ko-KR" altLang="en-US" dirty="0"/>
              <a:t>및 화면 연계 </a:t>
            </a: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185684A9-A823-45D7-8027-C913A404E7BE}"/>
              </a:ext>
            </a:extLst>
          </p:cNvPr>
          <p:cNvSpPr/>
          <p:nvPr/>
        </p:nvSpPr>
        <p:spPr bwMode="auto">
          <a:xfrm>
            <a:off x="883713" y="2272280"/>
            <a:ext cx="619038" cy="619038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2215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2215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AF49CF8-5757-450C-A4BC-818480658661}"/>
              </a:ext>
            </a:extLst>
          </p:cNvPr>
          <p:cNvSpPr/>
          <p:nvPr/>
        </p:nvSpPr>
        <p:spPr bwMode="auto">
          <a:xfrm>
            <a:off x="890793" y="4369836"/>
            <a:ext cx="619038" cy="619038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2215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2215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E0D17B72-206D-41EF-AF89-813742F392D1}"/>
              </a:ext>
            </a:extLst>
          </p:cNvPr>
          <p:cNvSpPr/>
          <p:nvPr/>
        </p:nvSpPr>
        <p:spPr bwMode="auto">
          <a:xfrm>
            <a:off x="876633" y="3376781"/>
            <a:ext cx="619038" cy="619038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2215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2215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AutoShape 23">
            <a:extLst>
              <a:ext uri="{FF2B5EF4-FFF2-40B4-BE49-F238E27FC236}">
                <a16:creationId xmlns:a16="http://schemas.microsoft.com/office/drawing/2014/main" id="{C30BD73C-7951-4CAA-B3D2-D96C527DB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80" y="983423"/>
            <a:ext cx="9144000" cy="4652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844083" latinLnBrk="0">
              <a:defRPr/>
            </a:pPr>
            <a:endParaRPr lang="ko-KR" altLang="en-US" sz="1662" ker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4F17A6DC-E670-4542-8236-D4495627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67" y="1047045"/>
            <a:ext cx="3755900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SPR/Navisworks </a:t>
            </a:r>
            <a:r>
              <a:rPr lang="ko-KR" altLang="en-US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기반 </a:t>
            </a:r>
            <a:r>
              <a:rPr lang="en-US" altLang="ko-KR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Tag </a:t>
            </a:r>
            <a:r>
              <a:rPr lang="ko-KR" altLang="en-US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관리 기능</a:t>
            </a:r>
            <a:endParaRPr lang="en-US" altLang="ko-KR" sz="1662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5F972E29-B5B4-472E-8A34-6CEEA8486C6C}"/>
              </a:ext>
            </a:extLst>
          </p:cNvPr>
          <p:cNvSpPr/>
          <p:nvPr/>
        </p:nvSpPr>
        <p:spPr bwMode="auto">
          <a:xfrm>
            <a:off x="876633" y="906520"/>
            <a:ext cx="619038" cy="619038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24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Rectangle 538">
            <a:extLst>
              <a:ext uri="{FF2B5EF4-FFF2-40B4-BE49-F238E27FC236}">
                <a16:creationId xmlns:a16="http://schemas.microsoft.com/office/drawing/2014/main" id="{49E70AF9-1EE5-41EE-893A-9EA5D502B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54" y="494677"/>
            <a:ext cx="7976783" cy="4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600" b="1" dirty="0">
                <a:latin typeface="맑은 고딕" pitchFamily="50" charset="-127"/>
              </a:rPr>
              <a:t>■ 주요 개발 내용</a:t>
            </a:r>
            <a:endParaRPr kumimoji="1" lang="en-US" altLang="ko-KR" sz="1600" b="1" dirty="0">
              <a:latin typeface="맑은 고딕" pitchFamily="50" charset="-127"/>
            </a:endParaRPr>
          </a:p>
        </p:txBody>
      </p:sp>
      <p:sp>
        <p:nvSpPr>
          <p:cNvPr id="19" name="AutoShape 23">
            <a:extLst>
              <a:ext uri="{FF2B5EF4-FFF2-40B4-BE49-F238E27FC236}">
                <a16:creationId xmlns:a16="http://schemas.microsoft.com/office/drawing/2014/main" id="{53D876D5-6837-4493-BCA0-54BDE394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43378"/>
            <a:ext cx="9151079" cy="4652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844083" latinLnBrk="0">
              <a:defRPr/>
            </a:pPr>
            <a:endParaRPr lang="ko-KR" altLang="en-US" sz="1662" ker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95FD4F70-4998-4EFC-95DA-C8A63D88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75" y="5407000"/>
            <a:ext cx="1326004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662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지침서 작성</a:t>
            </a:r>
            <a:endParaRPr lang="en-US" altLang="ko-KR" sz="1662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369B4D-272B-4EE5-9136-6F43DD71662D}"/>
              </a:ext>
            </a:extLst>
          </p:cNvPr>
          <p:cNvSpPr txBox="1"/>
          <p:nvPr/>
        </p:nvSpPr>
        <p:spPr>
          <a:xfrm>
            <a:off x="1626772" y="5860747"/>
            <a:ext cx="7503068" cy="542241"/>
          </a:xfrm>
          <a:prstGeom prst="rect">
            <a:avLst/>
          </a:prstGeom>
        </p:spPr>
        <p:txBody>
          <a:bodyPr wrap="square" lIns="33231" tIns="33231" rIns="33231" bIns="33231" rtlCol="0">
            <a:spAutoFit/>
          </a:bodyPr>
          <a:lstStyle>
            <a:defPPr>
              <a:defRPr lang="en-US"/>
            </a:defPPr>
            <a:lvl1pPr indent="0">
              <a:lnSpc>
                <a:spcPct val="150000"/>
              </a:lnSpc>
              <a:buFont typeface="+mj-lt"/>
              <a:buNone/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/>
              <a:t>1) Admin </a:t>
            </a:r>
            <a:r>
              <a:rPr lang="ko-KR" altLang="en-US" dirty="0"/>
              <a:t>매뉴얼 작성 </a:t>
            </a:r>
            <a:r>
              <a:rPr lang="en-US" altLang="ko-KR" dirty="0"/>
              <a:t>- </a:t>
            </a:r>
            <a:r>
              <a:rPr lang="ko-KR" altLang="en-US" dirty="0"/>
              <a:t>시스템 적용을 위한 </a:t>
            </a:r>
            <a:r>
              <a:rPr lang="en-US" altLang="ko-KR" dirty="0"/>
              <a:t>Admin</a:t>
            </a:r>
            <a:r>
              <a:rPr lang="ko-KR" altLang="en-US" dirty="0"/>
              <a:t>용 지침서 작성 </a:t>
            </a:r>
          </a:p>
          <a:p>
            <a:r>
              <a:rPr lang="en-US" altLang="ko-KR" dirty="0"/>
              <a:t>2) </a:t>
            </a:r>
            <a:r>
              <a:rPr lang="ko-KR" altLang="en-US" dirty="0"/>
              <a:t>사용자 교육 </a:t>
            </a: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19FA754A-BE7B-4F8F-8574-2955523AAA19}"/>
              </a:ext>
            </a:extLst>
          </p:cNvPr>
          <p:cNvSpPr/>
          <p:nvPr/>
        </p:nvSpPr>
        <p:spPr bwMode="auto">
          <a:xfrm>
            <a:off x="890793" y="5257623"/>
            <a:ext cx="619038" cy="619038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lIns="33231" tIns="33231" rIns="33231" bIns="33231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2215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2215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DF3847-59AF-4D44-8D49-974AE3516F93}"/>
              </a:ext>
            </a:extLst>
          </p:cNvPr>
          <p:cNvSpPr txBox="1"/>
          <p:nvPr/>
        </p:nvSpPr>
        <p:spPr>
          <a:xfrm>
            <a:off x="1582461" y="3863786"/>
            <a:ext cx="7495988" cy="542241"/>
          </a:xfrm>
          <a:prstGeom prst="rect">
            <a:avLst/>
          </a:prstGeom>
        </p:spPr>
        <p:txBody>
          <a:bodyPr wrap="square" lIns="33231" tIns="33231" rIns="33231" bIns="33231" rtlCol="0">
            <a:spAutoFit/>
          </a:bodyPr>
          <a:lstStyle>
            <a:defPPr>
              <a:defRPr lang="en-US"/>
            </a:defPPr>
            <a:lvl1pPr indent="0">
              <a:lnSpc>
                <a:spcPct val="150000"/>
              </a:lnSpc>
              <a:buFont typeface="+mj-lt"/>
              <a:buNone/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/>
              <a:t>1) SPR</a:t>
            </a:r>
            <a:r>
              <a:rPr lang="ko-KR" altLang="en-US" dirty="0"/>
              <a:t>과 </a:t>
            </a:r>
            <a:r>
              <a:rPr lang="en-US" altLang="ko-KR" dirty="0"/>
              <a:t>Navisworks </a:t>
            </a:r>
            <a:r>
              <a:rPr lang="ko-KR" altLang="en-US" dirty="0"/>
              <a:t>기반의 </a:t>
            </a:r>
            <a:r>
              <a:rPr lang="en-US" altLang="ko-KR" dirty="0"/>
              <a:t>Comment/Status </a:t>
            </a:r>
            <a:r>
              <a:rPr lang="ko-KR" altLang="en-US" dirty="0"/>
              <a:t>관리 및 조회</a:t>
            </a:r>
            <a:r>
              <a:rPr lang="en-US" altLang="ko-KR" dirty="0"/>
              <a:t>, </a:t>
            </a:r>
            <a:r>
              <a:rPr lang="ko-KR" altLang="en-US" dirty="0"/>
              <a:t>유관 </a:t>
            </a:r>
            <a:r>
              <a:rPr lang="ko-KR" altLang="en-US" dirty="0" err="1"/>
              <a:t>공종</a:t>
            </a:r>
            <a:r>
              <a:rPr lang="ko-KR" altLang="en-US" dirty="0"/>
              <a:t> 및 작업자의</a:t>
            </a:r>
            <a:r>
              <a:rPr lang="en-US" altLang="ko-KR" dirty="0"/>
              <a:t>cross </a:t>
            </a:r>
          </a:p>
          <a:p>
            <a:r>
              <a:rPr lang="en-US" altLang="ko-KR" dirty="0"/>
              <a:t>checking</a:t>
            </a:r>
            <a:r>
              <a:rPr lang="ko-KR" altLang="en-US" dirty="0"/>
              <a:t>등 상호 인터페이스 관리 기능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9217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751615" cy="318924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사업 수행 조직</a:t>
            </a:r>
          </a:p>
        </p:txBody>
      </p:sp>
      <p:cxnSp>
        <p:nvCxnSpPr>
          <p:cNvPr id="18" name="AutoShape 7">
            <a:extLst>
              <a:ext uri="{FF2B5EF4-FFF2-40B4-BE49-F238E27FC236}">
                <a16:creationId xmlns:a16="http://schemas.microsoft.com/office/drawing/2014/main" id="{286CE2DF-8BBC-4555-935D-E84E994BA9EC}"/>
              </a:ext>
            </a:extLst>
          </p:cNvPr>
          <p:cNvCxnSpPr>
            <a:cxnSpLocks noChangeShapeType="1"/>
            <a:stCxn id="20" idx="1"/>
            <a:endCxn id="25" idx="2"/>
          </p:cNvCxnSpPr>
          <p:nvPr/>
        </p:nvCxnSpPr>
        <p:spPr bwMode="auto">
          <a:xfrm rot="10800000">
            <a:off x="2560955" y="2080576"/>
            <a:ext cx="2386268" cy="645573"/>
          </a:xfrm>
          <a:prstGeom prst="bentConnector2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A2A8405-8521-476A-B175-FD8FE785E463}"/>
              </a:ext>
            </a:extLst>
          </p:cNvPr>
          <p:cNvCxnSpPr>
            <a:cxnSpLocks/>
          </p:cNvCxnSpPr>
          <p:nvPr/>
        </p:nvCxnSpPr>
        <p:spPr>
          <a:xfrm flipV="1">
            <a:off x="6250560" y="1671502"/>
            <a:ext cx="0" cy="2056148"/>
          </a:xfrm>
          <a:prstGeom prst="lin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cxnSp>
      <p:sp>
        <p:nvSpPr>
          <p:cNvPr id="20" name="Rectangle 47">
            <a:extLst>
              <a:ext uri="{FF2B5EF4-FFF2-40B4-BE49-F238E27FC236}">
                <a16:creationId xmlns:a16="http://schemas.microsoft.com/office/drawing/2014/main" id="{3B8F9C3E-55C0-41C6-87AB-F0BEC2A4A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223" y="2565016"/>
            <a:ext cx="2590800" cy="32226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40" tIns="46393" rIns="91240" bIns="46393" anchor="ctr"/>
          <a:lstStyle/>
          <a:p>
            <a:pPr algn="ctr" eaLnBrk="0" fontAlgn="t" latinLnBrk="0" hangingPunct="0"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Project Manager (PM)</a:t>
            </a:r>
            <a:endParaRPr kumimoji="0" lang="ko-KR" altLang="en-US" sz="11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1" name="Rectangle 47">
            <a:extLst>
              <a:ext uri="{FF2B5EF4-FFF2-40B4-BE49-F238E27FC236}">
                <a16:creationId xmlns:a16="http://schemas.microsoft.com/office/drawing/2014/main" id="{1FD33B12-A21A-4929-92B0-7358E4DC1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223" y="2890455"/>
            <a:ext cx="2590800" cy="392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40" tIns="46393" rIns="91240" bIns="46393" anchor="ctr"/>
          <a:lstStyle/>
          <a:p>
            <a:pPr marL="85725" indent="-85725" algn="ctr">
              <a:spcBef>
                <a:spcPct val="50000"/>
              </a:spcBef>
              <a:defRPr/>
            </a:pP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박경범 이사</a:t>
            </a:r>
          </a:p>
        </p:txBody>
      </p:sp>
      <p:sp>
        <p:nvSpPr>
          <p:cNvPr id="22" name="Rectangle 47">
            <a:extLst>
              <a:ext uri="{FF2B5EF4-FFF2-40B4-BE49-F238E27FC236}">
                <a16:creationId xmlns:a16="http://schemas.microsoft.com/office/drawing/2014/main" id="{36C6A661-B631-4BEC-8EF8-C6D184091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160" y="1352416"/>
            <a:ext cx="2590800" cy="32226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40" tIns="46393" rIns="91240" bIns="46393" anchor="ctr"/>
          <a:lstStyle/>
          <a:p>
            <a:pPr algn="ctr" eaLnBrk="0" fontAlgn="t" latinLnBrk="0" hangingPunct="0"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사업관리 총괄 </a:t>
            </a:r>
            <a:r>
              <a:rPr kumimoji="0" lang="en-US" altLang="ko-KR" sz="11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kumimoji="0" lang="ko-KR" altLang="en-US" sz="11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제안사</a:t>
            </a:r>
            <a:r>
              <a:rPr kumimoji="0" lang="en-US" altLang="ko-KR" sz="11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kumimoji="0" lang="ko-KR" altLang="en-US" sz="11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3" name="Rectangle 47">
            <a:extLst>
              <a:ext uri="{FF2B5EF4-FFF2-40B4-BE49-F238E27FC236}">
                <a16:creationId xmlns:a16="http://schemas.microsoft.com/office/drawing/2014/main" id="{854686D2-16FF-497E-A209-C74DE4356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160" y="1677854"/>
            <a:ext cx="2590800" cy="392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40" tIns="46393" rIns="91240" bIns="46393" anchor="ctr"/>
          <a:lstStyle/>
          <a:p>
            <a:pPr marL="85725" indent="-85725" algn="ctr">
              <a:spcBef>
                <a:spcPct val="50000"/>
              </a:spcBef>
              <a:defRPr/>
            </a:pPr>
            <a:r>
              <a:rPr lang="ko-KR" altLang="en-US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도프텍</a:t>
            </a:r>
          </a:p>
        </p:txBody>
      </p:sp>
      <p:sp>
        <p:nvSpPr>
          <p:cNvPr id="24" name="Rectangle 47">
            <a:extLst>
              <a:ext uri="{FF2B5EF4-FFF2-40B4-BE49-F238E27FC236}">
                <a16:creationId xmlns:a16="http://schemas.microsoft.com/office/drawing/2014/main" id="{787461F9-9764-415F-8575-8E26BEBAA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555" y="1366703"/>
            <a:ext cx="2590800" cy="3222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40" tIns="46393" rIns="91240" bIns="46393" anchor="ctr"/>
          <a:lstStyle/>
          <a:p>
            <a:pPr algn="ctr" eaLnBrk="0" fontAlgn="t" latinLnBrk="0" hangingPunct="0">
              <a:spcAft>
                <a:spcPts val="0"/>
              </a:spcAft>
              <a:defRPr/>
            </a:pPr>
            <a:r>
              <a:rPr kumimoji="0"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Project Sponsor</a:t>
            </a:r>
            <a:endParaRPr kumimoji="0" lang="ko-KR" altLang="en-US" sz="11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5" name="Rectangle 47">
            <a:extLst>
              <a:ext uri="{FF2B5EF4-FFF2-40B4-BE49-F238E27FC236}">
                <a16:creationId xmlns:a16="http://schemas.microsoft.com/office/drawing/2014/main" id="{35B68851-AF29-43A6-BDA8-AAA6E70DC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555" y="1687379"/>
            <a:ext cx="2590800" cy="393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40" tIns="46393" rIns="91240" bIns="46393" anchor="ctr"/>
          <a:lstStyle/>
          <a:p>
            <a:pPr marL="85725" indent="-85725" algn="ctr">
              <a:spcBef>
                <a:spcPct val="50000"/>
              </a:spcBef>
              <a:defRPr/>
            </a:pP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현대엔지니어링</a:t>
            </a:r>
          </a:p>
        </p:txBody>
      </p:sp>
      <p:sp>
        <p:nvSpPr>
          <p:cNvPr id="26" name="Rectangle 47">
            <a:extLst>
              <a:ext uri="{FF2B5EF4-FFF2-40B4-BE49-F238E27FC236}">
                <a16:creationId xmlns:a16="http://schemas.microsoft.com/office/drawing/2014/main" id="{CB9DF3FA-6DB0-4F84-A404-EA5B03B8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555" y="2890455"/>
            <a:ext cx="2590800" cy="392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40" tIns="46393" rIns="91240" bIns="46393" anchor="ctr"/>
          <a:lstStyle/>
          <a:p>
            <a:pPr marL="85725" indent="-85725" algn="ctr">
              <a:spcBef>
                <a:spcPct val="50000"/>
              </a:spcBef>
              <a:defRPr/>
            </a:pP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담당 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TFT</a:t>
            </a:r>
          </a:p>
        </p:txBody>
      </p:sp>
      <p:sp>
        <p:nvSpPr>
          <p:cNvPr id="27" name="Rectangle 47">
            <a:extLst>
              <a:ext uri="{FF2B5EF4-FFF2-40B4-BE49-F238E27FC236}">
                <a16:creationId xmlns:a16="http://schemas.microsoft.com/office/drawing/2014/main" id="{019C6374-8B11-4A98-9686-66B679C8A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555" y="2565016"/>
            <a:ext cx="2590800" cy="3222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40" tIns="46393" rIns="91240" bIns="46393" anchor="ctr"/>
          <a:lstStyle/>
          <a:p>
            <a:pPr algn="ctr" eaLnBrk="0" fontAlgn="t" latinLnBrk="0" hangingPunct="0">
              <a:spcAft>
                <a:spcPts val="0"/>
              </a:spcAft>
              <a:defRPr/>
            </a:pPr>
            <a:r>
              <a:rPr kumimoji="0"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주관부서</a:t>
            </a:r>
          </a:p>
        </p:txBody>
      </p:sp>
      <p:sp>
        <p:nvSpPr>
          <p:cNvPr id="28" name="Rectangle 47">
            <a:extLst>
              <a:ext uri="{FF2B5EF4-FFF2-40B4-BE49-F238E27FC236}">
                <a16:creationId xmlns:a16="http://schemas.microsoft.com/office/drawing/2014/main" id="{97BB3A5E-9938-4FD6-828E-5D7541A2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223" y="3727650"/>
            <a:ext cx="2590800" cy="32226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40" tIns="46393" rIns="91240" bIns="46393" anchor="ctr"/>
          <a:lstStyle/>
          <a:p>
            <a:pPr algn="ctr" eaLnBrk="0" fontAlgn="t" latinLnBrk="0" hangingPunct="0"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Project </a:t>
            </a:r>
            <a:r>
              <a:rPr lang="ko-KR" altLang="en-US" sz="11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개발팀</a:t>
            </a:r>
            <a:endParaRPr kumimoji="0" lang="ko-KR" altLang="en-US" sz="11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9" name="Rectangle 47">
            <a:extLst>
              <a:ext uri="{FF2B5EF4-FFF2-40B4-BE49-F238E27FC236}">
                <a16:creationId xmlns:a16="http://schemas.microsoft.com/office/drawing/2014/main" id="{5CF4DB62-2512-42A8-875B-30FDFF1C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223" y="4053089"/>
            <a:ext cx="2590800" cy="1853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40" tIns="46393" rIns="91240" bIns="46393" anchor="ctr"/>
          <a:lstStyle/>
          <a:p>
            <a:pPr marL="171450" indent="-171450" algn="ctr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이윤호 차장 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(PL)</a:t>
            </a:r>
          </a:p>
          <a:p>
            <a:pPr marL="171450" indent="-171450" algn="ctr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endParaRPr lang="en-US" altLang="ko-KR" sz="11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171450" indent="-171450" algn="ctr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ko-KR" altLang="en-US" sz="1100" b="1" dirty="0">
                <a:latin typeface="맑은 고딕" panose="020B0503020000020004" pitchFamily="50" charset="-127"/>
                <a:cs typeface="Arial" pitchFamily="34" charset="0"/>
              </a:rPr>
              <a:t>김수현 차장</a:t>
            </a:r>
            <a:r>
              <a:rPr lang="en-US" altLang="ko-KR" sz="1100" b="1" dirty="0">
                <a:latin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100" b="1" dirty="0">
                <a:latin typeface="맑은 고딕" panose="020B0503020000020004" pitchFamily="50" charset="-127"/>
                <a:cs typeface="Arial" pitchFamily="34" charset="0"/>
              </a:rPr>
              <a:t>개발</a:t>
            </a:r>
            <a:r>
              <a:rPr lang="en-US" altLang="ko-KR" sz="1100" b="1" dirty="0">
                <a:latin typeface="맑은 고딕" panose="020B0503020000020004" pitchFamily="50" charset="-127"/>
                <a:cs typeface="Arial" pitchFamily="34" charset="0"/>
              </a:rPr>
              <a:t>)</a:t>
            </a:r>
            <a:endParaRPr lang="ko-KR" altLang="en-US" sz="1100" b="1" dirty="0">
              <a:latin typeface="맑은 고딕" panose="020B0503020000020004" pitchFamily="50" charset="-127"/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ko-KR" altLang="en-US" sz="11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0" name="Rectangle 52">
            <a:extLst>
              <a:ext uri="{FF2B5EF4-FFF2-40B4-BE49-F238E27FC236}">
                <a16:creationId xmlns:a16="http://schemas.microsoft.com/office/drawing/2014/main" id="{C7A0E6F2-A830-476A-8CFA-5FD3948F8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27" y="836003"/>
            <a:ext cx="8756388" cy="5548893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endParaRPr lang="en-US" altLang="ko-KR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7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2234120" cy="318924"/>
          </a:xfrm>
        </p:spPr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일정 계획 및 산출물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CDF56C7-9242-4C91-808F-D578990ED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" y="1004410"/>
            <a:ext cx="8794143" cy="43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6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보고 관리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C7F0926-5356-42EF-815D-68AD47CEA94F}"/>
              </a:ext>
            </a:extLst>
          </p:cNvPr>
          <p:cNvSpPr/>
          <p:nvPr/>
        </p:nvSpPr>
        <p:spPr>
          <a:xfrm>
            <a:off x="1190309" y="705234"/>
            <a:ext cx="6480175" cy="2851636"/>
          </a:xfrm>
          <a:prstGeom prst="rect">
            <a:avLst/>
          </a:prstGeom>
          <a:noFill/>
          <a:ln w="3175" algn="ctr">
            <a:solidFill>
              <a:srgbClr val="FFFFFF">
                <a:lumMod val="50000"/>
              </a:srgb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cs typeface="Arial" pitchFamily="34" charset="0"/>
            </a:endParaRPr>
          </a:p>
        </p:txBody>
      </p:sp>
      <p:cxnSp>
        <p:nvCxnSpPr>
          <p:cNvPr id="36" name="AutoShape 198">
            <a:extLst>
              <a:ext uri="{FF2B5EF4-FFF2-40B4-BE49-F238E27FC236}">
                <a16:creationId xmlns:a16="http://schemas.microsoft.com/office/drawing/2014/main" id="{4718EF5C-A224-403E-88A3-A1783301BABE}"/>
              </a:ext>
            </a:extLst>
          </p:cNvPr>
          <p:cNvCxnSpPr>
            <a:cxnSpLocks noChangeShapeType="1"/>
            <a:stCxn id="42" idx="1"/>
            <a:endCxn id="57" idx="1"/>
          </p:cNvCxnSpPr>
          <p:nvPr/>
        </p:nvCxnSpPr>
        <p:spPr bwMode="auto">
          <a:xfrm rot="10800000">
            <a:off x="3224052" y="2466692"/>
            <a:ext cx="35430" cy="420920"/>
          </a:xfrm>
          <a:prstGeom prst="bentConnector3">
            <a:avLst>
              <a:gd name="adj1" fmla="val 253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139">
            <a:extLst>
              <a:ext uri="{FF2B5EF4-FFF2-40B4-BE49-F238E27FC236}">
                <a16:creationId xmlns:a16="http://schemas.microsoft.com/office/drawing/2014/main" id="{BBEFF24E-05C6-4EBD-B429-800BA4782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185" y="1952234"/>
            <a:ext cx="1308704" cy="272299"/>
          </a:xfrm>
          <a:prstGeom prst="flowChartDocument">
            <a:avLst/>
          </a:prstGeom>
          <a:solidFill>
            <a:srgbClr val="C0C0C0"/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wrap="none" lIns="18000" tIns="36000" rIns="18000" bIns="36000" anchor="ctr"/>
          <a:lstStyle/>
          <a:p>
            <a:pPr algn="ctr" defTabSz="9144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SzPct val="80000"/>
            </a:pP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</a:rPr>
              <a:t>보고서</a:t>
            </a:r>
          </a:p>
        </p:txBody>
      </p:sp>
      <p:cxnSp>
        <p:nvCxnSpPr>
          <p:cNvPr id="38" name="AutoShape 185">
            <a:extLst>
              <a:ext uri="{FF2B5EF4-FFF2-40B4-BE49-F238E27FC236}">
                <a16:creationId xmlns:a16="http://schemas.microsoft.com/office/drawing/2014/main" id="{598720B1-5C4D-4F24-922A-26973E3DB80D}"/>
              </a:ext>
            </a:extLst>
          </p:cNvPr>
          <p:cNvCxnSpPr>
            <a:cxnSpLocks noChangeShapeType="1"/>
            <a:stCxn id="42" idx="2"/>
          </p:cNvCxnSpPr>
          <p:nvPr/>
        </p:nvCxnSpPr>
        <p:spPr bwMode="auto">
          <a:xfrm>
            <a:off x="4007947" y="3013368"/>
            <a:ext cx="2214" cy="16940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85">
            <a:extLst>
              <a:ext uri="{FF2B5EF4-FFF2-40B4-BE49-F238E27FC236}">
                <a16:creationId xmlns:a16="http://schemas.microsoft.com/office/drawing/2014/main" id="{00612F66-1EEB-410F-A652-A049511C099F}"/>
              </a:ext>
            </a:extLst>
          </p:cNvPr>
          <p:cNvCxnSpPr>
            <a:cxnSpLocks noChangeShapeType="1"/>
            <a:endCxn id="42" idx="0"/>
          </p:cNvCxnSpPr>
          <p:nvPr/>
        </p:nvCxnSpPr>
        <p:spPr bwMode="auto">
          <a:xfrm flipH="1">
            <a:off x="4007947" y="2552955"/>
            <a:ext cx="2214" cy="208901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46">
            <a:extLst>
              <a:ext uri="{FF2B5EF4-FFF2-40B4-BE49-F238E27FC236}">
                <a16:creationId xmlns:a16="http://schemas.microsoft.com/office/drawing/2014/main" id="{994CA142-D50B-415B-91A5-9314D670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482" y="1884987"/>
            <a:ext cx="1073980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보고서 제출</a:t>
            </a:r>
          </a:p>
        </p:txBody>
      </p:sp>
      <p:cxnSp>
        <p:nvCxnSpPr>
          <p:cNvPr id="41" name="AutoShape 198">
            <a:extLst>
              <a:ext uri="{FF2B5EF4-FFF2-40B4-BE49-F238E27FC236}">
                <a16:creationId xmlns:a16="http://schemas.microsoft.com/office/drawing/2014/main" id="{AA356173-ED3E-403A-ABA8-C17CF76B4B57}"/>
              </a:ext>
            </a:extLst>
          </p:cNvPr>
          <p:cNvCxnSpPr>
            <a:cxnSpLocks noChangeShapeType="1"/>
            <a:stCxn id="37" idx="2"/>
            <a:endCxn id="57" idx="3"/>
          </p:cNvCxnSpPr>
          <p:nvPr/>
        </p:nvCxnSpPr>
        <p:spPr bwMode="auto">
          <a:xfrm rot="5400000">
            <a:off x="5603044" y="1400091"/>
            <a:ext cx="259827" cy="1873375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AutoShape 141">
            <a:extLst>
              <a:ext uri="{FF2B5EF4-FFF2-40B4-BE49-F238E27FC236}">
                <a16:creationId xmlns:a16="http://schemas.microsoft.com/office/drawing/2014/main" id="{976B95D8-A79B-46C9-B83D-4A27AC9C0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483" y="2761855"/>
            <a:ext cx="1496928" cy="251513"/>
          </a:xfrm>
          <a:prstGeom prst="diamond">
            <a:avLst/>
          </a:prstGeom>
          <a:solidFill>
            <a:srgbClr val="C0C0C0"/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wrap="none" lIns="18000" tIns="36000" rIns="18000" bIns="36000" anchor="ctr"/>
          <a:lstStyle/>
          <a:p>
            <a:pPr algn="ctr" defTabSz="9144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SzPct val="80000"/>
            </a:pP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</a:rPr>
              <a:t>검토</a:t>
            </a:r>
          </a:p>
        </p:txBody>
      </p:sp>
      <p:sp>
        <p:nvSpPr>
          <p:cNvPr id="43" name="Rectangle 149">
            <a:extLst>
              <a:ext uri="{FF2B5EF4-FFF2-40B4-BE49-F238E27FC236}">
                <a16:creationId xmlns:a16="http://schemas.microsoft.com/office/drawing/2014/main" id="{7F94F24D-2175-4C0D-B9EB-7B3CE50F3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014" y="2591409"/>
            <a:ext cx="1073980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검토 요청</a:t>
            </a:r>
          </a:p>
        </p:txBody>
      </p:sp>
      <p:sp>
        <p:nvSpPr>
          <p:cNvPr id="44" name="AutoShape 151">
            <a:extLst>
              <a:ext uri="{FF2B5EF4-FFF2-40B4-BE49-F238E27FC236}">
                <a16:creationId xmlns:a16="http://schemas.microsoft.com/office/drawing/2014/main" id="{DD9D8C60-BA5B-416D-9079-7F733846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472" y="3151596"/>
            <a:ext cx="1308704" cy="234884"/>
          </a:xfrm>
          <a:prstGeom prst="flowChartDocument">
            <a:avLst/>
          </a:prstGeom>
          <a:solidFill>
            <a:srgbClr val="C0C0C0"/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wrap="none" lIns="18000" tIns="36000" rIns="18000" bIns="36000" anchor="ctr"/>
          <a:lstStyle/>
          <a:p>
            <a:pPr algn="ctr" defTabSz="9144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SzPct val="80000"/>
            </a:pP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</a:rPr>
              <a:t>회의록</a:t>
            </a:r>
          </a:p>
        </p:txBody>
      </p:sp>
      <p:cxnSp>
        <p:nvCxnSpPr>
          <p:cNvPr id="45" name="AutoShape 185">
            <a:extLst>
              <a:ext uri="{FF2B5EF4-FFF2-40B4-BE49-F238E27FC236}">
                <a16:creationId xmlns:a16="http://schemas.microsoft.com/office/drawing/2014/main" id="{67BDF32A-72B2-4C3A-94DC-73854C187EBC}"/>
              </a:ext>
            </a:extLst>
          </p:cNvPr>
          <p:cNvCxnSpPr>
            <a:cxnSpLocks noChangeShapeType="1"/>
            <a:stCxn id="58" idx="3"/>
            <a:endCxn id="44" idx="1"/>
          </p:cNvCxnSpPr>
          <p:nvPr/>
        </p:nvCxnSpPr>
        <p:spPr bwMode="auto">
          <a:xfrm flipV="1">
            <a:off x="4796270" y="3269038"/>
            <a:ext cx="1231202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154">
            <a:extLst>
              <a:ext uri="{FF2B5EF4-FFF2-40B4-BE49-F238E27FC236}">
                <a16:creationId xmlns:a16="http://schemas.microsoft.com/office/drawing/2014/main" id="{945F24D9-CB54-4447-A674-2CED179F7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840" y="3060002"/>
            <a:ext cx="1073979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회의록 작성</a:t>
            </a:r>
          </a:p>
        </p:txBody>
      </p:sp>
      <p:sp>
        <p:nvSpPr>
          <p:cNvPr id="47" name="Oval 159">
            <a:extLst>
              <a:ext uri="{FF2B5EF4-FFF2-40B4-BE49-F238E27FC236}">
                <a16:creationId xmlns:a16="http://schemas.microsoft.com/office/drawing/2014/main" id="{82483F67-8BB9-442B-A3CD-43D3DBEA7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347" y="1404519"/>
            <a:ext cx="1060694" cy="295164"/>
          </a:xfrm>
          <a:prstGeom prst="ellipse">
            <a:avLst/>
          </a:prstGeom>
          <a:solidFill>
            <a:srgbClr val="C0C0C0"/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wrap="none" lIns="18000" tIns="36000" rIns="18000" bIns="36000" anchor="ctr"/>
          <a:lstStyle/>
          <a:p>
            <a:pPr algn="ctr" defTabSz="914400" eaLnBrk="0" fontAlgn="base" hangingPunct="0">
              <a:lnSpc>
                <a:spcPts val="1200"/>
              </a:lnSpc>
              <a:spcAft>
                <a:spcPct val="0"/>
              </a:spcAft>
              <a:buSzPct val="80000"/>
            </a:pP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</a:rPr>
              <a:t>비정기적</a:t>
            </a:r>
          </a:p>
          <a:p>
            <a:pPr algn="ctr" defTabSz="914400" eaLnBrk="0" fontAlgn="base" hangingPunct="0">
              <a:lnSpc>
                <a:spcPts val="1200"/>
              </a:lnSpc>
              <a:spcAft>
                <a:spcPct val="0"/>
              </a:spcAft>
              <a:buSzPct val="80000"/>
            </a:pP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</a:rPr>
              <a:t>보고</a:t>
            </a:r>
          </a:p>
        </p:txBody>
      </p:sp>
      <p:cxnSp>
        <p:nvCxnSpPr>
          <p:cNvPr id="48" name="AutoShape 198">
            <a:extLst>
              <a:ext uri="{FF2B5EF4-FFF2-40B4-BE49-F238E27FC236}">
                <a16:creationId xmlns:a16="http://schemas.microsoft.com/office/drawing/2014/main" id="{8114C143-DC8F-4C98-89FC-4E64AB7C62C0}"/>
              </a:ext>
            </a:extLst>
          </p:cNvPr>
          <p:cNvCxnSpPr>
            <a:cxnSpLocks noChangeShapeType="1"/>
            <a:stCxn id="55" idx="4"/>
            <a:endCxn id="56" idx="0"/>
          </p:cNvCxnSpPr>
          <p:nvPr/>
        </p:nvCxnSpPr>
        <p:spPr bwMode="auto">
          <a:xfrm rot="16200000" flipH="1">
            <a:off x="3104488" y="1099568"/>
            <a:ext cx="305557" cy="150578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198">
            <a:extLst>
              <a:ext uri="{FF2B5EF4-FFF2-40B4-BE49-F238E27FC236}">
                <a16:creationId xmlns:a16="http://schemas.microsoft.com/office/drawing/2014/main" id="{4898C383-CB20-4321-95A3-356264F0BB33}"/>
              </a:ext>
            </a:extLst>
          </p:cNvPr>
          <p:cNvCxnSpPr>
            <a:cxnSpLocks noChangeShapeType="1"/>
            <a:stCxn id="47" idx="4"/>
            <a:endCxn id="56" idx="0"/>
          </p:cNvCxnSpPr>
          <p:nvPr/>
        </p:nvCxnSpPr>
        <p:spPr bwMode="auto">
          <a:xfrm rot="5400000">
            <a:off x="4582595" y="1127247"/>
            <a:ext cx="305557" cy="145042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165">
            <a:extLst>
              <a:ext uri="{FF2B5EF4-FFF2-40B4-BE49-F238E27FC236}">
                <a16:creationId xmlns:a16="http://schemas.microsoft.com/office/drawing/2014/main" id="{096C80E9-6039-40B7-A2F7-68E411EE5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518" y="1309980"/>
            <a:ext cx="1215701" cy="4770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이슈</a:t>
            </a:r>
            <a:r>
              <a:rPr kumimoji="1" lang="en-US" altLang="ko-KR" sz="1000" b="1" dirty="0">
                <a:solidFill>
                  <a:srgbClr val="000000"/>
                </a:solidFill>
                <a:latin typeface="맑은 고딕" pitchFamily="50" charset="-127"/>
              </a:rPr>
              <a:t>/</a:t>
            </a: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위험 보고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수시 보고</a:t>
            </a:r>
          </a:p>
        </p:txBody>
      </p:sp>
      <p:sp>
        <p:nvSpPr>
          <p:cNvPr id="51" name="Rectangle 166">
            <a:extLst>
              <a:ext uri="{FF2B5EF4-FFF2-40B4-BE49-F238E27FC236}">
                <a16:creationId xmlns:a16="http://schemas.microsoft.com/office/drawing/2014/main" id="{3BF084D8-4A13-44A2-9E02-8D6C54FE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683" y="1326136"/>
            <a:ext cx="1596577" cy="4770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주간</a:t>
            </a:r>
            <a:r>
              <a:rPr kumimoji="1" lang="en-US" altLang="ko-KR" sz="1000" b="1" dirty="0">
                <a:solidFill>
                  <a:srgbClr val="000000"/>
                </a:solidFill>
                <a:latin typeface="맑은 고딕" pitchFamily="50" charset="-127"/>
              </a:rPr>
              <a:t>/</a:t>
            </a: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월간보고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착수</a:t>
            </a:r>
            <a:r>
              <a:rPr kumimoji="1" lang="en-US" altLang="ko-KR" sz="1000" b="1" dirty="0">
                <a:solidFill>
                  <a:srgbClr val="000000"/>
                </a:solidFill>
                <a:latin typeface="맑은 고딕" pitchFamily="50" charset="-127"/>
              </a:rPr>
              <a:t>/</a:t>
            </a: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중간</a:t>
            </a:r>
            <a:r>
              <a:rPr kumimoji="1" lang="en-US" altLang="ko-KR" sz="1000" b="1" dirty="0">
                <a:solidFill>
                  <a:srgbClr val="000000"/>
                </a:solidFill>
                <a:latin typeface="맑은 고딕" pitchFamily="50" charset="-127"/>
              </a:rPr>
              <a:t>/</a:t>
            </a: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완료보고</a:t>
            </a:r>
          </a:p>
        </p:txBody>
      </p:sp>
      <p:cxnSp>
        <p:nvCxnSpPr>
          <p:cNvPr id="52" name="AutoShape 185">
            <a:extLst>
              <a:ext uri="{FF2B5EF4-FFF2-40B4-BE49-F238E27FC236}">
                <a16:creationId xmlns:a16="http://schemas.microsoft.com/office/drawing/2014/main" id="{F4FA946C-E0FC-45C0-BBEA-C4E2650D9E18}"/>
              </a:ext>
            </a:extLst>
          </p:cNvPr>
          <p:cNvCxnSpPr>
            <a:cxnSpLocks noChangeShapeType="1"/>
            <a:stCxn id="56" idx="3"/>
            <a:endCxn id="37" idx="1"/>
          </p:cNvCxnSpPr>
          <p:nvPr/>
        </p:nvCxnSpPr>
        <p:spPr bwMode="auto">
          <a:xfrm>
            <a:off x="4796270" y="2088383"/>
            <a:ext cx="1217915" cy="104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168">
            <a:extLst>
              <a:ext uri="{FF2B5EF4-FFF2-40B4-BE49-F238E27FC236}">
                <a16:creationId xmlns:a16="http://schemas.microsoft.com/office/drawing/2014/main" id="{87CF1BCE-4738-4322-9132-444232AFA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753" y="2462918"/>
            <a:ext cx="1073980" cy="4770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수정</a:t>
            </a:r>
            <a:r>
              <a:rPr kumimoji="1" lang="en-US" altLang="ko-KR" sz="1000" b="1" dirty="0">
                <a:solidFill>
                  <a:srgbClr val="000000"/>
                </a:solidFill>
                <a:latin typeface="맑은 고딕" pitchFamily="50" charset="-127"/>
              </a:rPr>
              <a:t>/</a:t>
            </a: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보완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000" b="1" dirty="0">
                <a:solidFill>
                  <a:srgbClr val="000000"/>
                </a:solidFill>
                <a:latin typeface="맑은 고딕" pitchFamily="50" charset="-127"/>
              </a:rPr>
              <a:t>요청</a:t>
            </a:r>
          </a:p>
        </p:txBody>
      </p:sp>
      <p:sp>
        <p:nvSpPr>
          <p:cNvPr id="54" name="AutoShape 137">
            <a:extLst>
              <a:ext uri="{FF2B5EF4-FFF2-40B4-BE49-F238E27FC236}">
                <a16:creationId xmlns:a16="http://schemas.microsoft.com/office/drawing/2014/main" id="{F76A6DDF-F01B-441B-8C2A-3EF65696F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981" y="815231"/>
            <a:ext cx="1519072" cy="17044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6350">
            <a:solidFill>
              <a:srgbClr val="0070C0"/>
            </a:solidFill>
            <a:round/>
            <a:headEnd/>
            <a:tailEnd/>
          </a:ln>
        </p:spPr>
        <p:txBody>
          <a:bodyPr wrap="none" lIns="18000" tIns="36000" rIns="18000" bIns="36000" anchor="ctr"/>
          <a:lstStyle/>
          <a:p>
            <a:pPr algn="ctr" defTabSz="9144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SzPct val="80000"/>
            </a:pP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</a:rPr>
              <a:t>보고관리</a:t>
            </a:r>
          </a:p>
        </p:txBody>
      </p:sp>
      <p:sp>
        <p:nvSpPr>
          <p:cNvPr id="55" name="Oval 156">
            <a:extLst>
              <a:ext uri="{FF2B5EF4-FFF2-40B4-BE49-F238E27FC236}">
                <a16:creationId xmlns:a16="http://schemas.microsoft.com/office/drawing/2014/main" id="{79F7E108-72B9-4DAF-BBBD-C789EC56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36" y="1404519"/>
            <a:ext cx="1060693" cy="295164"/>
          </a:xfrm>
          <a:prstGeom prst="ellipse">
            <a:avLst/>
          </a:prstGeom>
          <a:solidFill>
            <a:srgbClr val="C0C0C0"/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wrap="none" lIns="18000" tIns="36000" rIns="18000" bIns="36000" anchor="ctr"/>
          <a:lstStyle/>
          <a:p>
            <a:pPr algn="ctr" defTabSz="914400" eaLnBrk="0" fontAlgn="base" hangingPunct="0">
              <a:lnSpc>
                <a:spcPts val="1200"/>
              </a:lnSpc>
              <a:spcAft>
                <a:spcPct val="0"/>
              </a:spcAft>
              <a:buSzPct val="80000"/>
            </a:pP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</a:rPr>
              <a:t>정기적</a:t>
            </a:r>
          </a:p>
          <a:p>
            <a:pPr algn="ctr" defTabSz="914400" eaLnBrk="0" fontAlgn="base" hangingPunct="0">
              <a:lnSpc>
                <a:spcPts val="1200"/>
              </a:lnSpc>
              <a:spcAft>
                <a:spcPct val="0"/>
              </a:spcAft>
              <a:buSzPct val="80000"/>
            </a:pP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</a:rPr>
              <a:t>보고</a:t>
            </a:r>
          </a:p>
        </p:txBody>
      </p:sp>
      <p:sp>
        <p:nvSpPr>
          <p:cNvPr id="56" name="Rectangle 121">
            <a:extLst>
              <a:ext uri="{FF2B5EF4-FFF2-40B4-BE49-F238E27FC236}">
                <a16:creationId xmlns:a16="http://schemas.microsoft.com/office/drawing/2014/main" id="{9C25BFD7-63C9-4D4E-9EBA-DB1611ED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052" y="2005239"/>
            <a:ext cx="1572218" cy="166289"/>
          </a:xfrm>
          <a:prstGeom prst="rect">
            <a:avLst/>
          </a:prstGeom>
          <a:solidFill>
            <a:srgbClr val="99CCFF"/>
          </a:solidFill>
          <a:ln w="6350">
            <a:solidFill>
              <a:srgbClr val="0070C0"/>
            </a:solidFill>
            <a:round/>
            <a:headEnd/>
            <a:tailEnd/>
          </a:ln>
        </p:spPr>
        <p:txBody>
          <a:bodyPr wrap="none" lIns="18000" tIns="36000" rIns="18000" bIns="36000" anchor="ctr"/>
          <a:lstStyle/>
          <a:p>
            <a:pPr algn="ctr" defTabSz="9144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SzPct val="80000"/>
            </a:pP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</a:rPr>
              <a:t>보고서 작성</a:t>
            </a:r>
          </a:p>
        </p:txBody>
      </p:sp>
      <p:sp>
        <p:nvSpPr>
          <p:cNvPr id="57" name="Rectangle 121">
            <a:extLst>
              <a:ext uri="{FF2B5EF4-FFF2-40B4-BE49-F238E27FC236}">
                <a16:creationId xmlns:a16="http://schemas.microsoft.com/office/drawing/2014/main" id="{0A0F6566-C2A1-43D8-BB62-EA342A957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052" y="2388744"/>
            <a:ext cx="1572218" cy="154857"/>
          </a:xfrm>
          <a:prstGeom prst="rect">
            <a:avLst/>
          </a:prstGeom>
          <a:solidFill>
            <a:srgbClr val="99CCFF"/>
          </a:solidFill>
          <a:ln w="6350">
            <a:solidFill>
              <a:srgbClr val="0070C0"/>
            </a:solidFill>
            <a:round/>
            <a:headEnd/>
            <a:tailEnd/>
          </a:ln>
        </p:spPr>
        <p:txBody>
          <a:bodyPr wrap="none" lIns="18000" tIns="36000" rIns="18000" bIns="36000" anchor="ctr"/>
          <a:lstStyle/>
          <a:p>
            <a:pPr algn="ctr" defTabSz="9144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SzPct val="80000"/>
            </a:pP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</a:rPr>
              <a:t>취합 작성</a:t>
            </a:r>
            <a:r>
              <a:rPr kumimoji="1" lang="en-US" altLang="ko-KR" sz="1100" b="1" dirty="0">
                <a:solidFill>
                  <a:srgbClr val="000000"/>
                </a:solidFill>
                <a:latin typeface="맑은 고딕" pitchFamily="50" charset="-127"/>
              </a:rPr>
              <a:t>/</a:t>
            </a: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</a:rPr>
              <a:t>수정</a:t>
            </a:r>
          </a:p>
        </p:txBody>
      </p:sp>
      <p:sp>
        <p:nvSpPr>
          <p:cNvPr id="58" name="Rectangle 121">
            <a:extLst>
              <a:ext uri="{FF2B5EF4-FFF2-40B4-BE49-F238E27FC236}">
                <a16:creationId xmlns:a16="http://schemas.microsoft.com/office/drawing/2014/main" id="{500A0C02-A605-49E4-B4D3-5EE9FBAB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052" y="3191090"/>
            <a:ext cx="1572218" cy="154857"/>
          </a:xfrm>
          <a:prstGeom prst="rect">
            <a:avLst/>
          </a:prstGeom>
          <a:solidFill>
            <a:srgbClr val="99CCFF"/>
          </a:solidFill>
          <a:ln w="6350">
            <a:solidFill>
              <a:srgbClr val="0070C0"/>
            </a:solidFill>
            <a:round/>
            <a:headEnd/>
            <a:tailEnd/>
          </a:ln>
        </p:spPr>
        <p:txBody>
          <a:bodyPr wrap="none" lIns="18000" tIns="36000" rIns="18000" bIns="36000" anchor="ctr"/>
          <a:lstStyle/>
          <a:p>
            <a:pPr algn="ctr" defTabSz="9144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SzPct val="80000"/>
            </a:pP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</a:rPr>
              <a:t>보고회의</a:t>
            </a:r>
          </a:p>
        </p:txBody>
      </p:sp>
      <p:cxnSp>
        <p:nvCxnSpPr>
          <p:cNvPr id="59" name="AutoShape 198">
            <a:extLst>
              <a:ext uri="{FF2B5EF4-FFF2-40B4-BE49-F238E27FC236}">
                <a16:creationId xmlns:a16="http://schemas.microsoft.com/office/drawing/2014/main" id="{A25E9B47-E3F1-4515-A458-1D019A1577F5}"/>
              </a:ext>
            </a:extLst>
          </p:cNvPr>
          <p:cNvCxnSpPr>
            <a:cxnSpLocks noChangeShapeType="1"/>
            <a:stCxn id="54" idx="2"/>
            <a:endCxn id="55" idx="0"/>
          </p:cNvCxnSpPr>
          <p:nvPr/>
        </p:nvCxnSpPr>
        <p:spPr bwMode="auto">
          <a:xfrm rot="5400000">
            <a:off x="3044526" y="445526"/>
            <a:ext cx="418841" cy="149914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198">
            <a:extLst>
              <a:ext uri="{FF2B5EF4-FFF2-40B4-BE49-F238E27FC236}">
                <a16:creationId xmlns:a16="http://schemas.microsoft.com/office/drawing/2014/main" id="{93DE5AFE-543E-48D3-BEC7-17E175C6FC26}"/>
              </a:ext>
            </a:extLst>
          </p:cNvPr>
          <p:cNvCxnSpPr>
            <a:cxnSpLocks noChangeShapeType="1"/>
            <a:stCxn id="54" idx="2"/>
            <a:endCxn id="47" idx="0"/>
          </p:cNvCxnSpPr>
          <p:nvPr/>
        </p:nvCxnSpPr>
        <p:spPr bwMode="auto">
          <a:xfrm rot="16200000" flipH="1">
            <a:off x="4522633" y="466563"/>
            <a:ext cx="418841" cy="1457069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8" name="Group 30">
            <a:extLst>
              <a:ext uri="{FF2B5EF4-FFF2-40B4-BE49-F238E27FC236}">
                <a16:creationId xmlns:a16="http://schemas.microsoft.com/office/drawing/2014/main" id="{26790DC3-1375-4CB0-8C36-6A44D1EA0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782511"/>
              </p:ext>
            </p:extLst>
          </p:nvPr>
        </p:nvGraphicFramePr>
        <p:xfrm>
          <a:off x="1190309" y="3722070"/>
          <a:ext cx="6480176" cy="2601523"/>
        </p:xfrm>
        <a:graphic>
          <a:graphicData uri="http://schemas.openxmlformats.org/drawingml/2006/table">
            <a:tbl>
              <a:tblPr/>
              <a:tblGrid>
                <a:gridCol w="152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4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7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보고종류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보고목적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필수여부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주간보고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주간단위의 상세업무 수행 보고</a:t>
                      </a:r>
                    </a:p>
                    <a:p>
                      <a:pPr marL="98425" marR="0" lvl="0" indent="-98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차주 수행업무 협의 및 작업 진행율 보고</a:t>
                      </a:r>
                    </a:p>
                  </a:txBody>
                  <a:tcPr marL="72014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선택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1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월간보고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월간단위의 업무성과 보고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해당 월 마지막 주간보고시 대응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</a:p>
                    <a:p>
                      <a:pPr marL="98425" marR="0" lvl="0" indent="-98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진척 상태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진행율 보고</a:t>
                      </a:r>
                    </a:p>
                  </a:txBody>
                  <a:tcPr marL="72014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선택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2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수시보고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이슈나 특이사항이 발생했을 경우 보고 및 협의 </a:t>
                      </a:r>
                    </a:p>
                  </a:txBody>
                  <a:tcPr marL="72014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선택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7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착수보고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사업계획에 대한 고객사의 승인과 협조 획득</a:t>
                      </a:r>
                    </a:p>
                    <a:p>
                      <a:pPr marL="98425" marR="0" lvl="0" indent="-98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이행관계자들에게 사업 수행 보고</a:t>
                      </a:r>
                    </a:p>
                  </a:txBody>
                  <a:tcPr marL="72014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필수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6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중간보고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중간진척 사항을 검토 확인하고 향후 사업 방향 설정</a:t>
                      </a:r>
                    </a:p>
                  </a:txBody>
                  <a:tcPr marL="72014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선택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완료보고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사업수행결과 보고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검수 최종 승인</a:t>
                      </a:r>
                    </a:p>
                  </a:txBody>
                  <a:tcPr marL="72014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98425" marR="0" lvl="0" indent="-9842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필수</a:t>
                      </a:r>
                    </a:p>
                  </a:txBody>
                  <a:tcPr marL="0" marR="36007" marT="36002" marB="36002" anchor="ctr" horzOverflow="overflow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65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7223211-EDC8-4B24-866D-0E29BB6B6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82001"/>
              </p:ext>
            </p:extLst>
          </p:nvPr>
        </p:nvGraphicFramePr>
        <p:xfrm>
          <a:off x="398353" y="2660751"/>
          <a:ext cx="8358300" cy="2370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700">
                  <a:extLst>
                    <a:ext uri="{9D8B030D-6E8A-4147-A177-3AD203B41FA5}">
                      <a16:colId xmlns:a16="http://schemas.microsoft.com/office/drawing/2014/main" val="4151402726"/>
                    </a:ext>
                  </a:extLst>
                </a:gridCol>
                <a:gridCol w="928700">
                  <a:extLst>
                    <a:ext uri="{9D8B030D-6E8A-4147-A177-3AD203B41FA5}">
                      <a16:colId xmlns:a16="http://schemas.microsoft.com/office/drawing/2014/main" val="2409590643"/>
                    </a:ext>
                  </a:extLst>
                </a:gridCol>
                <a:gridCol w="1218967">
                  <a:extLst>
                    <a:ext uri="{9D8B030D-6E8A-4147-A177-3AD203B41FA5}">
                      <a16:colId xmlns:a16="http://schemas.microsoft.com/office/drawing/2014/main" val="3154983037"/>
                    </a:ext>
                  </a:extLst>
                </a:gridCol>
                <a:gridCol w="787179">
                  <a:extLst>
                    <a:ext uri="{9D8B030D-6E8A-4147-A177-3AD203B41FA5}">
                      <a16:colId xmlns:a16="http://schemas.microsoft.com/office/drawing/2014/main" val="3886632677"/>
                    </a:ext>
                  </a:extLst>
                </a:gridCol>
                <a:gridCol w="779954">
                  <a:extLst>
                    <a:ext uri="{9D8B030D-6E8A-4147-A177-3AD203B41FA5}">
                      <a16:colId xmlns:a16="http://schemas.microsoft.com/office/drawing/2014/main" val="1336431240"/>
                    </a:ext>
                  </a:extLst>
                </a:gridCol>
                <a:gridCol w="928700">
                  <a:extLst>
                    <a:ext uri="{9D8B030D-6E8A-4147-A177-3AD203B41FA5}">
                      <a16:colId xmlns:a16="http://schemas.microsoft.com/office/drawing/2014/main" val="2889393075"/>
                    </a:ext>
                  </a:extLst>
                </a:gridCol>
                <a:gridCol w="928700">
                  <a:extLst>
                    <a:ext uri="{9D8B030D-6E8A-4147-A177-3AD203B41FA5}">
                      <a16:colId xmlns:a16="http://schemas.microsoft.com/office/drawing/2014/main" val="3687761237"/>
                    </a:ext>
                  </a:extLst>
                </a:gridCol>
                <a:gridCol w="928700">
                  <a:extLst>
                    <a:ext uri="{9D8B030D-6E8A-4147-A177-3AD203B41FA5}">
                      <a16:colId xmlns:a16="http://schemas.microsoft.com/office/drawing/2014/main" val="3092428376"/>
                    </a:ext>
                  </a:extLst>
                </a:gridCol>
                <a:gridCol w="928700">
                  <a:extLst>
                    <a:ext uri="{9D8B030D-6E8A-4147-A177-3AD203B41FA5}">
                      <a16:colId xmlns:a16="http://schemas.microsoft.com/office/drawing/2014/main" val="2054068552"/>
                    </a:ext>
                  </a:extLst>
                </a:gridCol>
              </a:tblGrid>
              <a:tr h="4324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과정명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교육내용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대상자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방법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교재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장소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강사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비용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시기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857184339"/>
                  </a:ext>
                </a:extLst>
              </a:tr>
              <a:tr h="10772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사용자교육</a:t>
                      </a: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사용방법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Tip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등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일반 사용자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강의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실습</a:t>
                      </a: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사용자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매뉴얼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On-Site</a:t>
                      </a: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도프텍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담당자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무상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통합</a:t>
                      </a:r>
                      <a:b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</a:b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테스트 이후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0000" marR="90000" marT="36003" marB="36003" anchor="ctr" horzOverflow="overflow"/>
                </a:tc>
                <a:extLst>
                  <a:ext uri="{0D108BD9-81ED-4DB2-BD59-A6C34878D82A}">
                    <a16:rowId xmlns:a16="http://schemas.microsoft.com/office/drawing/2014/main" val="495363658"/>
                  </a:ext>
                </a:extLst>
              </a:tr>
              <a:tr h="8610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Admin</a:t>
                      </a: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교육</a:t>
                      </a: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</a:t>
                      </a: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담당자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유지보수 등 관리</a:t>
                      </a: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관리자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강의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실습</a:t>
                      </a: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관리자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매뉴얼</a:t>
                      </a: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On-Site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도프텍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담당자</a:t>
                      </a: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무상</a:t>
                      </a:r>
                    </a:p>
                  </a:txBody>
                  <a:tcPr marL="90000" marR="90000" marT="36003" marB="36003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통합</a:t>
                      </a:r>
                      <a:b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</a:b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테스트 이후</a:t>
                      </a:r>
                    </a:p>
                  </a:txBody>
                  <a:tcPr marL="90000" marR="90000" marT="36003" marB="36003" anchor="ctr" horzOverflow="overflow"/>
                </a:tc>
                <a:extLst>
                  <a:ext uri="{0D108BD9-81ED-4DB2-BD59-A6C34878D82A}">
                    <a16:rowId xmlns:a16="http://schemas.microsoft.com/office/drawing/2014/main" val="1921279277"/>
                  </a:ext>
                </a:extLst>
              </a:tr>
            </a:tbl>
          </a:graphicData>
        </a:graphic>
      </p:graphicFrame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269112" cy="318924"/>
          </a:xfrm>
        </p:spPr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교육 계획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76188B-A490-4665-BB1E-2897B8BF0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38" y="1035092"/>
            <a:ext cx="8444409" cy="78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91440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itchFamily="50" charset="-127"/>
              </a:rPr>
              <a:t>교육훈련계획을 수립하여 해당 업무에 적합한 교육과정을 제공하고 교육대상 별 체계적인 교육을 실시함으로써 사업의 이해와 공감대를 형성하고 업무효율화를 달성할 수 있도록 최상의 교육훈련 제공</a:t>
            </a:r>
            <a:endParaRPr kumimoji="1" lang="ko-KR" altLang="ko-KR" sz="1600" b="1" dirty="0">
              <a:solidFill>
                <a:srgbClr val="000000"/>
              </a:solidFill>
              <a:latin typeface="맑은 고딕" pitchFamily="50" charset="-127"/>
            </a:endParaRPr>
          </a:p>
        </p:txBody>
      </p:sp>
      <p:sp>
        <p:nvSpPr>
          <p:cNvPr id="33" name="Rectangle 538">
            <a:extLst>
              <a:ext uri="{FF2B5EF4-FFF2-40B4-BE49-F238E27FC236}">
                <a16:creationId xmlns:a16="http://schemas.microsoft.com/office/drawing/2014/main" id="{B350E4E5-ABCE-4DB1-8850-7DE3102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55" y="494677"/>
            <a:ext cx="5163928" cy="4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600" b="1" dirty="0">
                <a:latin typeface="맑은 고딕" pitchFamily="50" charset="-127"/>
              </a:rPr>
              <a:t>■ 교육 훈련 계획</a:t>
            </a:r>
            <a:endParaRPr kumimoji="1" lang="en-US" altLang="ko-KR" sz="1600" b="1" dirty="0">
              <a:latin typeface="맑은 고딕" pitchFamily="50" charset="-127"/>
            </a:endParaRPr>
          </a:p>
        </p:txBody>
      </p:sp>
      <p:sp>
        <p:nvSpPr>
          <p:cNvPr id="34" name="Rectangle 538">
            <a:extLst>
              <a:ext uri="{FF2B5EF4-FFF2-40B4-BE49-F238E27FC236}">
                <a16:creationId xmlns:a16="http://schemas.microsoft.com/office/drawing/2014/main" id="{B06768F8-27D0-41E9-B4CD-5844E1195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54" y="2126620"/>
            <a:ext cx="7976783" cy="4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600" b="1" dirty="0">
                <a:latin typeface="맑은 고딕" pitchFamily="50" charset="-127"/>
              </a:rPr>
              <a:t>■ 대상자별 교육훈련 과정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altLang="ko-KR" sz="1600" b="1" dirty="0"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272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15F32-AEF5-4CF8-8309-4B5790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3" y="56540"/>
            <a:ext cx="1751615" cy="318924"/>
          </a:xfrm>
        </p:spPr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주요 개발 내용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ABF6B277-15A2-4E0B-83DA-39123AD73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34" y="848106"/>
            <a:ext cx="1543050" cy="358077"/>
          </a:xfrm>
          <a:prstGeom prst="homePlate">
            <a:avLst>
              <a:gd name="adj" fmla="val 35938"/>
            </a:avLst>
          </a:prstGeom>
          <a:solidFill>
            <a:srgbClr val="336699"/>
          </a:solidFill>
          <a:ln w="6350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kern="0" dirty="0">
                <a:solidFill>
                  <a:schemeClr val="bg1"/>
                </a:solidFill>
              </a:rPr>
              <a:t>Project Setup</a:t>
            </a:r>
            <a:endParaRPr lang="ko-KR" alt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8089B-C27D-469C-AC2D-E7310BB8A687}"/>
              </a:ext>
            </a:extLst>
          </p:cNvPr>
          <p:cNvSpPr txBox="1"/>
          <p:nvPr/>
        </p:nvSpPr>
        <p:spPr>
          <a:xfrm>
            <a:off x="232725" y="1294558"/>
            <a:ext cx="2916738" cy="32487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프로젝트 정보를 관리</a:t>
            </a:r>
            <a:endParaRPr lang="ko-KR" altLang="en-US" sz="1400" b="1" u="sng" dirty="0">
              <a:latin typeface="+mn-ea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C013CB1-61C6-44C9-8653-6FD7D48D9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34" y="1699795"/>
            <a:ext cx="3679148" cy="144070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5270E20-E751-4ED9-9788-0AD00EFEF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34" y="3382221"/>
            <a:ext cx="2986938" cy="1255733"/>
          </a:xfrm>
          <a:prstGeom prst="rect">
            <a:avLst/>
          </a:prstGeom>
        </p:spPr>
      </p:pic>
      <p:sp>
        <p:nvSpPr>
          <p:cNvPr id="21" name="AutoShape 12">
            <a:extLst>
              <a:ext uri="{FF2B5EF4-FFF2-40B4-BE49-F238E27FC236}">
                <a16:creationId xmlns:a16="http://schemas.microsoft.com/office/drawing/2014/main" id="{7A51F8C4-D309-47BC-A043-C0159305C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825" y="848807"/>
            <a:ext cx="2360717" cy="364899"/>
          </a:xfrm>
          <a:prstGeom prst="homePlate">
            <a:avLst>
              <a:gd name="adj" fmla="val 35938"/>
            </a:avLst>
          </a:prstGeom>
          <a:solidFill>
            <a:srgbClr val="336699"/>
          </a:solidFill>
          <a:ln w="6350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200" b="1" kern="0" dirty="0" err="1">
                <a:solidFill>
                  <a:schemeClr val="bg1"/>
                </a:solidFill>
              </a:rPr>
              <a:t>조직별</a:t>
            </a:r>
            <a:r>
              <a:rPr lang="ko-KR" altLang="en-US" sz="1200" b="1" kern="0" dirty="0">
                <a:solidFill>
                  <a:schemeClr val="bg1"/>
                </a:solidFill>
              </a:rPr>
              <a:t> </a:t>
            </a:r>
            <a:r>
              <a:rPr lang="en-US" altLang="ko-KR" sz="1200" b="1" kern="0" dirty="0">
                <a:solidFill>
                  <a:schemeClr val="bg1"/>
                </a:solidFill>
              </a:rPr>
              <a:t>/ </a:t>
            </a:r>
            <a:r>
              <a:rPr lang="ko-KR" altLang="en-US" sz="1200" b="1" kern="0" dirty="0">
                <a:solidFill>
                  <a:schemeClr val="bg1"/>
                </a:solidFill>
              </a:rPr>
              <a:t>사용자별 권한 관리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7E9A546-5C6A-43FE-A9ED-FCB430891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519" y="1699795"/>
            <a:ext cx="4197721" cy="164376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0C839B6-8B4F-4F10-BD5E-68D24DA7F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992" y="3051218"/>
            <a:ext cx="2691293" cy="179419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4A5C4DF-029E-499F-889F-F0DDA6664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897" y="3514438"/>
            <a:ext cx="2077669" cy="23694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625EED8-7A24-410E-A222-777AFCC65C1D}"/>
              </a:ext>
            </a:extLst>
          </p:cNvPr>
          <p:cNvSpPr txBox="1"/>
          <p:nvPr/>
        </p:nvSpPr>
        <p:spPr>
          <a:xfrm>
            <a:off x="4054076" y="1294558"/>
            <a:ext cx="5391491" cy="32487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사용자 정보 관리 및 사용자별 프로젝트 사용 권한을 관리</a:t>
            </a:r>
            <a:endParaRPr lang="ko-KR" altLang="en-US" sz="1400" b="1" dirty="0"/>
          </a:p>
          <a:p>
            <a:pPr lvl="0"/>
            <a:endParaRPr lang="ko-KR" altLang="en-US" sz="1400" b="1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053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36000" tIns="36000" rIns="36000" bIns="36000">
        <a:noAutofit/>
      </a:bodyPr>
      <a:lstStyle>
        <a:defPPr algn="just">
          <a:lnSpc>
            <a:spcPct val="100000"/>
          </a:lnSpc>
          <a:defRPr sz="1200" dirty="0">
            <a:latin typeface="나눔고딕"/>
            <a:ea typeface="나눔고딕"/>
            <a:cs typeface="나눔고딕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36000" tIns="36000" rIns="36000" bIns="36000">
        <a:noAutofit/>
      </a:bodyPr>
      <a:lstStyle>
        <a:defPPr algn="just">
          <a:lnSpc>
            <a:spcPct val="100000"/>
          </a:lnSpc>
          <a:defRPr sz="1200" dirty="0">
            <a:latin typeface="나눔고딕"/>
            <a:ea typeface="나눔고딕"/>
            <a:cs typeface="나눔고딕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2474AE5FE53204C835D4C6F86621033" ma:contentTypeVersion="10" ma:contentTypeDescription="새 문서를 만듭니다." ma:contentTypeScope="" ma:versionID="6f734d86140badaec257ee532327c4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e87bbfbba001d9dd19a0ae30bb6bce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정책에서 제외" ma:hidden="true" ma:internalName="_dlc_Exempt" ma:readOnly="true">
      <xsd:simpleType>
        <xsd:restriction base="dms:Unknown"/>
      </xsd:simpleType>
    </xsd:element>
    <xsd:element name="_dlc_ExpireDateSaved" ma:index="9" nillable="true" ma:displayName="원래 만료 날짜" ma:hidden="true" ma:internalName="_dlc_ExpireDateSaved" ma:readOnly="true">
      <xsd:simpleType>
        <xsd:restriction base="dms:DateTime"/>
      </xsd:simpleType>
    </xsd:element>
    <xsd:element name="_dlc_ExpireDate" ma:index="10" nillable="true" ma:displayName="만료 날짜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ontrol xmlns="http://schemas.microsoft.com/VisualStudio/2011/storyboarding/control">
  <Id Name="System.Storyboarding.Common.DropdownBox" Revision="1" Stencil="System.Storyboarding.Common" StencilVersion="0.1"/>
</Control>
</file>

<file path=customXml/item3.xml><?xml version="1.0" encoding="utf-8"?>
<?mso-contentType ?>
<p:Policy xmlns:p="office.server.policy" id="" local="true">
  <p:Name>문서</p:Name>
  <p:Description>CubeLook 대용량 첨부파일 3년 보관 후 영구삭제</p:Description>
  <p:Statement/>
  <p:PolicyItems>
    <p:PolicyItem featureId="Microsoft.Office.RecordsManagement.PolicyFeatures.Expiration" staticId="0x010100F2474AE5FE53204C835D4C6F86621033|-2027218648" UniqueId="66960027-1336-4e34-bc16-c2e775a14660">
      <p:Name>보존</p:Name>
      <p:Description>콘텐츠 처리 일정을 자동으로 설정하고 기한에 도달한 콘텐츠에 대해 보존 작업을 수행합니다.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35</number>
                  <property>Created</property>
                  <propertyId>8c06beca-0777-48f7-91c7-6da68bc07b69</propertyId>
                  <period>months</period>
                </formula>
                <action type="action" id="Microsoft.Office.RecordsManagement.PolicyFeatures.Expiration.Action.Delete"/>
              </data>
            </stages>
          </Schedule>
        </Schedules>
      </p:CustomData>
    </p:PolicyItem>
  </p:PolicyItems>
</p:Policy>
</file>

<file path=customXml/item4.xml><?xml version="1.0" encoding="utf-8"?>
<Control xmlns="http://schemas.microsoft.com/VisualStudio/2011/storyboarding/control">
  <Id Name="System.Storyboarding.Common.DropdownBox" Revision="1" Stencil="System.Storyboarding.Common" StencilVersion="0.1"/>
</Control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Control xmlns="http://schemas.microsoft.com/VisualStudio/2011/storyboarding/control">
  <Id Name="System.Storyboarding.Common.DropdownBox" Revision="1" Stencil="System.Storyboarding.Common" StencilVersion="0.1"/>
</Control>
</file>

<file path=customXml/item7.xml><?xml version="1.0" encoding="utf-8"?>
<Control xmlns="http://schemas.microsoft.com/VisualStudio/2011/storyboarding/control">
  <Id Name="System.Storyboarding.Common.DropdownBox" Revision="1" Stencil="System.Storyboarding.Common" StencilVersion="0.1"/>
</Control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Saved xmlns="http://schemas.microsoft.com/sharepoint/v3" xsi:nil="true"/>
    <_dlc_ExpireDate xmlns="http://schemas.microsoft.com/sharepoint/v3">2021-07-10T10:02:17+00:00</_dlc_ExpireDate>
  </documentManagement>
</p:properties>
</file>

<file path=customXml/itemProps1.xml><?xml version="1.0" encoding="utf-8"?>
<ds:datastoreItem xmlns:ds="http://schemas.openxmlformats.org/officeDocument/2006/customXml" ds:itemID="{7BB68D39-5B97-473E-AAF7-8D4C76223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51F0CB-F7DF-4F28-86BA-E66BC188837D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22474B9B-0B7D-4D14-A6D9-6F12F2101255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EF4A70ED-0426-4B25-AE1A-E7ED5C95DD51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B44CBE05-2447-4997-818B-A5F88998240F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0C71BDD3-D341-43B6-97F9-2EC41A1641CA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E0975420-A225-4153-B9A6-3D333FAB16D0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727DA9BB-9C24-4F94-8A34-7744151678AA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14043</TotalTime>
  <Words>690</Words>
  <Application>Microsoft Office PowerPoint</Application>
  <PresentationFormat>화면 슬라이드 쇼(4:3)</PresentationFormat>
  <Paragraphs>186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나눔고딕</vt:lpstr>
      <vt:lpstr>돋움</vt:lpstr>
      <vt:lpstr>맑은 고딕</vt:lpstr>
      <vt:lpstr>Arial</vt:lpstr>
      <vt:lpstr>Calibri</vt:lpstr>
      <vt:lpstr>Wingdings</vt:lpstr>
      <vt:lpstr>Office Theme</vt:lpstr>
      <vt:lpstr>1_Office Theme</vt:lpstr>
      <vt:lpstr>PowerPoint 프레젠테이션</vt:lpstr>
      <vt:lpstr>PowerPoint 프레젠테이션</vt:lpstr>
      <vt:lpstr>1. 사업 개요</vt:lpstr>
      <vt:lpstr>2. 사업 범위</vt:lpstr>
      <vt:lpstr>3. 사업 수행 조직</vt:lpstr>
      <vt:lpstr>4. 일정 계획 및 산출물</vt:lpstr>
      <vt:lpstr>5. 보고 관리</vt:lpstr>
      <vt:lpstr>6. 교육 계획</vt:lpstr>
      <vt:lpstr>7. 주요 개발 내용</vt:lpstr>
      <vt:lpstr>7. 주요 개발 내용</vt:lpstr>
      <vt:lpstr>7. 주요 개발 내용</vt:lpstr>
      <vt:lpstr>7. 주요 개발 내용</vt:lpstr>
      <vt:lpstr>7. 주요 개발 내용</vt:lpstr>
      <vt:lpstr>7. 주요 개발 내용</vt:lpstr>
      <vt:lpstr>7. 주요 개발 내용</vt:lpstr>
      <vt:lpstr>PowerPoint 프레젠테이션</vt:lpstr>
    </vt:vector>
  </TitlesOfParts>
  <Company>boing222p@gmail.com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Bokyung Lee</dc:creator>
  <cp:lastModifiedBy>Lee yunho LYH.</cp:lastModifiedBy>
  <cp:revision>888</cp:revision>
  <cp:lastPrinted>2014-09-12T08:11:26Z</cp:lastPrinted>
  <dcterms:created xsi:type="dcterms:W3CDTF">2014-05-09T07:22:48Z</dcterms:created>
  <dcterms:modified xsi:type="dcterms:W3CDTF">2019-12-11T00:42:13Z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0x010100F2474AE5FE53204C835D4C6F86621033</vt:lpwstr>
  </property>
  <property fmtid="{D5CDD505-2E9C-101B-9397-08002B2CF9AE}" pid="3" name="Cost Code">
    <vt:lpwstr/>
  </property>
  <property fmtid="{D5CDD505-2E9C-101B-9397-08002B2CF9AE}" pid="4" name="Functional Product Code">
    <vt:lpwstr/>
  </property>
  <property fmtid="{D5CDD505-2E9C-101B-9397-08002B2CF9AE}" pid="5" name="Project Code">
    <vt:lpwstr/>
  </property>
  <property fmtid="{D5CDD505-2E9C-101B-9397-08002B2CF9AE}" pid="6" name="ItemRetentionFormula">
    <vt:lpwstr>&lt;formula id="Microsoft.Office.RecordsManagement.PolicyFeatures.Expiration.Formula.BuiltIn"&gt;&lt;number&gt;35&lt;/number&gt;&lt;property&gt;Created&lt;/property&gt;&lt;propertyId&gt;8c06beca-0777-48f7-91c7-6da68bc07b69&lt;/propertyId&gt;&lt;period&gt;months&lt;/period&gt;&lt;/formula&gt;</vt:lpwstr>
  </property>
  <property fmtid="{D5CDD505-2E9C-101B-9397-08002B2CF9AE}" pid="7" name="_dlc_policyId">
    <vt:lpwstr>0x010100F2474AE5FE53204C835D4C6F86621033|-2027218648</vt:lpwstr>
  </property>
  <property fmtid="{D5CDD505-2E9C-101B-9397-08002B2CF9AE}" pid="8" name="NSCPROP_SA">
    <vt:lpwstr>C:\mySingle\TEMP\SPPID 활용 Work Package 작성 효율화(S-MAP) 착수 보고서(1).pptx</vt:lpwstr>
  </property>
</Properties>
</file>