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6177" r:id="rId1"/>
    <p:sldMasterId id="2147486189" r:id="rId2"/>
  </p:sldMasterIdLst>
  <p:notesMasterIdLst>
    <p:notesMasterId r:id="rId25"/>
  </p:notesMasterIdLst>
  <p:handoutMasterIdLst>
    <p:handoutMasterId r:id="rId26"/>
  </p:handoutMasterIdLst>
  <p:sldIdLst>
    <p:sldId id="2501" r:id="rId3"/>
    <p:sldId id="2538" r:id="rId4"/>
    <p:sldId id="2566" r:id="rId5"/>
    <p:sldId id="2567" r:id="rId6"/>
    <p:sldId id="2571" r:id="rId7"/>
    <p:sldId id="2572" r:id="rId8"/>
    <p:sldId id="2570" r:id="rId9"/>
    <p:sldId id="2568" r:id="rId10"/>
    <p:sldId id="2573" r:id="rId11"/>
    <p:sldId id="2577" r:id="rId12"/>
    <p:sldId id="2569" r:id="rId13"/>
    <p:sldId id="2576" r:id="rId14"/>
    <p:sldId id="2574" r:id="rId15"/>
    <p:sldId id="2575" r:id="rId16"/>
    <p:sldId id="2578" r:id="rId17"/>
    <p:sldId id="2579" r:id="rId18"/>
    <p:sldId id="2581" r:id="rId19"/>
    <p:sldId id="2580" r:id="rId20"/>
    <p:sldId id="2582" r:id="rId21"/>
    <p:sldId id="2583" r:id="rId22"/>
    <p:sldId id="2585" r:id="rId23"/>
    <p:sldId id="2584" r:id="rId24"/>
  </p:sldIdLst>
  <p:sldSz cx="9906000" cy="6858000" type="A4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6pPr>
    <a:lvl7pPr marL="2734171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7pPr>
    <a:lvl8pPr marL="3189860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8pPr>
    <a:lvl9pPr marL="3645555" algn="l" defTabSz="911392" rtl="0" eaLnBrk="1" latinLnBrk="1" hangingPunct="1">
      <a:defRPr sz="1400" b="1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5">
          <p15:clr>
            <a:srgbClr val="A4A3A4"/>
          </p15:clr>
        </p15:guide>
        <p15:guide id="2" pos="3115">
          <p15:clr>
            <a:srgbClr val="A4A3A4"/>
          </p15:clr>
        </p15:guide>
        <p15:guide id="3" orient="horz" pos="2639">
          <p15:clr>
            <a:srgbClr val="A4A3A4"/>
          </p15:clr>
        </p15:guide>
        <p15:guide id="4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9900"/>
    <a:srgbClr val="F6C2E3"/>
    <a:srgbClr val="B88C00"/>
    <a:srgbClr val="C80000"/>
    <a:srgbClr val="A10501"/>
    <a:srgbClr val="E5F9C1"/>
    <a:srgbClr val="DDE3D5"/>
    <a:srgbClr val="81F828"/>
    <a:srgbClr val="AC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87472" autoAdjust="0"/>
  </p:normalViewPr>
  <p:slideViewPr>
    <p:cSldViewPr snapToGrid="0" snapToObjects="1" showGuides="1">
      <p:cViewPr varScale="1">
        <p:scale>
          <a:sx n="116" d="100"/>
          <a:sy n="116" d="100"/>
        </p:scale>
        <p:origin x="1278" y="108"/>
      </p:cViewPr>
      <p:guideLst>
        <p:guide orient="horz" pos="655"/>
        <p:guide pos="3115"/>
        <p:guide orient="horz" pos="2639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-3330" y="-84"/>
      </p:cViewPr>
      <p:guideLst>
        <p:guide orient="horz" pos="3111"/>
        <p:guide pos="2140"/>
        <p:guide orient="horz"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893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5" y="7"/>
            <a:ext cx="294639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>
            <a:lvl1pPr algn="r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83" y="4714391"/>
            <a:ext cx="498475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ko-KR" noProof="0" smtClean="0"/>
              <a:t>마스터 문자열 유형 편집</a:t>
            </a:r>
          </a:p>
          <a:p>
            <a:pPr lvl="1"/>
            <a:r>
              <a:rPr lang="ko-KR" altLang="ko-KR" noProof="0" smtClean="0"/>
              <a:t>둘째 수준</a:t>
            </a:r>
          </a:p>
          <a:p>
            <a:pPr lvl="2"/>
            <a:r>
              <a:rPr lang="ko-KR" altLang="ko-KR" noProof="0" smtClean="0"/>
              <a:t>셋째 수준</a:t>
            </a:r>
          </a:p>
          <a:p>
            <a:pPr lvl="3"/>
            <a:r>
              <a:rPr lang="ko-KR" altLang="ko-KR" noProof="0" smtClean="0"/>
              <a:t>넷째 수준</a:t>
            </a:r>
          </a:p>
          <a:p>
            <a:pPr lvl="4"/>
            <a:r>
              <a:rPr lang="ko-KR" altLang="ko-KR" noProof="0" smtClean="0"/>
              <a:t>다섯째 수준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30329"/>
            <a:ext cx="294639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0" tIns="46055" rIns="92110" bIns="46055" numCol="1" anchor="b" anchorCtr="0" compatLnSpc="1">
            <a:prstTxWarp prst="textNoShape">
              <a:avLst/>
            </a:prstTxWarp>
          </a:bodyPr>
          <a:lstStyle>
            <a:lvl1pPr algn="l" latinLnBrk="1">
              <a:defRPr kumimoji="1" sz="1200" b="0"/>
            </a:lvl1pPr>
          </a:lstStyle>
          <a:p>
            <a:pPr>
              <a:defRPr/>
            </a:pPr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910993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1pPr>
    <a:lvl2pPr marL="455694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2pPr>
    <a:lvl3pPr marL="911392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3pPr>
    <a:lvl4pPr marL="1367081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4pPr>
    <a:lvl5pPr marL="1822777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HY견명조" pitchFamily="18" charset="-127"/>
        <a:cs typeface="+mn-cs"/>
      </a:defRPr>
    </a:lvl5pPr>
    <a:lvl6pPr marL="2278472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4171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9860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5555" algn="l" defTabSz="911392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414639"/>
            <a:ext cx="8420100" cy="430572"/>
          </a:xfrm>
          <a:prstGeom prst="rect">
            <a:avLst/>
          </a:prstGeom>
        </p:spPr>
        <p:txBody>
          <a:bodyPr/>
          <a:lstStyle>
            <a:lvl1pPr algn="ctr">
              <a:lnSpc>
                <a:spcPct val="110000"/>
              </a:lnSpc>
              <a:spcAft>
                <a:spcPct val="20000"/>
              </a:spcAft>
              <a:defRPr sz="2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28"/>
            <a:ext cx="6934200" cy="445961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554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0"/>
            <a:ext cx="9120187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35516" y="950920"/>
            <a:ext cx="5378395" cy="1831271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61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82567" y="511185"/>
            <a:ext cx="2031325" cy="22510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625220" y="511185"/>
            <a:ext cx="4455066" cy="2251075"/>
          </a:xfrm>
        </p:spPr>
        <p:txBody>
          <a:bodyPr vert="eaVert"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  <a:lvl2pPr>
              <a:defRPr>
                <a:latin typeface="HY견고딕" pitchFamily="18" charset="-127"/>
                <a:ea typeface="HY견고딕" pitchFamily="18" charset="-127"/>
              </a:defRPr>
            </a:lvl2pPr>
            <a:lvl3pPr>
              <a:defRPr>
                <a:latin typeface="HY견고딕" pitchFamily="18" charset="-127"/>
                <a:ea typeface="HY견고딕" pitchFamily="18" charset="-127"/>
              </a:defRPr>
            </a:lvl3pPr>
            <a:lvl4pPr>
              <a:defRPr>
                <a:latin typeface="HY견고딕" pitchFamily="18" charset="-127"/>
                <a:ea typeface="HY견고딕" pitchFamily="18" charset="-127"/>
              </a:defRPr>
            </a:lvl4pPr>
            <a:lvl5pPr>
              <a:defRPr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95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0532" y="1440234"/>
            <a:ext cx="9123363" cy="2723508"/>
          </a:xfrm>
        </p:spPr>
        <p:txBody>
          <a:bodyPr/>
          <a:lstStyle>
            <a:lvl1pPr>
              <a:defRPr sz="33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300">
                <a:latin typeface="HY견고딕" pitchFamily="18" charset="-127"/>
                <a:ea typeface="HY견고딕" pitchFamily="18" charset="-127"/>
              </a:defRPr>
            </a:lvl4pPr>
            <a:lvl5pPr>
              <a:defRPr sz="2300">
                <a:latin typeface="HY견고딕" pitchFamily="18" charset="-127"/>
                <a:ea typeface="HY견고딕" pitchFamily="18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851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29"/>
            <a:ext cx="8420100" cy="707571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4007136"/>
            <a:ext cx="8420100" cy="39979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694" indent="0">
              <a:buNone/>
              <a:defRPr sz="1800"/>
            </a:lvl2pPr>
            <a:lvl3pPr marL="911392" indent="0">
              <a:buNone/>
              <a:defRPr sz="1600"/>
            </a:lvl3pPr>
            <a:lvl4pPr marL="1367081" indent="0">
              <a:buNone/>
              <a:defRPr sz="1400"/>
            </a:lvl4pPr>
            <a:lvl5pPr marL="1822777" indent="0">
              <a:buNone/>
              <a:defRPr sz="1400"/>
            </a:lvl5pPr>
            <a:lvl6pPr marL="2278472" indent="0">
              <a:buNone/>
              <a:defRPr sz="1400"/>
            </a:lvl6pPr>
            <a:lvl7pPr marL="2734171" indent="0">
              <a:buNone/>
              <a:defRPr sz="1400"/>
            </a:lvl7pPr>
            <a:lvl8pPr marL="3189860" indent="0">
              <a:buNone/>
              <a:defRPr sz="1400"/>
            </a:lvl8pPr>
            <a:lvl9pPr marL="3645555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70833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0525" y="950934"/>
            <a:ext cx="4484688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7658" y="950934"/>
            <a:ext cx="4486275" cy="2777368"/>
          </a:xfrm>
        </p:spPr>
        <p:txBody>
          <a:bodyPr/>
          <a:lstStyle>
            <a:lvl1pPr>
              <a:defRPr sz="2800">
                <a:latin typeface="HY견고딕" pitchFamily="18" charset="-127"/>
                <a:ea typeface="HY견고딕" pitchFamily="18" charset="-127"/>
              </a:defRPr>
            </a:lvl1pPr>
            <a:lvl2pPr>
              <a:defRPr sz="2300">
                <a:latin typeface="HY견고딕" pitchFamily="18" charset="-127"/>
                <a:ea typeface="HY견고딕" pitchFamily="18" charset="-127"/>
              </a:defRPr>
            </a:lvl2pPr>
            <a:lvl3pPr>
              <a:defRPr sz="2000">
                <a:latin typeface="HY견고딕" pitchFamily="18" charset="-127"/>
                <a:ea typeface="HY견고딕" pitchFamily="18" charset="-127"/>
              </a:defRPr>
            </a:lvl3pPr>
            <a:lvl4pPr>
              <a:defRPr sz="1800">
                <a:latin typeface="HY견고딕" pitchFamily="18" charset="-127"/>
                <a:ea typeface="HY견고딕" pitchFamily="18" charset="-127"/>
              </a:defRPr>
            </a:lvl4pPr>
            <a:lvl5pPr>
              <a:defRPr sz="1800">
                <a:latin typeface="HY견고딕" pitchFamily="18" charset="-127"/>
                <a:ea typeface="HY견고딕" pitchFamily="18" charset="-127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931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81"/>
            <a:ext cx="8915400" cy="599849"/>
          </a:xfrm>
          <a:prstGeom prst="rect">
            <a:avLst/>
          </a:prstGeom>
        </p:spPr>
        <p:txBody>
          <a:bodyPr/>
          <a:lstStyle>
            <a:lvl1pPr>
              <a:defRPr>
                <a:latin typeface="HY견고딕" pitchFamily="18" charset="-127"/>
                <a:ea typeface="HY견고딕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375003"/>
            <a:ext cx="4376738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98"/>
            <a:ext cx="4376738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415" y="1375003"/>
            <a:ext cx="4378325" cy="799904"/>
          </a:xfrm>
        </p:spPr>
        <p:txBody>
          <a:bodyPr anchor="b"/>
          <a:lstStyle>
            <a:lvl1pPr marL="0" indent="0">
              <a:buNone/>
              <a:defRPr sz="2300" b="1">
                <a:latin typeface="HY견고딕" pitchFamily="18" charset="-127"/>
                <a:ea typeface="HY견고딕" pitchFamily="18" charset="-127"/>
              </a:defRPr>
            </a:lvl1pPr>
            <a:lvl2pPr marL="455694" indent="0">
              <a:buNone/>
              <a:defRPr sz="2000" b="1"/>
            </a:lvl2pPr>
            <a:lvl3pPr marL="911392" indent="0">
              <a:buNone/>
              <a:defRPr sz="1800" b="1"/>
            </a:lvl3pPr>
            <a:lvl4pPr marL="1367081" indent="0">
              <a:buNone/>
              <a:defRPr sz="1600" b="1"/>
            </a:lvl4pPr>
            <a:lvl5pPr marL="1822777" indent="0">
              <a:buNone/>
              <a:defRPr sz="1600" b="1"/>
            </a:lvl5pPr>
            <a:lvl6pPr marL="2278472" indent="0">
              <a:buNone/>
              <a:defRPr sz="1600" b="1"/>
            </a:lvl6pPr>
            <a:lvl7pPr marL="2734171" indent="0">
              <a:buNone/>
              <a:defRPr sz="1600" b="1"/>
            </a:lvl7pPr>
            <a:lvl8pPr marL="3189860" indent="0">
              <a:buNone/>
              <a:defRPr sz="1600" b="1"/>
            </a:lvl8pPr>
            <a:lvl9pPr marL="3645555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415" y="2174898"/>
            <a:ext cx="4378325" cy="2415731"/>
          </a:xfrm>
        </p:spPr>
        <p:txBody>
          <a:bodyPr/>
          <a:lstStyle>
            <a:lvl1pPr>
              <a:defRPr sz="2300"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견고딕" pitchFamily="18" charset="-127"/>
                <a:ea typeface="HY견고딕" pitchFamily="18" charset="-127"/>
              </a:defRPr>
            </a:lvl2pPr>
            <a:lvl3pPr>
              <a:defRPr sz="1800">
                <a:latin typeface="HY견고딕" pitchFamily="18" charset="-127"/>
                <a:ea typeface="HY견고딕" pitchFamily="18" charset="-127"/>
              </a:defRPr>
            </a:lvl3pPr>
            <a:lvl4pPr>
              <a:defRPr sz="1600">
                <a:latin typeface="HY견고딕" pitchFamily="18" charset="-127"/>
                <a:ea typeface="HY견고딕" pitchFamily="18" charset="-127"/>
              </a:defRPr>
            </a:lvl4pPr>
            <a:lvl5pPr>
              <a:defRPr sz="1600">
                <a:latin typeface="HY견고딕" pitchFamily="18" charset="-127"/>
                <a:ea typeface="HY견고딕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62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8938" y="511194"/>
            <a:ext cx="9120187" cy="599849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254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" r="25264" b="1839"/>
          <a:stretch>
            <a:fillRect/>
          </a:stretch>
        </p:blipFill>
        <p:spPr bwMode="auto">
          <a:xfrm>
            <a:off x="0" y="0"/>
            <a:ext cx="66122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 userDrawn="1"/>
        </p:nvSpPr>
        <p:spPr bwMode="auto">
          <a:xfrm>
            <a:off x="4822296" y="0"/>
            <a:ext cx="5083704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204234" indent="-102116" algn="l" defTabSz="1069449"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6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572" t="9932" r="936" b="88413"/>
          <a:stretch>
            <a:fillRect/>
          </a:stretch>
        </p:blipFill>
        <p:spPr bwMode="auto">
          <a:xfrm>
            <a:off x="0" y="0"/>
            <a:ext cx="9906000" cy="13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949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8" y="1035336"/>
            <a:ext cx="3259138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499" y="273065"/>
            <a:ext cx="5537201" cy="3177478"/>
          </a:xfrm>
        </p:spPr>
        <p:txBody>
          <a:bodyPr/>
          <a:lstStyle>
            <a:lvl1pPr>
              <a:defRPr sz="3200">
                <a:latin typeface="HY견고딕" pitchFamily="18" charset="-127"/>
                <a:ea typeface="HY견고딕" pitchFamily="18" charset="-127"/>
              </a:defRPr>
            </a:lvl1pPr>
            <a:lvl2pPr>
              <a:defRPr sz="2800">
                <a:latin typeface="HY견고딕" pitchFamily="18" charset="-127"/>
                <a:ea typeface="HY견고딕" pitchFamily="18" charset="-127"/>
              </a:defRPr>
            </a:lvl2pPr>
            <a:lvl3pPr>
              <a:defRPr sz="2300">
                <a:latin typeface="HY견고딕" pitchFamily="18" charset="-127"/>
                <a:ea typeface="HY견고딕" pitchFamily="18" charset="-127"/>
              </a:defRPr>
            </a:lvl3pPr>
            <a:lvl4pPr>
              <a:defRPr sz="2000">
                <a:latin typeface="HY견고딕" pitchFamily="18" charset="-127"/>
                <a:ea typeface="HY견고딕" pitchFamily="18" charset="-127"/>
              </a:defRPr>
            </a:lvl4pPr>
            <a:lvl5pPr>
              <a:defRPr sz="2000">
                <a:latin typeface="HY견고딕" pitchFamily="18" charset="-127"/>
                <a:ea typeface="HY견고딕" pitchFamily="18" charset="-127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8" y="1435150"/>
            <a:ext cx="3259138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62711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967572"/>
            <a:ext cx="5943600" cy="39979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802"/>
            <a:ext cx="5943600" cy="584460"/>
          </a:xfrm>
        </p:spPr>
        <p:txBody>
          <a:bodyPr/>
          <a:lstStyle>
            <a:lvl1pPr marL="0" indent="0">
              <a:buNone/>
              <a:defRPr sz="3200"/>
            </a:lvl1pPr>
            <a:lvl2pPr marL="455694" indent="0">
              <a:buNone/>
              <a:defRPr sz="2800"/>
            </a:lvl2pPr>
            <a:lvl3pPr marL="911392" indent="0">
              <a:buNone/>
              <a:defRPr sz="2300"/>
            </a:lvl3pPr>
            <a:lvl4pPr marL="1367081" indent="0">
              <a:buNone/>
              <a:defRPr sz="2000"/>
            </a:lvl4pPr>
            <a:lvl5pPr marL="1822777" indent="0">
              <a:buNone/>
              <a:defRPr sz="2000"/>
            </a:lvl5pPr>
            <a:lvl6pPr marL="2278472" indent="0">
              <a:buNone/>
              <a:defRPr sz="2000"/>
            </a:lvl6pPr>
            <a:lvl7pPr marL="2734171" indent="0">
              <a:buNone/>
              <a:defRPr sz="2000"/>
            </a:lvl7pPr>
            <a:lvl8pPr marL="3189860" indent="0">
              <a:buNone/>
              <a:defRPr sz="2000"/>
            </a:lvl8pPr>
            <a:lvl9pPr marL="3645555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90"/>
            <a:ext cx="5943600" cy="307462"/>
          </a:xfrm>
        </p:spPr>
        <p:txBody>
          <a:bodyPr/>
          <a:lstStyle>
            <a:lvl1pPr marL="0" indent="0">
              <a:buNone/>
              <a:defRPr sz="1400"/>
            </a:lvl1pPr>
            <a:lvl2pPr marL="455694" indent="0">
              <a:buNone/>
              <a:defRPr sz="1200"/>
            </a:lvl2pPr>
            <a:lvl3pPr marL="911392" indent="0">
              <a:buNone/>
              <a:defRPr sz="1100"/>
            </a:lvl3pPr>
            <a:lvl4pPr marL="1367081" indent="0">
              <a:buNone/>
              <a:defRPr sz="900"/>
            </a:lvl4pPr>
            <a:lvl5pPr marL="1822777" indent="0">
              <a:buNone/>
              <a:defRPr sz="900"/>
            </a:lvl5pPr>
            <a:lvl6pPr marL="2278472" indent="0">
              <a:buNone/>
              <a:defRPr sz="900"/>
            </a:lvl6pPr>
            <a:lvl7pPr marL="2734171" indent="0">
              <a:buNone/>
              <a:defRPr sz="900"/>
            </a:lvl7pPr>
            <a:lvl8pPr marL="3189860" indent="0">
              <a:buNone/>
              <a:defRPr sz="900"/>
            </a:lvl8pPr>
            <a:lvl9pPr marL="3645555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0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amsungengineering.co.kr/kor/main.jsp" TargetMode="External"/><Relationship Id="rId1" Type="http://schemas.openxmlformats.org/officeDocument/2006/relationships/theme" Target="../theme/theme2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 l="572" r="936" b="14049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C:\00 업무\01 VI\00 Visual guidelines\01 VI 가이드라인\00_2012-2013 CI-BI정립\04 최종\SECL VI System Guidlines_최종\CI모음집\로고파일\영문조합\PNG\영문로고타입_2.png"/>
          <p:cNvPicPr preferRelativeResize="0"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59493" y="662392"/>
            <a:ext cx="1794000" cy="144000"/>
          </a:xfrm>
          <a:prstGeom prst="rect">
            <a:avLst/>
          </a:prstGeom>
          <a:noFill/>
        </p:spPr>
      </p:pic>
      <p:sp>
        <p:nvSpPr>
          <p:cNvPr id="1028" name="Rectangle 105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0532" y="1582115"/>
            <a:ext cx="9123363" cy="150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 smtClean="0"/>
              <a:t>마스터 문자열 유형 편집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제목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제목</a:t>
            </a:r>
          </a:p>
        </p:txBody>
      </p:sp>
      <p:sp>
        <p:nvSpPr>
          <p:cNvPr id="10" name="Rectangle 1051"/>
          <p:cNvSpPr>
            <a:spLocks noGrp="1" noChangeArrowheads="1"/>
          </p:cNvSpPr>
          <p:nvPr>
            <p:ph type="title"/>
          </p:nvPr>
        </p:nvSpPr>
        <p:spPr bwMode="auto">
          <a:xfrm>
            <a:off x="388938" y="167342"/>
            <a:ext cx="7271702" cy="599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dirty="0" smtClean="0"/>
              <a:t>마스터 제목</a:t>
            </a:r>
          </a:p>
        </p:txBody>
      </p:sp>
      <p:sp>
        <p:nvSpPr>
          <p:cNvPr id="6" name="직사각형 5"/>
          <p:cNvSpPr/>
          <p:nvPr userDrawn="1"/>
        </p:nvSpPr>
        <p:spPr bwMode="auto">
          <a:xfrm>
            <a:off x="0" y="6597351"/>
            <a:ext cx="9906000" cy="26064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42239" tIns="0" rIns="4223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                                                                                      『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안전이 경영의 제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원칙이다 </a:t>
            </a:r>
            <a:r>
              <a:rPr lang="en-US" altLang="ko-KR" sz="11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』</a:t>
            </a:r>
            <a:endParaRPr lang="ko-KR" altLang="en-US" sz="1100" b="0" dirty="0"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971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78" r:id="rId1"/>
    <p:sldLayoutId id="2147486179" r:id="rId2"/>
    <p:sldLayoutId id="2147486180" r:id="rId3"/>
    <p:sldLayoutId id="2147486181" r:id="rId4"/>
    <p:sldLayoutId id="2147486182" r:id="rId5"/>
    <p:sldLayoutId id="2147486183" r:id="rId6"/>
    <p:sldLayoutId id="2147486184" r:id="rId7"/>
    <p:sldLayoutId id="2147486185" r:id="rId8"/>
    <p:sldLayoutId id="2147486186" r:id="rId9"/>
    <p:sldLayoutId id="2147486187" r:id="rId10"/>
    <p:sldLayoutId id="214748618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b="1">
          <a:solidFill>
            <a:schemeClr val="bg1"/>
          </a:solidFill>
          <a:latin typeface="HY견고딕" pitchFamily="18" charset="-127"/>
          <a:ea typeface="HY견고딕" pitchFamily="18" charset="-127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삼성고딕 M" pitchFamily="2" charset="-127"/>
          <a:ea typeface="삼성고딕 M" pitchFamily="2" charset="-127"/>
        </a:defRPr>
      </a:lvl5pPr>
      <a:lvl6pPr marL="455694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6pPr>
      <a:lvl7pPr marL="911392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7pPr>
      <a:lvl8pPr marL="1367081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8pPr>
      <a:lvl9pPr marL="1822777" algn="l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Lucida Sans Unicode" pitchFamily="34" charset="0"/>
          <a:ea typeface="HY견명조" pitchFamily="18" charset="-127"/>
        </a:defRPr>
      </a:lvl9pPr>
    </p:titleStyle>
    <p:bodyStyle>
      <a:lvl1pPr marL="341769" indent="-341769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defRPr sz="2300">
          <a:solidFill>
            <a:schemeClr val="tx1"/>
          </a:solidFill>
          <a:latin typeface="HY견고딕" pitchFamily="18" charset="-127"/>
          <a:ea typeface="HY견고딕" pitchFamily="18" charset="-127"/>
          <a:cs typeface="+mn-cs"/>
        </a:defRPr>
      </a:lvl1pPr>
      <a:lvl2pPr marL="276895" indent="-275314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§"/>
        <a:defRPr sz="2300">
          <a:solidFill>
            <a:schemeClr val="tx1"/>
          </a:solidFill>
          <a:latin typeface="HY견고딕" pitchFamily="18" charset="-127"/>
          <a:ea typeface="HY견고딕" pitchFamily="18" charset="-127"/>
        </a:defRPr>
      </a:lvl2pPr>
      <a:lvl3pPr marL="558544" indent="-280066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Arial" charset="0"/>
        <a:buChar char="−"/>
        <a:defRPr sz="3300">
          <a:solidFill>
            <a:schemeClr val="tx1"/>
          </a:solidFill>
          <a:latin typeface="+mn-lt"/>
          <a:ea typeface="+mn-ea"/>
        </a:defRPr>
      </a:lvl3pPr>
      <a:lvl4pPr marL="772146" indent="-212025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3300">
          <a:solidFill>
            <a:schemeClr val="tx1"/>
          </a:solidFill>
          <a:latin typeface="+mn-lt"/>
          <a:ea typeface="+mn-ea"/>
        </a:defRPr>
      </a:lvl4pPr>
      <a:lvl5pPr marL="944612" indent="-170877" algn="l" rtl="0" eaLnBrk="0" fontAlgn="base" latinLnBrk="1" hangingPunct="0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5pPr>
      <a:lvl6pPr marL="1400311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6pPr>
      <a:lvl7pPr marL="1856007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7pPr>
      <a:lvl8pPr marL="2311688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8pPr>
      <a:lvl9pPr marL="2767392" indent="-170877" algn="l" rtl="0" fontAlgn="base" latinLnBrk="1">
        <a:spcBef>
          <a:spcPct val="50000"/>
        </a:spcBef>
        <a:spcAft>
          <a:spcPct val="0"/>
        </a:spcAft>
        <a:buClr>
          <a:schemeClr val="tx1"/>
        </a:buClr>
        <a:buFont typeface="Lucida Sans Unicode" pitchFamily="34" charset="0"/>
        <a:buChar char="∙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94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39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08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777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472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171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860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555" algn="l" defTabSz="91139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6"/>
          <p:cNvSpPr/>
          <p:nvPr/>
        </p:nvSpPr>
        <p:spPr>
          <a:xfrm>
            <a:off x="394724" y="695377"/>
            <a:ext cx="9108000" cy="3651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lumOff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lumOff val="5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7120" tIns="43560" rIns="87120" bIns="4356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600" b="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슬라이드 번호 개체 틀 5"/>
          <p:cNvSpPr txBox="1">
            <a:spLocks/>
          </p:cNvSpPr>
          <p:nvPr/>
        </p:nvSpPr>
        <p:spPr>
          <a:xfrm>
            <a:off x="4737101" y="6564316"/>
            <a:ext cx="431800" cy="187325"/>
          </a:xfrm>
          <a:prstGeom prst="rect">
            <a:avLst/>
          </a:prstGeom>
        </p:spPr>
        <p:txBody>
          <a:bodyPr lIns="91272" tIns="45634" rIns="91272" bIns="45634" anchor="ctr"/>
          <a:lstStyle/>
          <a:p>
            <a:pPr>
              <a:defRPr/>
            </a:pPr>
            <a:fld id="{7ACC3DE6-4485-4FDD-AFF5-FB34669E12C0}" type="slidenum">
              <a:rPr lang="ko-KR" altLang="en-US" sz="1100" b="0">
                <a:solidFill>
                  <a:srgbClr val="039BE7"/>
                </a:solidFill>
                <a:latin typeface="맑은 고딕" pitchFamily="50" charset="-127"/>
                <a:ea typeface="맑은 고딕" pitchFamily="50" charset="-127"/>
              </a:rPr>
              <a:pPr>
                <a:defRPr/>
              </a:pPr>
              <a:t>‹#›</a:t>
            </a:fld>
            <a:endParaRPr lang="en-US" altLang="ko-KR" sz="1100" b="0">
              <a:solidFill>
                <a:srgbClr val="039BE7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8" name="Picture 2" descr="삼성엔지니어링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496" y="6543677"/>
            <a:ext cx="13589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 descr="흑-speed u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92780" y="6453336"/>
            <a:ext cx="808162" cy="24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44872"/>
      </p:ext>
    </p:extLst>
  </p:cSld>
  <p:clrMap bg1="lt1" tx1="dk1" bg2="lt2" tx2="dk2" accent1="accent1" accent2="accent2" accent3="accent3" accent4="accent4" accent5="accent5" accent6="accent6" hlink="hlink" folHlink="folHlink"/>
  <p:transition/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pitchFamily="34" charset="0"/>
          <a:ea typeface="맑은 고딕" pitchFamily="50" charset="-127"/>
        </a:defRPr>
      </a:lvl5pPr>
      <a:lvl6pPr marL="456368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6pPr>
      <a:lvl7pPr marL="912739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7pPr>
      <a:lvl8pPr marL="1369104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8pPr>
      <a:lvl9pPr marL="1825476" algn="l" rtl="0" fontAlgn="base" latinLnBrk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Y헤드라인M" pitchFamily="18" charset="-127"/>
          <a:ea typeface="HY헤드라인M" pitchFamily="18" charset="-127"/>
        </a:defRPr>
      </a:lvl9pPr>
    </p:titleStyle>
    <p:bodyStyle>
      <a:lvl1pPr marL="342275" indent="-3422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맑은 고딕" pitchFamily="50" charset="-127"/>
          <a:cs typeface="+mn-cs"/>
        </a:defRPr>
      </a:lvl1pPr>
      <a:lvl2pPr marL="741598" indent="-285228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2507" indent="-228179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97288" indent="-228179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3662" indent="-228179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0028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6639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2765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79134" indent="-228179" algn="l" rtl="0" fontAlgn="base" latinLnBrk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6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39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04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476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843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217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580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948" algn="l" defTabSz="912739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3"/>
          <p:cNvSpPr/>
          <p:nvPr/>
        </p:nvSpPr>
        <p:spPr>
          <a:xfrm>
            <a:off x="471487" y="1215129"/>
            <a:ext cx="8963026" cy="1920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2" tIns="0" rIns="91272" bIns="0" rtlCol="0" anchor="ctr"/>
          <a:lstStyle/>
          <a:p>
            <a:pPr>
              <a:lnSpc>
                <a:spcPct val="150000"/>
              </a:lnSpc>
              <a:defRPr/>
            </a:pPr>
            <a:r>
              <a:rPr lang="en-US" altLang="ko-KR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P&amp;ID Auto Breaker </a:t>
            </a:r>
            <a:r>
              <a:rPr lang="ko-KR" altLang="en-US" sz="4000" b="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itchFamily="34" charset="0"/>
              </a:rPr>
              <a:t>기능 정의</a:t>
            </a:r>
            <a:endParaRPr lang="en-US" altLang="ko-KR" sz="4000" b="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Arial" pitchFamily="34" charset="0"/>
            </a:endParaRPr>
          </a:p>
        </p:txBody>
      </p:sp>
      <p:sp>
        <p:nvSpPr>
          <p:cNvPr id="10" name="부제목 2"/>
          <p:cNvSpPr>
            <a:spLocks noGrp="1"/>
          </p:cNvSpPr>
          <p:nvPr>
            <p:ph type="subTitle" idx="1"/>
          </p:nvPr>
        </p:nvSpPr>
        <p:spPr>
          <a:xfrm>
            <a:off x="1485900" y="5405156"/>
            <a:ext cx="6934200" cy="899931"/>
          </a:xfrm>
        </p:spPr>
        <p:txBody>
          <a:bodyPr/>
          <a:lstStyle/>
          <a:p>
            <a:r>
              <a:rPr lang="ko-KR" altLang="en-US" sz="2100" spc="-117" dirty="0" err="1" smtClean="0">
                <a:solidFill>
                  <a:schemeClr val="accent1">
                    <a:lumMod val="50000"/>
                  </a:schemeClr>
                </a:solidFill>
              </a:rPr>
              <a:t>공정설계팀</a:t>
            </a:r>
            <a:r>
              <a:rPr lang="en-US" altLang="ko-KR" sz="2100" spc="-117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ko-KR" altLang="en-US" sz="2100" spc="-117" dirty="0" smtClean="0">
                <a:solidFill>
                  <a:schemeClr val="accent1">
                    <a:lumMod val="50000"/>
                  </a:schemeClr>
                </a:solidFill>
              </a:rPr>
              <a:t>화공기술센터</a:t>
            </a:r>
            <a:endParaRPr lang="en-US" altLang="ko-KR" sz="2100" spc="-117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ko-KR" sz="2100" spc="-117" dirty="0" smtClean="0">
                <a:solidFill>
                  <a:schemeClr val="accent1">
                    <a:lumMod val="50000"/>
                  </a:schemeClr>
                </a:solidFill>
              </a:rPr>
              <a:t>2020.03.31</a:t>
            </a:r>
            <a:endParaRPr lang="en-US" altLang="ko-KR" sz="2100" spc="-117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부제목 2"/>
          <p:cNvSpPr txBox="1">
            <a:spLocks/>
          </p:cNvSpPr>
          <p:nvPr/>
        </p:nvSpPr>
        <p:spPr bwMode="auto">
          <a:xfrm>
            <a:off x="1485900" y="3182072"/>
            <a:ext cx="6934200" cy="899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ctr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230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3300">
                <a:solidFill>
                  <a:schemeClr val="tx1"/>
                </a:solidFill>
                <a:latin typeface="+mn-lt"/>
                <a:ea typeface="+mn-ea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3300">
                <a:solidFill>
                  <a:schemeClr val="tx1"/>
                </a:solidFill>
                <a:latin typeface="+mn-lt"/>
                <a:ea typeface="+mn-ea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sz="2100" b="0" kern="0" spc="-117" dirty="0" smtClean="0">
                <a:solidFill>
                  <a:schemeClr val="accent1">
                    <a:lumMod val="50000"/>
                  </a:schemeClr>
                </a:solidFill>
              </a:rPr>
              <a:t>1. Flow direction</a:t>
            </a:r>
          </a:p>
          <a:p>
            <a:r>
              <a:rPr lang="en-US" altLang="ko-KR" sz="2100" b="0" kern="0" spc="-117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en-US" altLang="ko-KR" sz="2100" b="0" kern="0" spc="-117" dirty="0" err="1" smtClean="0">
                <a:solidFill>
                  <a:schemeClr val="accent1">
                    <a:lumMod val="50000"/>
                  </a:schemeClr>
                </a:solidFill>
              </a:rPr>
              <a:t>Piperun</a:t>
            </a:r>
            <a:r>
              <a:rPr lang="en-US" altLang="ko-KR" sz="2100" b="0" kern="0" spc="-117" dirty="0" smtClean="0">
                <a:solidFill>
                  <a:schemeClr val="accent1">
                    <a:lumMod val="50000"/>
                  </a:schemeClr>
                </a:solidFill>
              </a:rPr>
              <a:t> Break</a:t>
            </a:r>
            <a:endParaRPr lang="en-US" altLang="ko-KR" sz="2100" b="0" kern="0" spc="-117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7415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내용 개체 틀 1"/>
          <p:cNvSpPr>
            <a:spLocks noGrp="1"/>
          </p:cNvSpPr>
          <p:nvPr>
            <p:ph idx="1"/>
          </p:nvPr>
        </p:nvSpPr>
        <p:spPr>
          <a:xfrm>
            <a:off x="256308" y="1096285"/>
            <a:ext cx="9483309" cy="399794"/>
          </a:xfrm>
        </p:spPr>
        <p:txBody>
          <a:bodyPr/>
          <a:lstStyle/>
          <a:p>
            <a:pPr marL="0" indent="0"/>
            <a:r>
              <a:rPr lang="en-US" altLang="ko-KR" sz="2000" dirty="0" smtClean="0"/>
              <a:t>5) </a:t>
            </a:r>
            <a:r>
              <a:rPr lang="ko-KR" altLang="en-US" sz="2000" dirty="0" smtClean="0"/>
              <a:t>특정 기기 타입의 노즐</a:t>
            </a:r>
            <a:endParaRPr lang="en-US" altLang="ko-KR" sz="2000" dirty="0" smtClean="0"/>
          </a:p>
        </p:txBody>
      </p:sp>
      <p:sp>
        <p:nvSpPr>
          <p:cNvPr id="17" name="내용 개체 틀 1"/>
          <p:cNvSpPr txBox="1">
            <a:spLocks/>
          </p:cNvSpPr>
          <p:nvPr/>
        </p:nvSpPr>
        <p:spPr bwMode="auto">
          <a:xfrm>
            <a:off x="580837" y="1529233"/>
            <a:ext cx="8655442" cy="32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8963" rIns="0" bIns="38963" numCol="1" anchor="t" anchorCtr="0" compatLnSpc="1">
            <a:prstTxWarp prst="textNoShape">
              <a:avLst/>
            </a:prstTxWarp>
            <a:spAutoFit/>
          </a:bodyPr>
          <a:lstStyle>
            <a:lvl1pPr marL="292219" indent="-29221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28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36752" indent="-235399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477563" indent="-239458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660199" indent="-18128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807662" indent="-146110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197288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1586914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1976540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2366166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600" b="0" dirty="0" smtClean="0"/>
              <a:t> </a:t>
            </a:r>
            <a:r>
              <a:rPr lang="ko-KR" altLang="en-US" sz="1600" b="0" dirty="0" smtClean="0"/>
              <a:t>종류</a:t>
            </a:r>
            <a:r>
              <a:rPr lang="en-US" altLang="ko-KR" sz="1600" b="0" dirty="0" smtClean="0"/>
              <a:t>: column </a:t>
            </a:r>
          </a:p>
        </p:txBody>
      </p:sp>
      <p:grpSp>
        <p:nvGrpSpPr>
          <p:cNvPr id="18" name="그룹 17"/>
          <p:cNvGrpSpPr/>
          <p:nvPr/>
        </p:nvGrpSpPr>
        <p:grpSpPr>
          <a:xfrm rot="5400000">
            <a:off x="1172630" y="2746090"/>
            <a:ext cx="1371060" cy="519988"/>
            <a:chOff x="4198620" y="2701681"/>
            <a:chExt cx="2100113" cy="389150"/>
          </a:xfrm>
        </p:grpSpPr>
        <p:sp>
          <p:nvSpPr>
            <p:cNvPr id="19" name="타원 18"/>
            <p:cNvSpPr/>
            <p:nvPr/>
          </p:nvSpPr>
          <p:spPr bwMode="auto">
            <a:xfrm>
              <a:off x="419862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20" name="타원 19"/>
            <p:cNvSpPr/>
            <p:nvPr/>
          </p:nvSpPr>
          <p:spPr bwMode="auto">
            <a:xfrm>
              <a:off x="584454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4425717" y="2701681"/>
              <a:ext cx="1645920" cy="3891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22" name="직선 연결선 21"/>
          <p:cNvCxnSpPr>
            <a:stCxn id="20" idx="6"/>
          </p:cNvCxnSpPr>
          <p:nvPr/>
        </p:nvCxnSpPr>
        <p:spPr bwMode="auto">
          <a:xfrm>
            <a:off x="1858160" y="3691614"/>
            <a:ext cx="0" cy="13696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직선 연결선 22"/>
          <p:cNvCxnSpPr/>
          <p:nvPr/>
        </p:nvCxnSpPr>
        <p:spPr bwMode="auto">
          <a:xfrm>
            <a:off x="1732327" y="3828577"/>
            <a:ext cx="243281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직선 연결선 23"/>
          <p:cNvCxnSpPr>
            <a:stCxn id="19" idx="2"/>
          </p:cNvCxnSpPr>
          <p:nvPr/>
        </p:nvCxnSpPr>
        <p:spPr bwMode="auto">
          <a:xfrm flipV="1">
            <a:off x="1858160" y="2226280"/>
            <a:ext cx="0" cy="9427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1732327" y="2226280"/>
            <a:ext cx="243281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>
            <a:off x="1858160" y="3904078"/>
            <a:ext cx="0" cy="107898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오른쪽 중괄호 26"/>
          <p:cNvSpPr/>
          <p:nvPr/>
        </p:nvSpPr>
        <p:spPr bwMode="auto">
          <a:xfrm flipH="1">
            <a:off x="1396831" y="3692610"/>
            <a:ext cx="192946" cy="351591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 bwMode="auto">
          <a:xfrm>
            <a:off x="1806604" y="3953156"/>
            <a:ext cx="110280" cy="11028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오른쪽 화살표 28"/>
          <p:cNvSpPr/>
          <p:nvPr/>
        </p:nvSpPr>
        <p:spPr bwMode="auto">
          <a:xfrm rot="5400000">
            <a:off x="1797028" y="4255993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타원 31"/>
          <p:cNvSpPr/>
          <p:nvPr/>
        </p:nvSpPr>
        <p:spPr bwMode="auto">
          <a:xfrm>
            <a:off x="3103926" y="3431326"/>
            <a:ext cx="657538" cy="65753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33" name="자유형 32"/>
          <p:cNvSpPr/>
          <p:nvPr/>
        </p:nvSpPr>
        <p:spPr bwMode="auto">
          <a:xfrm>
            <a:off x="1853967" y="4337472"/>
            <a:ext cx="1602297" cy="637200"/>
          </a:xfrm>
          <a:custGeom>
            <a:avLst/>
            <a:gdLst>
              <a:gd name="connsiteX0" fmla="*/ 0 w 1602297"/>
              <a:gd name="connsiteY0" fmla="*/ 880844 h 880844"/>
              <a:gd name="connsiteX1" fmla="*/ 1602297 w 1602297"/>
              <a:gd name="connsiteY1" fmla="*/ 880844 h 880844"/>
              <a:gd name="connsiteX2" fmla="*/ 1602297 w 1602297"/>
              <a:gd name="connsiteY2" fmla="*/ 0 h 88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2297" h="880844">
                <a:moveTo>
                  <a:pt x="0" y="880844"/>
                </a:moveTo>
                <a:lnTo>
                  <a:pt x="1602297" y="880844"/>
                </a:lnTo>
                <a:lnTo>
                  <a:pt x="1602297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3334623" y="4248026"/>
            <a:ext cx="243281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3452068" y="4111063"/>
            <a:ext cx="0" cy="13696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자유형 35"/>
          <p:cNvSpPr/>
          <p:nvPr/>
        </p:nvSpPr>
        <p:spPr bwMode="auto">
          <a:xfrm>
            <a:off x="2676088" y="3582099"/>
            <a:ext cx="1392573" cy="394283"/>
          </a:xfrm>
          <a:custGeom>
            <a:avLst/>
            <a:gdLst>
              <a:gd name="connsiteX0" fmla="*/ 0 w 1392573"/>
              <a:gd name="connsiteY0" fmla="*/ 394283 h 394283"/>
              <a:gd name="connsiteX1" fmla="*/ 796954 w 1392573"/>
              <a:gd name="connsiteY1" fmla="*/ 8389 h 394283"/>
              <a:gd name="connsiteX2" fmla="*/ 679508 w 1392573"/>
              <a:gd name="connsiteY2" fmla="*/ 352338 h 394283"/>
              <a:gd name="connsiteX3" fmla="*/ 1392573 w 1392573"/>
              <a:gd name="connsiteY3" fmla="*/ 0 h 394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573" h="394283">
                <a:moveTo>
                  <a:pt x="0" y="394283"/>
                </a:moveTo>
                <a:lnTo>
                  <a:pt x="796954" y="8389"/>
                </a:lnTo>
                <a:lnTo>
                  <a:pt x="679508" y="352338"/>
                </a:lnTo>
                <a:lnTo>
                  <a:pt x="1392573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/>
          <p:cNvSpPr/>
          <p:nvPr/>
        </p:nvSpPr>
        <p:spPr bwMode="auto">
          <a:xfrm>
            <a:off x="3405930" y="4418402"/>
            <a:ext cx="110280" cy="11028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83052" y="2225543"/>
            <a:ext cx="4419001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연결 심볼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column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인것만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 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rotation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값 획득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 연결된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반대편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연결 기기 획득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83050" y="3922291"/>
            <a:ext cx="5056568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노즐값이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-90 (Radian: -1.57)</a:t>
            </a:r>
          </a:p>
          <a:p>
            <a:pPr algn="l"/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 연결된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반대편 연결기기가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HEX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인 경우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Column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부터 </a:t>
            </a:r>
            <a:r>
              <a:rPr lang="ko-KR" altLang="en-US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정방향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부여</a:t>
            </a:r>
            <a:endParaRPr lang="ko-KR" altLang="en-US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10100931" y="3539428"/>
            <a:ext cx="9459589" cy="13837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noFill/>
            <a:miter lim="800000"/>
            <a:headEnd/>
            <a:tailEnd/>
          </a:ln>
        </p:spPr>
        <p:txBody>
          <a:bodyPr wrap="square" lIns="0" tIns="53561" rIns="0" bIns="53561" rtlCol="0" anchor="ctr">
            <a:noAutofit/>
          </a:bodyPr>
          <a:lstStyle/>
          <a:p>
            <a:pPr algn="l" latinLnBrk="1">
              <a:spcBef>
                <a:spcPts val="0"/>
              </a:spcBef>
              <a:spcAft>
                <a:spcPts val="1056"/>
              </a:spcAft>
            </a:pP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Column</a:t>
            </a:r>
            <a:r>
              <a:rPr kumimoji="1" lang="ko-KR" altLang="en-US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– </a:t>
            </a:r>
            <a:r>
              <a:rPr kumimoji="1" lang="en-US" altLang="ko-KR" sz="1600" b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piperun</a:t>
            </a: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 – HEX </a:t>
            </a:r>
            <a:r>
              <a:rPr kumimoji="1" lang="ko-KR" altLang="en-US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의 경우 </a:t>
            </a:r>
            <a:r>
              <a:rPr kumimoji="1" lang="en-US" altLang="ko-KR" sz="1600" b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Thermosyphon</a:t>
            </a: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1" lang="ko-KR" altLang="en-US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으로 간주하고 </a:t>
            </a: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Direction</a:t>
            </a:r>
            <a:r>
              <a:rPr kumimoji="1" lang="ko-KR" altLang="en-US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 을</a:t>
            </a: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 col  hex </a:t>
            </a:r>
            <a:r>
              <a:rPr kumimoji="1" lang="ko-KR" altLang="en-US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로 </a:t>
            </a:r>
            <a:endParaRPr kumimoji="1" lang="en-US" altLang="ko-KR" sz="16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 latinLnBrk="1">
              <a:spcBef>
                <a:spcPts val="0"/>
              </a:spcBef>
              <a:spcAft>
                <a:spcPts val="1056"/>
              </a:spcAft>
            </a:pPr>
            <a:r>
              <a:rPr kumimoji="1" lang="ko-KR" altLang="en-US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같은 </a:t>
            </a: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hex </a:t>
            </a:r>
            <a:r>
              <a:rPr kumimoji="1" lang="ko-KR" altLang="en-US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인 경우 </a:t>
            </a:r>
            <a:r>
              <a:rPr kumimoji="1" lang="en-US" altLang="ko-KR" sz="1600" b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reboiler</a:t>
            </a: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 return </a:t>
            </a:r>
            <a:r>
              <a:rPr kumimoji="1" lang="ko-KR" altLang="en-US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으로 간주하고 </a:t>
            </a: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HEX</a:t>
            </a:r>
            <a:r>
              <a:rPr kumimoji="1" lang="ko-KR" altLang="en-US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 col </a:t>
            </a:r>
            <a:r>
              <a:rPr kumimoji="1" lang="ko-KR" altLang="en-US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으로 연속 </a:t>
            </a:r>
            <a:r>
              <a:rPr kumimoji="1" lang="en-US" altLang="ko-KR" sz="16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assign</a:t>
            </a:r>
            <a:endParaRPr kumimoji="1" lang="ko-KR" altLang="en-US" sz="16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30" name="직사각형 29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1.Start Point 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29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2.Destination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0600" y="993165"/>
            <a:ext cx="9162791" cy="4708981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- Destination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 정의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및 우선순위</a:t>
            </a:r>
            <a:endParaRPr lang="en-US" altLang="ko-KR" sz="20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1)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특정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타입의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Equipment</a:t>
            </a:r>
          </a:p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    - Vessel, Drum, Column, Tower, Tank, PKG(*)</a:t>
            </a:r>
          </a:p>
          <a:p>
            <a:pPr marL="87312" lvl="0" algn="l"/>
            <a:r>
              <a:rPr lang="en-US" altLang="ko-KR" sz="2000" b="0" dirty="0" smtClean="0"/>
              <a:t>       </a:t>
            </a:r>
            <a:r>
              <a:rPr lang="en-US" altLang="ko-KR" sz="2000" b="0" dirty="0" smtClean="0">
                <a:solidFill>
                  <a:srgbClr val="FF0000"/>
                </a:solidFill>
              </a:rPr>
              <a:t> pump</a:t>
            </a:r>
            <a:r>
              <a:rPr lang="en-US" altLang="ko-KR" sz="2000" b="0" dirty="0">
                <a:solidFill>
                  <a:srgbClr val="FF0000"/>
                </a:solidFill>
              </a:rPr>
              <a:t>, compressor, PSV, check valve, </a:t>
            </a:r>
            <a:r>
              <a:rPr lang="en-US" altLang="ko-KR" sz="2000" b="0" dirty="0" err="1">
                <a:solidFill>
                  <a:srgbClr val="FF0000"/>
                </a:solidFill>
              </a:rPr>
              <a:t>desuperheater</a:t>
            </a:r>
            <a:r>
              <a:rPr lang="en-US" altLang="ko-KR" sz="2000" b="0" dirty="0">
                <a:solidFill>
                  <a:srgbClr val="FF0000"/>
                </a:solidFill>
              </a:rPr>
              <a:t>, </a:t>
            </a:r>
            <a:r>
              <a:rPr lang="en-US" altLang="ko-KR" sz="2000" b="0" dirty="0" smtClean="0">
                <a:solidFill>
                  <a:srgbClr val="FF0000"/>
                </a:solidFill>
              </a:rPr>
              <a:t>ejector </a:t>
            </a:r>
          </a:p>
          <a:p>
            <a:pPr marL="87312" lvl="0" algn="l"/>
            <a:r>
              <a:rPr lang="en-US" altLang="ko-KR" sz="2000" b="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2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  </a:t>
            </a:r>
            <a:r>
              <a:rPr lang="ko-KR" altLang="en-US" sz="2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↑</a:t>
            </a:r>
            <a:r>
              <a:rPr lang="en-US" altLang="ko-KR" sz="2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2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노즐 연결성 확인</a:t>
            </a:r>
            <a:r>
              <a:rPr lang="en-US" altLang="ko-KR" sz="2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20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필요 </a:t>
            </a:r>
            <a:endParaRPr lang="en-US" altLang="ko-KR" sz="2000" spc="-3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    -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이외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type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Equipment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Flow direction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계속 부여</a:t>
            </a:r>
            <a:endParaRPr lang="en-US" altLang="ko-KR" sz="2000" spc="-30" dirty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2) Header (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특정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Fluid Code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를 사용하는 </a:t>
            </a:r>
            <a:r>
              <a:rPr lang="en-US" altLang="ko-KR" sz="2000" spc="-30" dirty="0" err="1" smtClean="0">
                <a:latin typeface="맑은 고딕" pitchFamily="50" charset="-127"/>
                <a:ea typeface="맑은 고딕" pitchFamily="50" charset="-127"/>
              </a:rPr>
              <a:t>Piperun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lvl="0" algn="l"/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   - Utility </a:t>
            </a:r>
          </a:p>
          <a:p>
            <a:pPr marL="87312" lvl="0" algn="l"/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   - Flare</a:t>
            </a:r>
          </a:p>
          <a:p>
            <a:pPr marL="87312" lvl="0" algn="l"/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   - Drain</a:t>
            </a:r>
          </a:p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3) Battery Limit (= </a:t>
            </a:r>
            <a:r>
              <a:rPr lang="en-US" altLang="ko-KR" sz="2000" spc="-30" dirty="0" err="1" smtClean="0">
                <a:latin typeface="맑은 고딕" pitchFamily="50" charset="-127"/>
                <a:ea typeface="맑은 고딕" pitchFamily="50" charset="-127"/>
              </a:rPr>
              <a:t>piperun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내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flange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기준점으로 이점 쇄선 인지 여부 확인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4) OPC</a:t>
            </a:r>
          </a:p>
          <a:p>
            <a:pPr marL="87312" algn="l"/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5) Tee 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계속 추가 중</a:t>
            </a:r>
            <a:endParaRPr lang="en-US" altLang="ko-KR" sz="20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20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ko-KR" altLang="en-US" sz="20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상기 우선순위는 변경될 수 있으므로 각각 별도 모듈로 </a:t>
            </a:r>
            <a:r>
              <a:rPr lang="en-US" altLang="ko-KR" sz="20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coding </a:t>
            </a:r>
            <a:r>
              <a:rPr lang="ko-KR" altLang="en-US" sz="20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제작</a:t>
            </a:r>
            <a:endParaRPr lang="en-US" altLang="ko-KR" sz="2000" spc="-3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56154" y="5766501"/>
            <a:ext cx="6547317" cy="707886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(*) = SPPID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에서 연결정보가 끊긴 </a:t>
            </a:r>
            <a:r>
              <a:rPr lang="en-US" altLang="ko-KR" sz="2000" spc="-30" dirty="0" err="1" smtClean="0">
                <a:latin typeface="맑은 고딕" pitchFamily="50" charset="-127"/>
                <a:ea typeface="맑은 고딕" pitchFamily="50" charset="-127"/>
              </a:rPr>
              <a:t>piperun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들 </a:t>
            </a:r>
            <a:endParaRPr lang="en-US" altLang="ko-KR" sz="2000" spc="-30" dirty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20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  case study </a:t>
            </a:r>
            <a:r>
              <a:rPr lang="ko-KR" altLang="en-US" sz="20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계속</a:t>
            </a:r>
            <a:endParaRPr lang="en-US" altLang="ko-KR" sz="2000" spc="-3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사각형 설명선 14"/>
          <p:cNvSpPr/>
          <p:nvPr/>
        </p:nvSpPr>
        <p:spPr bwMode="auto">
          <a:xfrm>
            <a:off x="10419126" y="5636458"/>
            <a:ext cx="1858792" cy="837929"/>
          </a:xfrm>
          <a:prstGeom prst="wedgeRectCallout">
            <a:avLst>
              <a:gd name="adj1" fmla="val -72050"/>
              <a:gd name="adj2" fmla="val 12936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최영진 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확인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o-KR" altLang="en-US" sz="1400" b="1" i="0" u="none" strike="noStrike" cap="none" normalizeH="0" baseline="0" dirty="0" smtClean="0">
                <a:ln>
                  <a:noFill/>
                </a:ln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이거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위치 정보로 구현 가능한지 확인하고 싶은데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그럴라면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loading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시간이 오래 걸릴 것 같음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 외에는 방법을 추가로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찾아봐야할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것 같음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140600" y="5679347"/>
            <a:ext cx="5530358" cy="8034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097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3.Tee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처리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내용 개체 틀 1"/>
          <p:cNvSpPr>
            <a:spLocks noGrp="1"/>
          </p:cNvSpPr>
          <p:nvPr>
            <p:ph idx="1"/>
          </p:nvPr>
        </p:nvSpPr>
        <p:spPr>
          <a:xfrm>
            <a:off x="256308" y="1096285"/>
            <a:ext cx="9483309" cy="1323124"/>
          </a:xfrm>
        </p:spPr>
        <p:txBody>
          <a:bodyPr/>
          <a:lstStyle/>
          <a:p>
            <a:pPr marL="0" indent="0"/>
            <a:r>
              <a:rPr lang="en-US" altLang="ko-KR" sz="2000" dirty="0" smtClean="0"/>
              <a:t>1) </a:t>
            </a:r>
            <a:r>
              <a:rPr lang="ko-KR" altLang="en-US" sz="2000" dirty="0" smtClean="0"/>
              <a:t>기본 </a:t>
            </a:r>
            <a:r>
              <a:rPr lang="en-US" altLang="ko-KR" sz="2000" dirty="0" smtClean="0"/>
              <a:t>logic</a:t>
            </a:r>
          </a:p>
          <a:p>
            <a:pPr marL="0" indent="0"/>
            <a:r>
              <a:rPr lang="en-US" altLang="ko-KR" sz="2000" dirty="0" smtClean="0"/>
              <a:t>    - tee</a:t>
            </a:r>
            <a:r>
              <a:rPr lang="ko-KR" altLang="en-US" sz="2000" dirty="0" smtClean="0"/>
              <a:t> 지점에 연결된 두 </a:t>
            </a:r>
            <a:r>
              <a:rPr lang="en-US" altLang="ko-KR" sz="2000" dirty="0" err="1" smtClean="0"/>
              <a:t>piperun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모두 </a:t>
            </a:r>
            <a:r>
              <a:rPr lang="en-US" altLang="ko-KR" sz="2000" dirty="0" smtClean="0"/>
              <a:t>flow direction </a:t>
            </a:r>
            <a:r>
              <a:rPr lang="ko-KR" altLang="en-US" sz="2000" dirty="0" smtClean="0"/>
              <a:t>이 없는 경우</a:t>
            </a:r>
            <a:endParaRPr lang="en-US" altLang="ko-KR" sz="2000" dirty="0" smtClean="0"/>
          </a:p>
          <a:p>
            <a:pPr marL="0" indent="0"/>
            <a:r>
              <a:rPr lang="en-US" altLang="ko-KR" sz="2000" dirty="0"/>
              <a:t> </a:t>
            </a:r>
            <a:r>
              <a:rPr lang="en-US" altLang="ko-KR" sz="2000" dirty="0" smtClean="0"/>
              <a:t>      </a:t>
            </a:r>
            <a:r>
              <a:rPr lang="ko-KR" altLang="en-US" sz="2000" dirty="0" smtClean="0"/>
              <a:t>연속적으로 </a:t>
            </a:r>
            <a:r>
              <a:rPr lang="en-US" altLang="ko-KR" sz="2000" dirty="0" smtClean="0"/>
              <a:t>flow direction </a:t>
            </a:r>
            <a:r>
              <a:rPr lang="ko-KR" altLang="en-US" sz="2000" dirty="0" smtClean="0"/>
              <a:t>을 계속 부여</a:t>
            </a:r>
            <a:endParaRPr lang="en-US" altLang="ko-KR" sz="2000" dirty="0" smtClean="0"/>
          </a:p>
        </p:txBody>
      </p:sp>
      <p:cxnSp>
        <p:nvCxnSpPr>
          <p:cNvPr id="5" name="직선 연결선 4"/>
          <p:cNvCxnSpPr/>
          <p:nvPr/>
        </p:nvCxnSpPr>
        <p:spPr bwMode="auto">
          <a:xfrm>
            <a:off x="1535605" y="3514321"/>
            <a:ext cx="1143529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직선 연결선 5"/>
          <p:cNvCxnSpPr/>
          <p:nvPr/>
        </p:nvCxnSpPr>
        <p:spPr bwMode="auto">
          <a:xfrm>
            <a:off x="1996928" y="3518614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오른쪽 화살표 6"/>
          <p:cNvSpPr/>
          <p:nvPr/>
        </p:nvSpPr>
        <p:spPr bwMode="auto">
          <a:xfrm>
            <a:off x="1460032" y="3319702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1953865" y="3450792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4934489" y="3573678"/>
            <a:ext cx="1143529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5395812" y="3577971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오른쪽 화살표 10"/>
          <p:cNvSpPr/>
          <p:nvPr/>
        </p:nvSpPr>
        <p:spPr bwMode="auto">
          <a:xfrm>
            <a:off x="4858916" y="3379059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타원 11"/>
          <p:cNvSpPr/>
          <p:nvPr/>
        </p:nvSpPr>
        <p:spPr bwMode="auto">
          <a:xfrm>
            <a:off x="5352749" y="3510149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른쪽 화살표 12"/>
          <p:cNvSpPr/>
          <p:nvPr/>
        </p:nvSpPr>
        <p:spPr bwMode="auto">
          <a:xfrm>
            <a:off x="5591456" y="3347642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오른쪽 화살표 13"/>
          <p:cNvSpPr/>
          <p:nvPr/>
        </p:nvSpPr>
        <p:spPr bwMode="auto">
          <a:xfrm rot="5400000">
            <a:off x="5312627" y="3877834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062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3.Tee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처리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cxnSp>
        <p:nvCxnSpPr>
          <p:cNvPr id="17" name="직선 연결선 16"/>
          <p:cNvCxnSpPr/>
          <p:nvPr/>
        </p:nvCxnSpPr>
        <p:spPr bwMode="auto">
          <a:xfrm>
            <a:off x="2244470" y="2182779"/>
            <a:ext cx="117970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>
            <a:off x="706213" y="2182779"/>
            <a:ext cx="1143529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그룹 18"/>
          <p:cNvGrpSpPr/>
          <p:nvPr/>
        </p:nvGrpSpPr>
        <p:grpSpPr>
          <a:xfrm>
            <a:off x="1857841" y="1999846"/>
            <a:ext cx="375522" cy="296127"/>
            <a:chOff x="3302350" y="4457700"/>
            <a:chExt cx="643758" cy="507651"/>
          </a:xfrm>
        </p:grpSpPr>
        <p:sp>
          <p:nvSpPr>
            <p:cNvPr id="20" name="이등변 삼각형 19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21" name="이등변 삼각형 20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22" name="직선 연결선 21"/>
            <p:cNvCxnSpPr>
              <a:stCxn id="20" idx="0"/>
            </p:cNvCxnSpPr>
            <p:nvPr/>
          </p:nvCxnSpPr>
          <p:spPr bwMode="auto">
            <a:xfrm flipH="1" flipV="1">
              <a:off x="3624229" y="4457700"/>
              <a:ext cx="1" cy="320961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현 22"/>
          <p:cNvSpPr/>
          <p:nvPr/>
        </p:nvSpPr>
        <p:spPr bwMode="auto">
          <a:xfrm rot="6771403">
            <a:off x="1886211" y="1797823"/>
            <a:ext cx="318782" cy="318782"/>
          </a:xfrm>
          <a:prstGeom prst="cho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4" name="직선 연결선 23"/>
          <p:cNvCxnSpPr/>
          <p:nvPr/>
        </p:nvCxnSpPr>
        <p:spPr bwMode="auto">
          <a:xfrm>
            <a:off x="1167536" y="2187072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3004725" y="2179296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>
            <a:off x="1179177" y="2635785"/>
            <a:ext cx="1825548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7" name="그룹 26"/>
          <p:cNvGrpSpPr/>
          <p:nvPr/>
        </p:nvGrpSpPr>
        <p:grpSpPr>
          <a:xfrm>
            <a:off x="1822941" y="2524713"/>
            <a:ext cx="375522" cy="217803"/>
            <a:chOff x="3302350" y="4591971"/>
            <a:chExt cx="643758" cy="373380"/>
          </a:xfrm>
        </p:grpSpPr>
        <p:sp>
          <p:nvSpPr>
            <p:cNvPr id="28" name="이등변 삼각형 27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29" name="이등변 삼각형 28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31" name="내용 개체 틀 1"/>
          <p:cNvSpPr>
            <a:spLocks noGrp="1"/>
          </p:cNvSpPr>
          <p:nvPr>
            <p:ph idx="1"/>
          </p:nvPr>
        </p:nvSpPr>
        <p:spPr>
          <a:xfrm>
            <a:off x="256308" y="1096285"/>
            <a:ext cx="9483309" cy="399794"/>
          </a:xfrm>
        </p:spPr>
        <p:txBody>
          <a:bodyPr/>
          <a:lstStyle/>
          <a:p>
            <a:pPr marL="0" indent="0"/>
            <a:r>
              <a:rPr lang="en-US" altLang="ko-KR" sz="2000" dirty="0" smtClean="0"/>
              <a:t>2) </a:t>
            </a:r>
            <a:r>
              <a:rPr lang="ko-KR" altLang="en-US" sz="2000" dirty="0" smtClean="0"/>
              <a:t>특정 기기 </a:t>
            </a:r>
            <a:r>
              <a:rPr lang="en-US" altLang="ko-KR" sz="2000" dirty="0" smtClean="0"/>
              <a:t>bypass </a:t>
            </a:r>
            <a:r>
              <a:rPr lang="ko-KR" altLang="en-US" sz="2000" dirty="0" smtClean="0"/>
              <a:t>판단 </a:t>
            </a:r>
            <a:r>
              <a:rPr lang="en-US" altLang="ko-KR" sz="2000" dirty="0" smtClean="0"/>
              <a:t>(control valve)</a:t>
            </a:r>
          </a:p>
        </p:txBody>
      </p:sp>
      <p:sp>
        <p:nvSpPr>
          <p:cNvPr id="32" name="오른쪽 화살표 31"/>
          <p:cNvSpPr/>
          <p:nvPr/>
        </p:nvSpPr>
        <p:spPr bwMode="auto">
          <a:xfrm>
            <a:off x="630640" y="1988160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자유형 32"/>
          <p:cNvSpPr/>
          <p:nvPr/>
        </p:nvSpPr>
        <p:spPr bwMode="auto">
          <a:xfrm>
            <a:off x="1182848" y="1879134"/>
            <a:ext cx="662730" cy="251670"/>
          </a:xfrm>
          <a:custGeom>
            <a:avLst/>
            <a:gdLst>
              <a:gd name="connsiteX0" fmla="*/ 0 w 662730"/>
              <a:gd name="connsiteY0" fmla="*/ 251670 h 251670"/>
              <a:gd name="connsiteX1" fmla="*/ 16778 w 662730"/>
              <a:gd name="connsiteY1" fmla="*/ 176169 h 251670"/>
              <a:gd name="connsiteX2" fmla="*/ 75501 w 662730"/>
              <a:gd name="connsiteY2" fmla="*/ 134224 h 251670"/>
              <a:gd name="connsiteX3" fmla="*/ 109057 w 662730"/>
              <a:gd name="connsiteY3" fmla="*/ 125835 h 251670"/>
              <a:gd name="connsiteX4" fmla="*/ 192946 w 662730"/>
              <a:gd name="connsiteY4" fmla="*/ 100668 h 251670"/>
              <a:gd name="connsiteX5" fmla="*/ 268447 w 662730"/>
              <a:gd name="connsiteY5" fmla="*/ 109057 h 251670"/>
              <a:gd name="connsiteX6" fmla="*/ 293614 w 662730"/>
              <a:gd name="connsiteY6" fmla="*/ 125835 h 251670"/>
              <a:gd name="connsiteX7" fmla="*/ 335559 w 662730"/>
              <a:gd name="connsiteY7" fmla="*/ 176169 h 251670"/>
              <a:gd name="connsiteX8" fmla="*/ 343948 w 662730"/>
              <a:gd name="connsiteY8" fmla="*/ 201336 h 251670"/>
              <a:gd name="connsiteX9" fmla="*/ 369115 w 662730"/>
              <a:gd name="connsiteY9" fmla="*/ 125835 h 251670"/>
              <a:gd name="connsiteX10" fmla="*/ 377504 w 662730"/>
              <a:gd name="connsiteY10" fmla="*/ 100668 h 251670"/>
              <a:gd name="connsiteX11" fmla="*/ 394282 w 662730"/>
              <a:gd name="connsiteY11" fmla="*/ 75501 h 251670"/>
              <a:gd name="connsiteX12" fmla="*/ 419449 w 662730"/>
              <a:gd name="connsiteY12" fmla="*/ 25167 h 251670"/>
              <a:gd name="connsiteX13" fmla="*/ 444616 w 662730"/>
              <a:gd name="connsiteY13" fmla="*/ 16778 h 251670"/>
              <a:gd name="connsiteX14" fmla="*/ 469783 w 662730"/>
              <a:gd name="connsiteY14" fmla="*/ 0 h 251670"/>
              <a:gd name="connsiteX15" fmla="*/ 604007 w 662730"/>
              <a:gd name="connsiteY15" fmla="*/ 8389 h 251670"/>
              <a:gd name="connsiteX16" fmla="*/ 629174 w 662730"/>
              <a:gd name="connsiteY16" fmla="*/ 16778 h 251670"/>
              <a:gd name="connsiteX17" fmla="*/ 662730 w 662730"/>
              <a:gd name="connsiteY17" fmla="*/ 25167 h 251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62730" h="251670">
                <a:moveTo>
                  <a:pt x="0" y="251670"/>
                </a:moveTo>
                <a:cubicBezTo>
                  <a:pt x="507" y="249136"/>
                  <a:pt x="13133" y="182548"/>
                  <a:pt x="16778" y="176169"/>
                </a:cubicBezTo>
                <a:cubicBezTo>
                  <a:pt x="28428" y="155782"/>
                  <a:pt x="54903" y="141948"/>
                  <a:pt x="75501" y="134224"/>
                </a:cubicBezTo>
                <a:cubicBezTo>
                  <a:pt x="86296" y="130176"/>
                  <a:pt x="97934" y="128869"/>
                  <a:pt x="109057" y="125835"/>
                </a:cubicBezTo>
                <a:cubicBezTo>
                  <a:pt x="161880" y="111429"/>
                  <a:pt x="154723" y="113410"/>
                  <a:pt x="192946" y="100668"/>
                </a:cubicBezTo>
                <a:cubicBezTo>
                  <a:pt x="218113" y="103464"/>
                  <a:pt x="243881" y="102916"/>
                  <a:pt x="268447" y="109057"/>
                </a:cubicBezTo>
                <a:cubicBezTo>
                  <a:pt x="278228" y="111502"/>
                  <a:pt x="285869" y="119380"/>
                  <a:pt x="293614" y="125835"/>
                </a:cubicBezTo>
                <a:cubicBezTo>
                  <a:pt x="309517" y="139087"/>
                  <a:pt x="326132" y="157315"/>
                  <a:pt x="335559" y="176169"/>
                </a:cubicBezTo>
                <a:cubicBezTo>
                  <a:pt x="339514" y="184078"/>
                  <a:pt x="341152" y="192947"/>
                  <a:pt x="343948" y="201336"/>
                </a:cubicBezTo>
                <a:lnTo>
                  <a:pt x="369115" y="125835"/>
                </a:lnTo>
                <a:cubicBezTo>
                  <a:pt x="371911" y="117446"/>
                  <a:pt x="372599" y="108026"/>
                  <a:pt x="377504" y="100668"/>
                </a:cubicBezTo>
                <a:cubicBezTo>
                  <a:pt x="383097" y="92279"/>
                  <a:pt x="389773" y="84519"/>
                  <a:pt x="394282" y="75501"/>
                </a:cubicBezTo>
                <a:cubicBezTo>
                  <a:pt x="404414" y="55238"/>
                  <a:pt x="399414" y="41195"/>
                  <a:pt x="419449" y="25167"/>
                </a:cubicBezTo>
                <a:cubicBezTo>
                  <a:pt x="426354" y="19643"/>
                  <a:pt x="436707" y="20733"/>
                  <a:pt x="444616" y="16778"/>
                </a:cubicBezTo>
                <a:cubicBezTo>
                  <a:pt x="453634" y="12269"/>
                  <a:pt x="461394" y="5593"/>
                  <a:pt x="469783" y="0"/>
                </a:cubicBezTo>
                <a:cubicBezTo>
                  <a:pt x="514524" y="2796"/>
                  <a:pt x="559425" y="3696"/>
                  <a:pt x="604007" y="8389"/>
                </a:cubicBezTo>
                <a:cubicBezTo>
                  <a:pt x="612801" y="9315"/>
                  <a:pt x="620671" y="14349"/>
                  <a:pt x="629174" y="16778"/>
                </a:cubicBezTo>
                <a:cubicBezTo>
                  <a:pt x="640260" y="19945"/>
                  <a:pt x="662730" y="25167"/>
                  <a:pt x="662730" y="25167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내용 개체 틀 1"/>
          <p:cNvSpPr txBox="1">
            <a:spLocks/>
          </p:cNvSpPr>
          <p:nvPr/>
        </p:nvSpPr>
        <p:spPr bwMode="auto">
          <a:xfrm>
            <a:off x="706213" y="1739940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①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36" name="내용 개체 틀 1"/>
          <p:cNvSpPr txBox="1">
            <a:spLocks/>
          </p:cNvSpPr>
          <p:nvPr/>
        </p:nvSpPr>
        <p:spPr bwMode="auto">
          <a:xfrm>
            <a:off x="969050" y="2199033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②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37" name="타원 36"/>
          <p:cNvSpPr/>
          <p:nvPr/>
        </p:nvSpPr>
        <p:spPr bwMode="auto">
          <a:xfrm>
            <a:off x="1124473" y="2119250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내용 개체 틀 1"/>
          <p:cNvSpPr txBox="1">
            <a:spLocks/>
          </p:cNvSpPr>
          <p:nvPr/>
        </p:nvSpPr>
        <p:spPr bwMode="auto">
          <a:xfrm>
            <a:off x="1358694" y="1718561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③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39" name="내용 개체 틀 1"/>
          <p:cNvSpPr txBox="1">
            <a:spLocks/>
          </p:cNvSpPr>
          <p:nvPr/>
        </p:nvSpPr>
        <p:spPr bwMode="auto">
          <a:xfrm>
            <a:off x="2138138" y="1601695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>
                <a:solidFill>
                  <a:srgbClr val="FF0000"/>
                </a:solidFill>
              </a:rPr>
              <a:t>④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40" name="자유형 39"/>
          <p:cNvSpPr/>
          <p:nvPr/>
        </p:nvSpPr>
        <p:spPr bwMode="auto">
          <a:xfrm>
            <a:off x="1241571" y="2281806"/>
            <a:ext cx="1694576" cy="285225"/>
          </a:xfrm>
          <a:custGeom>
            <a:avLst/>
            <a:gdLst>
              <a:gd name="connsiteX0" fmla="*/ 0 w 1694576"/>
              <a:gd name="connsiteY0" fmla="*/ 16777 h 285225"/>
              <a:gd name="connsiteX1" fmla="*/ 41945 w 1694576"/>
              <a:gd name="connsiteY1" fmla="*/ 41944 h 285225"/>
              <a:gd name="connsiteX2" fmla="*/ 58723 w 1694576"/>
              <a:gd name="connsiteY2" fmla="*/ 67111 h 285225"/>
              <a:gd name="connsiteX3" fmla="*/ 83890 w 1694576"/>
              <a:gd name="connsiteY3" fmla="*/ 83889 h 285225"/>
              <a:gd name="connsiteX4" fmla="*/ 100668 w 1694576"/>
              <a:gd name="connsiteY4" fmla="*/ 109056 h 285225"/>
              <a:gd name="connsiteX5" fmla="*/ 176168 w 1694576"/>
              <a:gd name="connsiteY5" fmla="*/ 167779 h 285225"/>
              <a:gd name="connsiteX6" fmla="*/ 192946 w 1694576"/>
              <a:gd name="connsiteY6" fmla="*/ 192946 h 285225"/>
              <a:gd name="connsiteX7" fmla="*/ 218113 w 1694576"/>
              <a:gd name="connsiteY7" fmla="*/ 218113 h 285225"/>
              <a:gd name="connsiteX8" fmla="*/ 234891 w 1694576"/>
              <a:gd name="connsiteY8" fmla="*/ 243280 h 285225"/>
              <a:gd name="connsiteX9" fmla="*/ 243280 w 1694576"/>
              <a:gd name="connsiteY9" fmla="*/ 268447 h 285225"/>
              <a:gd name="connsiteX10" fmla="*/ 268447 w 1694576"/>
              <a:gd name="connsiteY10" fmla="*/ 285225 h 285225"/>
              <a:gd name="connsiteX11" fmla="*/ 318781 w 1694576"/>
              <a:gd name="connsiteY11" fmla="*/ 260058 h 285225"/>
              <a:gd name="connsiteX12" fmla="*/ 343948 w 1694576"/>
              <a:gd name="connsiteY12" fmla="*/ 243280 h 285225"/>
              <a:gd name="connsiteX13" fmla="*/ 377504 w 1694576"/>
              <a:gd name="connsiteY13" fmla="*/ 234891 h 285225"/>
              <a:gd name="connsiteX14" fmla="*/ 461394 w 1694576"/>
              <a:gd name="connsiteY14" fmla="*/ 209724 h 285225"/>
              <a:gd name="connsiteX15" fmla="*/ 595618 w 1694576"/>
              <a:gd name="connsiteY15" fmla="*/ 192946 h 285225"/>
              <a:gd name="connsiteX16" fmla="*/ 637563 w 1694576"/>
              <a:gd name="connsiteY16" fmla="*/ 184557 h 285225"/>
              <a:gd name="connsiteX17" fmla="*/ 1317071 w 1694576"/>
              <a:gd name="connsiteY17" fmla="*/ 192946 h 285225"/>
              <a:gd name="connsiteX18" fmla="*/ 1384183 w 1694576"/>
              <a:gd name="connsiteY18" fmla="*/ 209724 h 285225"/>
              <a:gd name="connsiteX19" fmla="*/ 1434517 w 1694576"/>
              <a:gd name="connsiteY19" fmla="*/ 234891 h 285225"/>
              <a:gd name="connsiteX20" fmla="*/ 1459684 w 1694576"/>
              <a:gd name="connsiteY20" fmla="*/ 251669 h 285225"/>
              <a:gd name="connsiteX21" fmla="*/ 1510018 w 1694576"/>
              <a:gd name="connsiteY21" fmla="*/ 268447 h 285225"/>
              <a:gd name="connsiteX22" fmla="*/ 1535185 w 1694576"/>
              <a:gd name="connsiteY22" fmla="*/ 276836 h 285225"/>
              <a:gd name="connsiteX23" fmla="*/ 1577130 w 1694576"/>
              <a:gd name="connsiteY23" fmla="*/ 201335 h 285225"/>
              <a:gd name="connsiteX24" fmla="*/ 1593908 w 1694576"/>
              <a:gd name="connsiteY24" fmla="*/ 176168 h 285225"/>
              <a:gd name="connsiteX25" fmla="*/ 1635853 w 1694576"/>
              <a:gd name="connsiteY25" fmla="*/ 100667 h 285225"/>
              <a:gd name="connsiteX26" fmla="*/ 1677798 w 1694576"/>
              <a:gd name="connsiteY26" fmla="*/ 25166 h 285225"/>
              <a:gd name="connsiteX27" fmla="*/ 1694576 w 1694576"/>
              <a:gd name="connsiteY27" fmla="*/ 0 h 285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94576" h="285225">
                <a:moveTo>
                  <a:pt x="0" y="16777"/>
                </a:moveTo>
                <a:cubicBezTo>
                  <a:pt x="13982" y="25166"/>
                  <a:pt x="29565" y="31333"/>
                  <a:pt x="41945" y="41944"/>
                </a:cubicBezTo>
                <a:cubicBezTo>
                  <a:pt x="49600" y="48505"/>
                  <a:pt x="51594" y="59982"/>
                  <a:pt x="58723" y="67111"/>
                </a:cubicBezTo>
                <a:cubicBezTo>
                  <a:pt x="65852" y="74240"/>
                  <a:pt x="75501" y="78296"/>
                  <a:pt x="83890" y="83889"/>
                </a:cubicBezTo>
                <a:cubicBezTo>
                  <a:pt x="89483" y="92278"/>
                  <a:pt x="93080" y="102417"/>
                  <a:pt x="100668" y="109056"/>
                </a:cubicBezTo>
                <a:cubicBezTo>
                  <a:pt x="158228" y="159422"/>
                  <a:pt x="138298" y="122335"/>
                  <a:pt x="176168" y="167779"/>
                </a:cubicBezTo>
                <a:cubicBezTo>
                  <a:pt x="182623" y="175524"/>
                  <a:pt x="186491" y="185201"/>
                  <a:pt x="192946" y="192946"/>
                </a:cubicBezTo>
                <a:cubicBezTo>
                  <a:pt x="200541" y="202060"/>
                  <a:pt x="210518" y="208999"/>
                  <a:pt x="218113" y="218113"/>
                </a:cubicBezTo>
                <a:cubicBezTo>
                  <a:pt x="224568" y="225858"/>
                  <a:pt x="230382" y="234262"/>
                  <a:pt x="234891" y="243280"/>
                </a:cubicBezTo>
                <a:cubicBezTo>
                  <a:pt x="238846" y="251189"/>
                  <a:pt x="237756" y="261542"/>
                  <a:pt x="243280" y="268447"/>
                </a:cubicBezTo>
                <a:cubicBezTo>
                  <a:pt x="249578" y="276320"/>
                  <a:pt x="260058" y="279632"/>
                  <a:pt x="268447" y="285225"/>
                </a:cubicBezTo>
                <a:cubicBezTo>
                  <a:pt x="340572" y="237142"/>
                  <a:pt x="249317" y="294790"/>
                  <a:pt x="318781" y="260058"/>
                </a:cubicBezTo>
                <a:cubicBezTo>
                  <a:pt x="327799" y="255549"/>
                  <a:pt x="334681" y="247252"/>
                  <a:pt x="343948" y="243280"/>
                </a:cubicBezTo>
                <a:cubicBezTo>
                  <a:pt x="354545" y="238738"/>
                  <a:pt x="366461" y="238204"/>
                  <a:pt x="377504" y="234891"/>
                </a:cubicBezTo>
                <a:cubicBezTo>
                  <a:pt x="411178" y="224789"/>
                  <a:pt x="428672" y="215673"/>
                  <a:pt x="461394" y="209724"/>
                </a:cubicBezTo>
                <a:cubicBezTo>
                  <a:pt x="521936" y="198716"/>
                  <a:pt x="530237" y="202286"/>
                  <a:pt x="595618" y="192946"/>
                </a:cubicBezTo>
                <a:cubicBezTo>
                  <a:pt x="609733" y="190930"/>
                  <a:pt x="623581" y="187353"/>
                  <a:pt x="637563" y="184557"/>
                </a:cubicBezTo>
                <a:cubicBezTo>
                  <a:pt x="864066" y="187353"/>
                  <a:pt x="1090680" y="185315"/>
                  <a:pt x="1317071" y="192946"/>
                </a:cubicBezTo>
                <a:cubicBezTo>
                  <a:pt x="1340117" y="193723"/>
                  <a:pt x="1384183" y="209724"/>
                  <a:pt x="1384183" y="209724"/>
                </a:cubicBezTo>
                <a:cubicBezTo>
                  <a:pt x="1456308" y="257807"/>
                  <a:pt x="1365053" y="200159"/>
                  <a:pt x="1434517" y="234891"/>
                </a:cubicBezTo>
                <a:cubicBezTo>
                  <a:pt x="1443535" y="239400"/>
                  <a:pt x="1450471" y="247574"/>
                  <a:pt x="1459684" y="251669"/>
                </a:cubicBezTo>
                <a:cubicBezTo>
                  <a:pt x="1475845" y="258852"/>
                  <a:pt x="1493240" y="262854"/>
                  <a:pt x="1510018" y="268447"/>
                </a:cubicBezTo>
                <a:lnTo>
                  <a:pt x="1535185" y="276836"/>
                </a:lnTo>
                <a:cubicBezTo>
                  <a:pt x="1549951" y="232539"/>
                  <a:pt x="1538669" y="259027"/>
                  <a:pt x="1577130" y="201335"/>
                </a:cubicBezTo>
                <a:cubicBezTo>
                  <a:pt x="1582723" y="192946"/>
                  <a:pt x="1590720" y="185733"/>
                  <a:pt x="1593908" y="176168"/>
                </a:cubicBezTo>
                <a:cubicBezTo>
                  <a:pt x="1623798" y="86499"/>
                  <a:pt x="1591902" y="157176"/>
                  <a:pt x="1635853" y="100667"/>
                </a:cubicBezTo>
                <a:cubicBezTo>
                  <a:pt x="1709919" y="5440"/>
                  <a:pt x="1647419" y="85923"/>
                  <a:pt x="1677798" y="25166"/>
                </a:cubicBezTo>
                <a:cubicBezTo>
                  <a:pt x="1682307" y="16148"/>
                  <a:pt x="1694576" y="0"/>
                  <a:pt x="1694576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내용 개체 틀 1"/>
          <p:cNvSpPr txBox="1">
            <a:spLocks/>
          </p:cNvSpPr>
          <p:nvPr/>
        </p:nvSpPr>
        <p:spPr bwMode="auto">
          <a:xfrm>
            <a:off x="2400072" y="2230870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⑤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42" name="타원 41"/>
          <p:cNvSpPr/>
          <p:nvPr/>
        </p:nvSpPr>
        <p:spPr bwMode="auto">
          <a:xfrm>
            <a:off x="2944536" y="2119250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내용 개체 틀 1"/>
          <p:cNvSpPr txBox="1">
            <a:spLocks/>
          </p:cNvSpPr>
          <p:nvPr/>
        </p:nvSpPr>
        <p:spPr bwMode="auto">
          <a:xfrm>
            <a:off x="3056094" y="1872540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⑥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cxnSp>
        <p:nvCxnSpPr>
          <p:cNvPr id="70" name="직선 연결선 69"/>
          <p:cNvCxnSpPr/>
          <p:nvPr/>
        </p:nvCxnSpPr>
        <p:spPr bwMode="auto">
          <a:xfrm>
            <a:off x="7512756" y="2175003"/>
            <a:ext cx="117970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직선 연결선 70"/>
          <p:cNvCxnSpPr/>
          <p:nvPr/>
        </p:nvCxnSpPr>
        <p:spPr bwMode="auto">
          <a:xfrm>
            <a:off x="5974499" y="2175003"/>
            <a:ext cx="1143529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2" name="그룹 71"/>
          <p:cNvGrpSpPr/>
          <p:nvPr/>
        </p:nvGrpSpPr>
        <p:grpSpPr>
          <a:xfrm>
            <a:off x="7126127" y="1992070"/>
            <a:ext cx="375522" cy="296127"/>
            <a:chOff x="3302350" y="4457700"/>
            <a:chExt cx="643758" cy="507651"/>
          </a:xfrm>
        </p:grpSpPr>
        <p:sp>
          <p:nvSpPr>
            <p:cNvPr id="73" name="이등변 삼각형 72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74" name="이등변 삼각형 73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75" name="직선 연결선 74"/>
            <p:cNvCxnSpPr>
              <a:stCxn id="73" idx="0"/>
            </p:cNvCxnSpPr>
            <p:nvPr/>
          </p:nvCxnSpPr>
          <p:spPr bwMode="auto">
            <a:xfrm flipH="1" flipV="1">
              <a:off x="3624229" y="4457700"/>
              <a:ext cx="1" cy="320961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6" name="현 75"/>
          <p:cNvSpPr/>
          <p:nvPr/>
        </p:nvSpPr>
        <p:spPr bwMode="auto">
          <a:xfrm rot="6771403">
            <a:off x="7154497" y="1790047"/>
            <a:ext cx="318782" cy="318782"/>
          </a:xfrm>
          <a:prstGeom prst="cho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7" name="직선 연결선 76"/>
          <p:cNvCxnSpPr/>
          <p:nvPr/>
        </p:nvCxnSpPr>
        <p:spPr bwMode="auto">
          <a:xfrm>
            <a:off x="6435822" y="2179296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/>
          <p:nvPr/>
        </p:nvCxnSpPr>
        <p:spPr bwMode="auto">
          <a:xfrm>
            <a:off x="8273011" y="2171520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직선 연결선 78"/>
          <p:cNvCxnSpPr/>
          <p:nvPr/>
        </p:nvCxnSpPr>
        <p:spPr bwMode="auto">
          <a:xfrm>
            <a:off x="6447463" y="2628009"/>
            <a:ext cx="1825548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0" name="그룹 79"/>
          <p:cNvGrpSpPr/>
          <p:nvPr/>
        </p:nvGrpSpPr>
        <p:grpSpPr>
          <a:xfrm>
            <a:off x="7091227" y="2516937"/>
            <a:ext cx="375522" cy="217803"/>
            <a:chOff x="3302350" y="4591971"/>
            <a:chExt cx="643758" cy="373380"/>
          </a:xfrm>
        </p:grpSpPr>
        <p:sp>
          <p:nvSpPr>
            <p:cNvPr id="81" name="이등변 삼각형 80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82" name="이등변 삼각형 81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83" name="오른쪽 화살표 82"/>
          <p:cNvSpPr/>
          <p:nvPr/>
        </p:nvSpPr>
        <p:spPr bwMode="auto">
          <a:xfrm>
            <a:off x="5898926" y="1980384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2" name="타원 91"/>
          <p:cNvSpPr/>
          <p:nvPr/>
        </p:nvSpPr>
        <p:spPr bwMode="auto">
          <a:xfrm>
            <a:off x="8212822" y="2111474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4" name="오른쪽 화살표 93"/>
          <p:cNvSpPr/>
          <p:nvPr/>
        </p:nvSpPr>
        <p:spPr bwMode="auto">
          <a:xfrm>
            <a:off x="6447463" y="2661037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5" name="오른쪽 화살표 94"/>
          <p:cNvSpPr/>
          <p:nvPr/>
        </p:nvSpPr>
        <p:spPr bwMode="auto">
          <a:xfrm>
            <a:off x="7726260" y="2661037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6" name="오른쪽 화살표 95"/>
          <p:cNvSpPr/>
          <p:nvPr/>
        </p:nvSpPr>
        <p:spPr bwMode="auto">
          <a:xfrm>
            <a:off x="6546263" y="1956292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7" name="오른쪽 화살표 96"/>
          <p:cNvSpPr/>
          <p:nvPr/>
        </p:nvSpPr>
        <p:spPr bwMode="auto">
          <a:xfrm>
            <a:off x="7616046" y="1980384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5394" y="3001078"/>
            <a:ext cx="4010438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에 연결된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piperun-a-1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정보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상기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에 연결된 심볼 획득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상기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에 연결된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piperun-a-2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정보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-------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반복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(3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회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 --------</a:t>
            </a:r>
          </a:p>
          <a:p>
            <a:pPr algn="l"/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99" name="그룹 98"/>
          <p:cNvGrpSpPr/>
          <p:nvPr/>
        </p:nvGrpSpPr>
        <p:grpSpPr>
          <a:xfrm>
            <a:off x="2400072" y="2070478"/>
            <a:ext cx="375522" cy="217803"/>
            <a:chOff x="3302350" y="4591971"/>
            <a:chExt cx="643758" cy="373380"/>
          </a:xfrm>
        </p:grpSpPr>
        <p:sp>
          <p:nvSpPr>
            <p:cNvPr id="100" name="이등변 삼각형 99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01" name="이등변 삼각형 100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grpSp>
        <p:nvGrpSpPr>
          <p:cNvPr id="102" name="그룹 101"/>
          <p:cNvGrpSpPr/>
          <p:nvPr/>
        </p:nvGrpSpPr>
        <p:grpSpPr>
          <a:xfrm>
            <a:off x="1372816" y="2068300"/>
            <a:ext cx="375522" cy="217803"/>
            <a:chOff x="3302350" y="4591971"/>
            <a:chExt cx="643758" cy="373380"/>
          </a:xfrm>
        </p:grpSpPr>
        <p:sp>
          <p:nvSpPr>
            <p:cNvPr id="103" name="이등변 삼각형 102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04" name="이등변 삼각형 103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105" name="TextBox 104"/>
          <p:cNvSpPr txBox="1"/>
          <p:nvPr/>
        </p:nvSpPr>
        <p:spPr>
          <a:xfrm rot="900000">
            <a:off x="6745525" y="1052931"/>
            <a:ext cx="2922266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※ OOTB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로 테스트 필요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138222" y="3431336"/>
            <a:ext cx="4601397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a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혹은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정보에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control valve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식별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a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및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에 </a:t>
            </a:r>
            <a:r>
              <a:rPr lang="ko-KR" altLang="en-US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정방향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flow direction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부여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상기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a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및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가 수렴하는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지점부터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다시 </a:t>
            </a:r>
            <a:r>
              <a:rPr lang="ko-KR" altLang="en-US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정방향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flow direction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부여</a:t>
            </a:r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94853" y="4559467"/>
            <a:ext cx="4010438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에 연결된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piperun-b-1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정보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상기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에 연결된 심볼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상기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에 연결된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piperun-b-2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정보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-------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반복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(3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회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 --------</a:t>
            </a:r>
          </a:p>
          <a:p>
            <a:pPr algn="l"/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08" name="내용 개체 틀 1"/>
          <p:cNvSpPr txBox="1">
            <a:spLocks/>
          </p:cNvSpPr>
          <p:nvPr/>
        </p:nvSpPr>
        <p:spPr bwMode="auto">
          <a:xfrm>
            <a:off x="6609625" y="2140835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200" b="0" kern="0" dirty="0" smtClean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09" name="내용 개체 틀 1"/>
          <p:cNvSpPr txBox="1">
            <a:spLocks/>
          </p:cNvSpPr>
          <p:nvPr/>
        </p:nvSpPr>
        <p:spPr bwMode="auto">
          <a:xfrm>
            <a:off x="6602605" y="2367490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200" b="0" kern="0" dirty="0" smtClean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10" name="내용 개체 틀 1"/>
          <p:cNvSpPr txBox="1">
            <a:spLocks/>
          </p:cNvSpPr>
          <p:nvPr/>
        </p:nvSpPr>
        <p:spPr bwMode="auto">
          <a:xfrm>
            <a:off x="441891" y="6112901"/>
            <a:ext cx="9483309" cy="39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2000" b="0" kern="0" dirty="0" smtClean="0"/>
              <a:t>Tee </a:t>
            </a:r>
            <a:r>
              <a:rPr lang="ko-KR" altLang="en-US" sz="2000" b="0" kern="0" dirty="0" smtClean="0"/>
              <a:t>지점 판단은 계속 추가 중</a:t>
            </a:r>
            <a:endParaRPr lang="en-US" altLang="ko-KR" sz="20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7956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4.Test scheme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오각형 3"/>
          <p:cNvSpPr/>
          <p:nvPr/>
        </p:nvSpPr>
        <p:spPr bwMode="auto">
          <a:xfrm>
            <a:off x="773089" y="2672834"/>
            <a:ext cx="787263" cy="205485"/>
          </a:xfrm>
          <a:prstGeom prst="homePlat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3911050" y="2775576"/>
            <a:ext cx="117970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직선 연결선 7"/>
          <p:cNvCxnSpPr>
            <a:stCxn id="4" idx="3"/>
          </p:cNvCxnSpPr>
          <p:nvPr/>
        </p:nvCxnSpPr>
        <p:spPr bwMode="auto">
          <a:xfrm flipV="1">
            <a:off x="1560352" y="2775576"/>
            <a:ext cx="1955970" cy="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그룹 8"/>
          <p:cNvGrpSpPr/>
          <p:nvPr/>
        </p:nvGrpSpPr>
        <p:grpSpPr>
          <a:xfrm>
            <a:off x="3524421" y="2592643"/>
            <a:ext cx="375522" cy="296127"/>
            <a:chOff x="3302350" y="4457700"/>
            <a:chExt cx="643758" cy="507651"/>
          </a:xfrm>
        </p:grpSpPr>
        <p:sp>
          <p:nvSpPr>
            <p:cNvPr id="10" name="이등변 삼각형 9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1" name="이등변 삼각형 10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12" name="직선 연결선 11"/>
            <p:cNvCxnSpPr>
              <a:stCxn id="10" idx="0"/>
            </p:cNvCxnSpPr>
            <p:nvPr/>
          </p:nvCxnSpPr>
          <p:spPr bwMode="auto">
            <a:xfrm flipH="1" flipV="1">
              <a:off x="3624229" y="4457700"/>
              <a:ext cx="1" cy="320961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" name="현 12"/>
          <p:cNvSpPr/>
          <p:nvPr/>
        </p:nvSpPr>
        <p:spPr bwMode="auto">
          <a:xfrm rot="6771403">
            <a:off x="3552791" y="2390620"/>
            <a:ext cx="318782" cy="318782"/>
          </a:xfrm>
          <a:prstGeom prst="cho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2834116" y="2779869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4671305" y="2772093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2845757" y="3228582"/>
            <a:ext cx="1825548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그룹 16"/>
          <p:cNvGrpSpPr/>
          <p:nvPr/>
        </p:nvGrpSpPr>
        <p:grpSpPr>
          <a:xfrm>
            <a:off x="3489521" y="3117510"/>
            <a:ext cx="375522" cy="217803"/>
            <a:chOff x="3302350" y="4591971"/>
            <a:chExt cx="643758" cy="373380"/>
          </a:xfrm>
        </p:grpSpPr>
        <p:sp>
          <p:nvSpPr>
            <p:cNvPr id="18" name="이등변 삼각형 17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9" name="이등변 삼각형 18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29" name="직선 연결선 28"/>
          <p:cNvCxnSpPr/>
          <p:nvPr/>
        </p:nvCxnSpPr>
        <p:spPr bwMode="auto">
          <a:xfrm>
            <a:off x="2165894" y="2779869"/>
            <a:ext cx="0" cy="177609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2" name="그룹 31"/>
          <p:cNvGrpSpPr/>
          <p:nvPr/>
        </p:nvGrpSpPr>
        <p:grpSpPr>
          <a:xfrm>
            <a:off x="2165894" y="4450324"/>
            <a:ext cx="3184854" cy="251807"/>
            <a:chOff x="3909206" y="3513458"/>
            <a:chExt cx="3184854" cy="251807"/>
          </a:xfrm>
        </p:grpSpPr>
        <p:cxnSp>
          <p:nvCxnSpPr>
            <p:cNvPr id="33" name="직선 연결선 32"/>
            <p:cNvCxnSpPr/>
            <p:nvPr/>
          </p:nvCxnSpPr>
          <p:spPr bwMode="auto">
            <a:xfrm>
              <a:off x="4576649" y="3516147"/>
              <a:ext cx="0" cy="249118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직선 연결선 33"/>
            <p:cNvCxnSpPr/>
            <p:nvPr/>
          </p:nvCxnSpPr>
          <p:spPr bwMode="auto">
            <a:xfrm>
              <a:off x="4880526" y="3513458"/>
              <a:ext cx="0" cy="249118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직선 연결선 34"/>
            <p:cNvCxnSpPr/>
            <p:nvPr/>
          </p:nvCxnSpPr>
          <p:spPr bwMode="auto">
            <a:xfrm>
              <a:off x="4576649" y="3516147"/>
              <a:ext cx="303877" cy="246429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6" name="직선 연결선 35"/>
            <p:cNvCxnSpPr/>
            <p:nvPr/>
          </p:nvCxnSpPr>
          <p:spPr bwMode="auto">
            <a:xfrm flipH="1" flipV="1">
              <a:off x="3909206" y="3638017"/>
              <a:ext cx="667443" cy="2689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직선 연결선 36"/>
            <p:cNvCxnSpPr/>
            <p:nvPr/>
          </p:nvCxnSpPr>
          <p:spPr bwMode="auto">
            <a:xfrm flipH="1">
              <a:off x="4880526" y="3623896"/>
              <a:ext cx="2213534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그룹 39"/>
          <p:cNvGrpSpPr/>
          <p:nvPr/>
        </p:nvGrpSpPr>
        <p:grpSpPr>
          <a:xfrm rot="5400000">
            <a:off x="4665218" y="2628776"/>
            <a:ext cx="1371060" cy="519988"/>
            <a:chOff x="4198620" y="2701681"/>
            <a:chExt cx="2100113" cy="389150"/>
          </a:xfrm>
        </p:grpSpPr>
        <p:sp>
          <p:nvSpPr>
            <p:cNvPr id="41" name="타원 40"/>
            <p:cNvSpPr/>
            <p:nvPr/>
          </p:nvSpPr>
          <p:spPr bwMode="auto">
            <a:xfrm>
              <a:off x="419862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42" name="타원 41"/>
            <p:cNvSpPr/>
            <p:nvPr/>
          </p:nvSpPr>
          <p:spPr bwMode="auto">
            <a:xfrm>
              <a:off x="584454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4425717" y="2701681"/>
              <a:ext cx="1645920" cy="3891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46" name="직선 연결선 45"/>
          <p:cNvCxnSpPr>
            <a:stCxn id="42" idx="6"/>
            <a:endCxn id="51" idx="3"/>
          </p:cNvCxnSpPr>
          <p:nvPr/>
        </p:nvCxnSpPr>
        <p:spPr bwMode="auto">
          <a:xfrm>
            <a:off x="5350748" y="3574300"/>
            <a:ext cx="9816" cy="252916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직선 연결선 47"/>
          <p:cNvCxnSpPr/>
          <p:nvPr/>
        </p:nvCxnSpPr>
        <p:spPr bwMode="auto">
          <a:xfrm>
            <a:off x="5217952" y="3667915"/>
            <a:ext cx="25167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9" name="그룹 48"/>
          <p:cNvGrpSpPr/>
          <p:nvPr/>
        </p:nvGrpSpPr>
        <p:grpSpPr>
          <a:xfrm rot="16200000">
            <a:off x="5172804" y="3906076"/>
            <a:ext cx="375522" cy="217803"/>
            <a:chOff x="3302350" y="4591971"/>
            <a:chExt cx="643758" cy="373380"/>
          </a:xfrm>
        </p:grpSpPr>
        <p:sp>
          <p:nvSpPr>
            <p:cNvPr id="50" name="이등변 삼각형 49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51" name="이등변 삼각형 50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54" name="직선 연결선 53"/>
          <p:cNvCxnSpPr>
            <a:stCxn id="50" idx="3"/>
          </p:cNvCxnSpPr>
          <p:nvPr/>
        </p:nvCxnSpPr>
        <p:spPr bwMode="auto">
          <a:xfrm flipH="1">
            <a:off x="5360564" y="4202738"/>
            <a:ext cx="1" cy="830656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다이아몬드 54"/>
          <p:cNvSpPr/>
          <p:nvPr/>
        </p:nvSpPr>
        <p:spPr bwMode="auto">
          <a:xfrm>
            <a:off x="5120108" y="5033394"/>
            <a:ext cx="480914" cy="480914"/>
          </a:xfrm>
          <a:prstGeom prst="diamon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ko-KR" sz="7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HD</a:t>
            </a:r>
            <a:endParaRPr kumimoji="0" lang="ko-KR" altLang="en-US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7" name="직선 연결선 56"/>
          <p:cNvCxnSpPr>
            <a:stCxn id="41" idx="2"/>
          </p:cNvCxnSpPr>
          <p:nvPr/>
        </p:nvCxnSpPr>
        <p:spPr bwMode="auto">
          <a:xfrm flipV="1">
            <a:off x="5350748" y="1417739"/>
            <a:ext cx="0" cy="78550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>
            <a:off x="5360565" y="1417739"/>
            <a:ext cx="1107347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오각형 59"/>
          <p:cNvSpPr/>
          <p:nvPr/>
        </p:nvSpPr>
        <p:spPr bwMode="auto">
          <a:xfrm>
            <a:off x="6467912" y="1314996"/>
            <a:ext cx="787263" cy="205485"/>
          </a:xfrm>
          <a:prstGeom prst="homePlat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61" name="오각형 60"/>
          <p:cNvSpPr/>
          <p:nvPr/>
        </p:nvSpPr>
        <p:spPr bwMode="auto">
          <a:xfrm rot="10800000">
            <a:off x="773088" y="1493238"/>
            <a:ext cx="787263" cy="205485"/>
          </a:xfrm>
          <a:prstGeom prst="homePlat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cxnSp>
        <p:nvCxnSpPr>
          <p:cNvPr id="63" name="직선 연결선 62"/>
          <p:cNvCxnSpPr>
            <a:stCxn id="61" idx="1"/>
          </p:cNvCxnSpPr>
          <p:nvPr/>
        </p:nvCxnSpPr>
        <p:spPr bwMode="auto">
          <a:xfrm>
            <a:off x="1560351" y="1595980"/>
            <a:ext cx="3263319" cy="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직선 연결선 64"/>
          <p:cNvCxnSpPr/>
          <p:nvPr/>
        </p:nvCxnSpPr>
        <p:spPr bwMode="auto">
          <a:xfrm>
            <a:off x="4823670" y="1595980"/>
            <a:ext cx="0" cy="118388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오른쪽 화살표 65"/>
          <p:cNvSpPr/>
          <p:nvPr/>
        </p:nvSpPr>
        <p:spPr bwMode="auto">
          <a:xfrm rot="5400000">
            <a:off x="5183140" y="4046881"/>
            <a:ext cx="855204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7" name="내용 개체 틀 1"/>
          <p:cNvSpPr txBox="1">
            <a:spLocks/>
          </p:cNvSpPr>
          <p:nvPr/>
        </p:nvSpPr>
        <p:spPr bwMode="auto">
          <a:xfrm>
            <a:off x="5700610" y="3904153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⑪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68" name="타원 67"/>
          <p:cNvSpPr/>
          <p:nvPr/>
        </p:nvSpPr>
        <p:spPr bwMode="auto">
          <a:xfrm>
            <a:off x="5300591" y="4492767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9" name="오른쪽 화살표 68"/>
          <p:cNvSpPr/>
          <p:nvPr/>
        </p:nvSpPr>
        <p:spPr bwMode="auto">
          <a:xfrm>
            <a:off x="1644411" y="2592643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0" name="내용 개체 틀 1"/>
          <p:cNvSpPr txBox="1">
            <a:spLocks/>
          </p:cNvSpPr>
          <p:nvPr/>
        </p:nvSpPr>
        <p:spPr bwMode="auto">
          <a:xfrm>
            <a:off x="1710330" y="2315959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①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71" name="오른쪽 화살표 70"/>
          <p:cNvSpPr/>
          <p:nvPr/>
        </p:nvSpPr>
        <p:spPr bwMode="auto">
          <a:xfrm>
            <a:off x="2238873" y="2602414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2" name="오른쪽 화살표 71"/>
          <p:cNvSpPr/>
          <p:nvPr/>
        </p:nvSpPr>
        <p:spPr bwMode="auto">
          <a:xfrm>
            <a:off x="3284580" y="4354928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3" name="내용 개체 틀 1"/>
          <p:cNvSpPr txBox="1">
            <a:spLocks/>
          </p:cNvSpPr>
          <p:nvPr/>
        </p:nvSpPr>
        <p:spPr bwMode="auto">
          <a:xfrm>
            <a:off x="3377276" y="4118204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⑫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74" name="내용 개체 틀 1"/>
          <p:cNvSpPr txBox="1">
            <a:spLocks/>
          </p:cNvSpPr>
          <p:nvPr/>
        </p:nvSpPr>
        <p:spPr bwMode="auto">
          <a:xfrm>
            <a:off x="2304792" y="2326328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③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75" name="오른쪽 화살표 74"/>
          <p:cNvSpPr/>
          <p:nvPr/>
        </p:nvSpPr>
        <p:spPr bwMode="auto">
          <a:xfrm rot="5400000">
            <a:off x="2059934" y="3309700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6" name="내용 개체 틀 1"/>
          <p:cNvSpPr txBox="1">
            <a:spLocks/>
          </p:cNvSpPr>
          <p:nvPr/>
        </p:nvSpPr>
        <p:spPr bwMode="auto">
          <a:xfrm>
            <a:off x="2443693" y="3226411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②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77" name="오른쪽 화살표 76"/>
          <p:cNvSpPr/>
          <p:nvPr/>
        </p:nvSpPr>
        <p:spPr bwMode="auto">
          <a:xfrm>
            <a:off x="2931268" y="2592643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8" name="내용 개체 틀 1"/>
          <p:cNvSpPr txBox="1">
            <a:spLocks/>
          </p:cNvSpPr>
          <p:nvPr/>
        </p:nvSpPr>
        <p:spPr bwMode="auto">
          <a:xfrm>
            <a:off x="3034413" y="2351500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④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79" name="오른쪽 화살표 78"/>
          <p:cNvSpPr/>
          <p:nvPr/>
        </p:nvSpPr>
        <p:spPr bwMode="auto">
          <a:xfrm>
            <a:off x="4008113" y="2592643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0" name="내용 개체 틀 1"/>
          <p:cNvSpPr txBox="1">
            <a:spLocks/>
          </p:cNvSpPr>
          <p:nvPr/>
        </p:nvSpPr>
        <p:spPr bwMode="auto">
          <a:xfrm>
            <a:off x="4111258" y="2351500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⑤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81" name="오른쪽 화살표 80"/>
          <p:cNvSpPr/>
          <p:nvPr/>
        </p:nvSpPr>
        <p:spPr bwMode="auto">
          <a:xfrm>
            <a:off x="4671305" y="2567471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2" name="내용 개체 틀 1"/>
          <p:cNvSpPr txBox="1">
            <a:spLocks/>
          </p:cNvSpPr>
          <p:nvPr/>
        </p:nvSpPr>
        <p:spPr bwMode="auto">
          <a:xfrm>
            <a:off x="4875118" y="2343106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⑧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83" name="오른쪽 화살표 82"/>
          <p:cNvSpPr/>
          <p:nvPr/>
        </p:nvSpPr>
        <p:spPr bwMode="auto">
          <a:xfrm>
            <a:off x="2934767" y="3004225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4" name="오른쪽 화살표 83"/>
          <p:cNvSpPr/>
          <p:nvPr/>
        </p:nvSpPr>
        <p:spPr bwMode="auto">
          <a:xfrm>
            <a:off x="3979042" y="3048957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5" name="내용 개체 틀 1"/>
          <p:cNvSpPr txBox="1">
            <a:spLocks/>
          </p:cNvSpPr>
          <p:nvPr/>
        </p:nvSpPr>
        <p:spPr bwMode="auto">
          <a:xfrm>
            <a:off x="3022866" y="3204028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>
                <a:solidFill>
                  <a:srgbClr val="FF0000"/>
                </a:solidFill>
              </a:rPr>
              <a:t>⑥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86" name="내용 개체 틀 1"/>
          <p:cNvSpPr txBox="1">
            <a:spLocks/>
          </p:cNvSpPr>
          <p:nvPr/>
        </p:nvSpPr>
        <p:spPr bwMode="auto">
          <a:xfrm>
            <a:off x="4082187" y="3188582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⑦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87" name="오른쪽 화살표 86"/>
          <p:cNvSpPr/>
          <p:nvPr/>
        </p:nvSpPr>
        <p:spPr bwMode="auto">
          <a:xfrm rot="10800000">
            <a:off x="1644411" y="1417738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8" name="내용 개체 틀 1"/>
          <p:cNvSpPr txBox="1">
            <a:spLocks/>
          </p:cNvSpPr>
          <p:nvPr/>
        </p:nvSpPr>
        <p:spPr bwMode="auto">
          <a:xfrm>
            <a:off x="1745518" y="1202359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⑨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89" name="오른쪽 화살표 88"/>
          <p:cNvSpPr/>
          <p:nvPr/>
        </p:nvSpPr>
        <p:spPr bwMode="auto">
          <a:xfrm>
            <a:off x="5813131" y="1279396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0" name="내용 개체 틀 1"/>
          <p:cNvSpPr txBox="1">
            <a:spLocks/>
          </p:cNvSpPr>
          <p:nvPr/>
        </p:nvSpPr>
        <p:spPr bwMode="auto">
          <a:xfrm>
            <a:off x="5947794" y="1064017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⑩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 rot="900000">
            <a:off x="6745525" y="1052931"/>
            <a:ext cx="2922266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※ OOTB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로 테스트 필요</a:t>
            </a:r>
          </a:p>
        </p:txBody>
      </p:sp>
      <p:sp>
        <p:nvSpPr>
          <p:cNvPr id="92" name="타원 91"/>
          <p:cNvSpPr/>
          <p:nvPr/>
        </p:nvSpPr>
        <p:spPr bwMode="auto">
          <a:xfrm>
            <a:off x="2092982" y="2715106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3" name="타원 92"/>
          <p:cNvSpPr/>
          <p:nvPr/>
        </p:nvSpPr>
        <p:spPr bwMode="auto">
          <a:xfrm>
            <a:off x="2785783" y="2739518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4" name="타원 93"/>
          <p:cNvSpPr/>
          <p:nvPr/>
        </p:nvSpPr>
        <p:spPr bwMode="auto">
          <a:xfrm>
            <a:off x="4611331" y="2739518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5" name="타원 94"/>
          <p:cNvSpPr/>
          <p:nvPr/>
        </p:nvSpPr>
        <p:spPr bwMode="auto">
          <a:xfrm>
            <a:off x="4763696" y="2739518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855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직사각형 29"/>
          <p:cNvSpPr/>
          <p:nvPr/>
        </p:nvSpPr>
        <p:spPr>
          <a:xfrm>
            <a:off x="3125481" y="1718043"/>
            <a:ext cx="716677" cy="352340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29" name="직사각형 28"/>
          <p:cNvSpPr/>
          <p:nvPr/>
        </p:nvSpPr>
        <p:spPr>
          <a:xfrm>
            <a:off x="5985866" y="1069195"/>
            <a:ext cx="658215" cy="190273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 </a:t>
            </a:r>
            <a:r>
              <a:rPr lang="en-US" altLang="ko-KR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Piperun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Break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0600" y="993165"/>
            <a:ext cx="9726947" cy="107721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환경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: flow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direction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작업이 모두 되어있음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하기 그림의 파란색  은 이미 존재함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                Equipment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DP DT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값은 들어가있음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(bulk upload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등의 방법 이용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lvl="0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자동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break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대상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하기 그림의 빨간색 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(MDMT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sz="1600" spc="-30" dirty="0" err="1" smtClean="0">
                <a:latin typeface="맑은 고딕" pitchFamily="50" charset="-127"/>
                <a:ea typeface="맑은 고딕" pitchFamily="50" charset="-127"/>
              </a:rPr>
              <a:t>Flowrate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OOTB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外 신규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break)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/>
          <a:srcRect t="43109"/>
          <a:stretch/>
        </p:blipFill>
        <p:spPr>
          <a:xfrm>
            <a:off x="3032022" y="2219528"/>
            <a:ext cx="3059586" cy="3902623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3084080" y="3739936"/>
            <a:ext cx="2170989" cy="196512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18" name="직사각형 17"/>
          <p:cNvSpPr/>
          <p:nvPr/>
        </p:nvSpPr>
        <p:spPr>
          <a:xfrm>
            <a:off x="3108443" y="4284242"/>
            <a:ext cx="2170989" cy="190273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19" name="직사각형 18"/>
          <p:cNvSpPr/>
          <p:nvPr/>
        </p:nvSpPr>
        <p:spPr>
          <a:xfrm>
            <a:off x="3108443" y="4430846"/>
            <a:ext cx="2170989" cy="196512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20" name="직사각형 19"/>
          <p:cNvSpPr/>
          <p:nvPr/>
        </p:nvSpPr>
        <p:spPr>
          <a:xfrm>
            <a:off x="3108443" y="3359389"/>
            <a:ext cx="2170989" cy="190273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21" name="직사각형 20"/>
          <p:cNvSpPr/>
          <p:nvPr/>
        </p:nvSpPr>
        <p:spPr>
          <a:xfrm>
            <a:off x="3153838" y="3924348"/>
            <a:ext cx="2170989" cy="196512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22" name="직사각형 21"/>
          <p:cNvSpPr/>
          <p:nvPr/>
        </p:nvSpPr>
        <p:spPr>
          <a:xfrm>
            <a:off x="3135335" y="4137638"/>
            <a:ext cx="2170989" cy="190273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23" name="직사각형 22"/>
          <p:cNvSpPr/>
          <p:nvPr/>
        </p:nvSpPr>
        <p:spPr>
          <a:xfrm>
            <a:off x="3125481" y="4817631"/>
            <a:ext cx="2164750" cy="19027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24" name="직사각형 23"/>
          <p:cNvSpPr/>
          <p:nvPr/>
        </p:nvSpPr>
        <p:spPr>
          <a:xfrm>
            <a:off x="3103652" y="5165427"/>
            <a:ext cx="2164750" cy="190273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25" name="TextBox 17"/>
          <p:cNvSpPr txBox="1"/>
          <p:nvPr/>
        </p:nvSpPr>
        <p:spPr>
          <a:xfrm>
            <a:off x="3212675" y="5742486"/>
            <a:ext cx="2911807" cy="29944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dirty="0" err="1" smtClean="0"/>
              <a:t>Flowrate</a:t>
            </a:r>
            <a:endParaRPr lang="ko-KR" altLang="en-US" sz="1100" dirty="0"/>
          </a:p>
        </p:txBody>
      </p:sp>
      <p:sp>
        <p:nvSpPr>
          <p:cNvPr id="26" name="직사각형 25"/>
          <p:cNvSpPr/>
          <p:nvPr/>
        </p:nvSpPr>
        <p:spPr>
          <a:xfrm>
            <a:off x="3184865" y="5769376"/>
            <a:ext cx="2170989" cy="190273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  <p:sp>
        <p:nvSpPr>
          <p:cNvPr id="27" name="TextBox 19"/>
          <p:cNvSpPr txBox="1"/>
          <p:nvPr/>
        </p:nvSpPr>
        <p:spPr>
          <a:xfrm>
            <a:off x="3224399" y="6011448"/>
            <a:ext cx="2911807" cy="29944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100" dirty="0" smtClean="0"/>
              <a:t>MDMT</a:t>
            </a:r>
            <a:endParaRPr lang="ko-KR" altLang="en-US" sz="1100" dirty="0"/>
          </a:p>
        </p:txBody>
      </p:sp>
      <p:sp>
        <p:nvSpPr>
          <p:cNvPr id="28" name="직사각형 27"/>
          <p:cNvSpPr/>
          <p:nvPr/>
        </p:nvSpPr>
        <p:spPr>
          <a:xfrm>
            <a:off x="3163030" y="6029949"/>
            <a:ext cx="2170989" cy="190273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ko-KR" altLang="en-US" sz="1100"/>
          </a:p>
        </p:txBody>
      </p:sp>
    </p:spTree>
    <p:extLst>
      <p:ext uri="{BB962C8B-B14F-4D97-AF65-F5344CB8AC3E}">
        <p14:creationId xmlns:p14="http://schemas.microsoft.com/office/powerpoint/2010/main" val="2636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 </a:t>
            </a:r>
            <a:r>
              <a:rPr lang="en-US" altLang="ko-KR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Piperun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Break – 1.Max Design P, 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0600" y="1051888"/>
            <a:ext cx="9726947" cy="1138773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1) Equipment</a:t>
            </a:r>
          </a:p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DP, DT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라는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attribute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설정을 위한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en-US" altLang="ko-KR" sz="1600" spc="-3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auto check </a:t>
            </a:r>
            <a:r>
              <a:rPr lang="en-US" altLang="ko-KR" sz="1600" spc="-30" dirty="0">
                <a:latin typeface="맑은 고딕" pitchFamily="50" charset="-127"/>
                <a:ea typeface="맑은 고딕" pitchFamily="50" charset="-127"/>
              </a:rPr>
              <a:t>rule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16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번 </a:t>
            </a:r>
            <a:r>
              <a:rPr lang="en-US" altLang="ko-KR" sz="1600" spc="-30" dirty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1600" spc="-30" dirty="0">
                <a:latin typeface="맑은 고딕" pitchFamily="50" charset="-127"/>
                <a:ea typeface="맑은 고딕" pitchFamily="50" charset="-127"/>
              </a:rPr>
              <a:t>참조</a:t>
            </a:r>
            <a:endParaRPr lang="en-US" altLang="ko-KR" sz="1600" spc="-30" dirty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Flow direction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과 연결점을 이용해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topology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를 구성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Start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및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destination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point: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특정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Equipment (Vessel, Drum, Column, Tower, Tank)</a:t>
            </a:r>
          </a:p>
        </p:txBody>
      </p:sp>
      <p:grpSp>
        <p:nvGrpSpPr>
          <p:cNvPr id="29" name="그룹 28"/>
          <p:cNvGrpSpPr/>
          <p:nvPr/>
        </p:nvGrpSpPr>
        <p:grpSpPr>
          <a:xfrm rot="5400000">
            <a:off x="226077" y="3258325"/>
            <a:ext cx="1371060" cy="519988"/>
            <a:chOff x="4198620" y="2701681"/>
            <a:chExt cx="2100113" cy="389150"/>
          </a:xfrm>
        </p:grpSpPr>
        <p:sp>
          <p:nvSpPr>
            <p:cNvPr id="30" name="타원 29"/>
            <p:cNvSpPr/>
            <p:nvPr/>
          </p:nvSpPr>
          <p:spPr bwMode="auto">
            <a:xfrm>
              <a:off x="419862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31" name="타원 30"/>
            <p:cNvSpPr/>
            <p:nvPr/>
          </p:nvSpPr>
          <p:spPr bwMode="auto">
            <a:xfrm>
              <a:off x="584454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4425717" y="2701681"/>
              <a:ext cx="1645920" cy="3891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 rot="5400000">
            <a:off x="3232064" y="3174435"/>
            <a:ext cx="1371060" cy="519988"/>
            <a:chOff x="4198620" y="2701681"/>
            <a:chExt cx="2100113" cy="389150"/>
          </a:xfrm>
        </p:grpSpPr>
        <p:sp>
          <p:nvSpPr>
            <p:cNvPr id="34" name="타원 33"/>
            <p:cNvSpPr/>
            <p:nvPr/>
          </p:nvSpPr>
          <p:spPr bwMode="auto">
            <a:xfrm>
              <a:off x="419862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35" name="타원 34"/>
            <p:cNvSpPr/>
            <p:nvPr/>
          </p:nvSpPr>
          <p:spPr bwMode="auto">
            <a:xfrm>
              <a:off x="584454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4425717" y="2701681"/>
              <a:ext cx="1645920" cy="3891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2" name="자유형 1"/>
          <p:cNvSpPr/>
          <p:nvPr/>
        </p:nvSpPr>
        <p:spPr bwMode="auto">
          <a:xfrm>
            <a:off x="1171601" y="3380763"/>
            <a:ext cx="1227650" cy="285226"/>
          </a:xfrm>
          <a:custGeom>
            <a:avLst/>
            <a:gdLst>
              <a:gd name="connsiteX0" fmla="*/ 0 w 2223083"/>
              <a:gd name="connsiteY0" fmla="*/ 285226 h 285226"/>
              <a:gd name="connsiteX1" fmla="*/ 419450 w 2223083"/>
              <a:gd name="connsiteY1" fmla="*/ 285226 h 285226"/>
              <a:gd name="connsiteX2" fmla="*/ 419450 w 2223083"/>
              <a:gd name="connsiteY2" fmla="*/ 0 h 285226"/>
              <a:gd name="connsiteX3" fmla="*/ 2223083 w 2223083"/>
              <a:gd name="connsiteY3" fmla="*/ 0 h 285226"/>
              <a:gd name="connsiteX0" fmla="*/ 0 w 1097815"/>
              <a:gd name="connsiteY0" fmla="*/ 285226 h 285226"/>
              <a:gd name="connsiteX1" fmla="*/ 419450 w 1097815"/>
              <a:gd name="connsiteY1" fmla="*/ 285226 h 285226"/>
              <a:gd name="connsiteX2" fmla="*/ 419450 w 1097815"/>
              <a:gd name="connsiteY2" fmla="*/ 0 h 285226"/>
              <a:gd name="connsiteX3" fmla="*/ 1097815 w 1097815"/>
              <a:gd name="connsiteY3" fmla="*/ 0 h 285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7815" h="285226">
                <a:moveTo>
                  <a:pt x="0" y="285226"/>
                </a:moveTo>
                <a:lnTo>
                  <a:pt x="419450" y="285226"/>
                </a:lnTo>
                <a:lnTo>
                  <a:pt x="419450" y="0"/>
                </a:lnTo>
                <a:lnTo>
                  <a:pt x="1097815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0" name="그룹 39"/>
          <p:cNvGrpSpPr/>
          <p:nvPr/>
        </p:nvGrpSpPr>
        <p:grpSpPr>
          <a:xfrm rot="10800000">
            <a:off x="1216784" y="3556620"/>
            <a:ext cx="375522" cy="217803"/>
            <a:chOff x="3302350" y="4591971"/>
            <a:chExt cx="643758" cy="373380"/>
          </a:xfrm>
        </p:grpSpPr>
        <p:sp>
          <p:nvSpPr>
            <p:cNvPr id="41" name="이등변 삼각형 40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42" name="이등변 삼각형 41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43" name="오른쪽 화살표 42"/>
          <p:cNvSpPr/>
          <p:nvPr/>
        </p:nvSpPr>
        <p:spPr bwMode="auto">
          <a:xfrm>
            <a:off x="1697471" y="3167339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4" name="내용 개체 틀 1"/>
          <p:cNvSpPr txBox="1">
            <a:spLocks/>
          </p:cNvSpPr>
          <p:nvPr/>
        </p:nvSpPr>
        <p:spPr bwMode="auto">
          <a:xfrm>
            <a:off x="748401" y="3196904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200" b="0" kern="0" dirty="0" smtClean="0">
                <a:solidFill>
                  <a:srgbClr val="FF0000"/>
                </a:solidFill>
              </a:rPr>
              <a:t>DP1</a:t>
            </a:r>
          </a:p>
        </p:txBody>
      </p:sp>
      <p:cxnSp>
        <p:nvCxnSpPr>
          <p:cNvPr id="6" name="직선 연결선 5"/>
          <p:cNvCxnSpPr/>
          <p:nvPr/>
        </p:nvCxnSpPr>
        <p:spPr bwMode="auto">
          <a:xfrm>
            <a:off x="2583809" y="3380762"/>
            <a:ext cx="1073791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" name="그룹 36"/>
          <p:cNvGrpSpPr/>
          <p:nvPr/>
        </p:nvGrpSpPr>
        <p:grpSpPr>
          <a:xfrm rot="10800000">
            <a:off x="3092334" y="3271861"/>
            <a:ext cx="375522" cy="217803"/>
            <a:chOff x="3302350" y="4591971"/>
            <a:chExt cx="643758" cy="373380"/>
          </a:xfrm>
        </p:grpSpPr>
        <p:sp>
          <p:nvSpPr>
            <p:cNvPr id="38" name="이등변 삼각형 37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39" name="이등변 삼각형 38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8" name="구부러진 연결선 7"/>
          <p:cNvCxnSpPr/>
          <p:nvPr/>
        </p:nvCxnSpPr>
        <p:spPr bwMode="auto">
          <a:xfrm rot="10800000" flipV="1">
            <a:off x="2276001" y="3193947"/>
            <a:ext cx="383928" cy="334595"/>
          </a:xfrm>
          <a:prstGeom prst="curvedConnector3">
            <a:avLst>
              <a:gd name="adj1" fmla="val 5874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구부러진 연결선 45"/>
          <p:cNvCxnSpPr/>
          <p:nvPr/>
        </p:nvCxnSpPr>
        <p:spPr bwMode="auto">
          <a:xfrm rot="10800000" flipV="1">
            <a:off x="2374084" y="3244280"/>
            <a:ext cx="383928" cy="334595"/>
          </a:xfrm>
          <a:prstGeom prst="curvedConnector3">
            <a:avLst>
              <a:gd name="adj1" fmla="val 5874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오른쪽 화살표 46"/>
          <p:cNvSpPr/>
          <p:nvPr/>
        </p:nvSpPr>
        <p:spPr bwMode="auto">
          <a:xfrm>
            <a:off x="2758612" y="3107176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내용 개체 틀 1"/>
          <p:cNvSpPr txBox="1">
            <a:spLocks/>
          </p:cNvSpPr>
          <p:nvPr/>
        </p:nvSpPr>
        <p:spPr bwMode="auto">
          <a:xfrm>
            <a:off x="3747939" y="3135592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200" b="0" kern="0" dirty="0" smtClean="0">
                <a:solidFill>
                  <a:srgbClr val="FF0000"/>
                </a:solidFill>
              </a:rPr>
              <a:t>DP2</a:t>
            </a:r>
          </a:p>
        </p:txBody>
      </p:sp>
      <p:cxnSp>
        <p:nvCxnSpPr>
          <p:cNvPr id="49" name="직선 연결선 48"/>
          <p:cNvCxnSpPr/>
          <p:nvPr/>
        </p:nvCxnSpPr>
        <p:spPr bwMode="auto">
          <a:xfrm>
            <a:off x="3469837" y="2618843"/>
            <a:ext cx="0" cy="152383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타원 51"/>
          <p:cNvSpPr/>
          <p:nvPr/>
        </p:nvSpPr>
        <p:spPr bwMode="auto">
          <a:xfrm>
            <a:off x="3409863" y="2555648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3" name="내용 개체 틀 1"/>
          <p:cNvSpPr txBox="1">
            <a:spLocks/>
          </p:cNvSpPr>
          <p:nvPr/>
        </p:nvSpPr>
        <p:spPr bwMode="auto">
          <a:xfrm>
            <a:off x="2359989" y="2254748"/>
            <a:ext cx="2153288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Break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생성지점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(last valve)</a:t>
            </a:r>
          </a:p>
        </p:txBody>
      </p:sp>
      <p:grpSp>
        <p:nvGrpSpPr>
          <p:cNvPr id="54" name="그룹 53"/>
          <p:cNvGrpSpPr/>
          <p:nvPr/>
        </p:nvGrpSpPr>
        <p:grpSpPr>
          <a:xfrm rot="5400000">
            <a:off x="5217526" y="3318882"/>
            <a:ext cx="1371060" cy="519988"/>
            <a:chOff x="4198620" y="2701681"/>
            <a:chExt cx="2100113" cy="389150"/>
          </a:xfrm>
        </p:grpSpPr>
        <p:sp>
          <p:nvSpPr>
            <p:cNvPr id="55" name="타원 54"/>
            <p:cNvSpPr/>
            <p:nvPr/>
          </p:nvSpPr>
          <p:spPr bwMode="auto">
            <a:xfrm>
              <a:off x="419862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56" name="타원 55"/>
            <p:cNvSpPr/>
            <p:nvPr/>
          </p:nvSpPr>
          <p:spPr bwMode="auto">
            <a:xfrm>
              <a:off x="584454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57" name="직사각형 56"/>
            <p:cNvSpPr/>
            <p:nvPr/>
          </p:nvSpPr>
          <p:spPr bwMode="auto">
            <a:xfrm>
              <a:off x="4425717" y="2701681"/>
              <a:ext cx="1645920" cy="3891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grpSp>
        <p:nvGrpSpPr>
          <p:cNvPr id="58" name="그룹 57"/>
          <p:cNvGrpSpPr/>
          <p:nvPr/>
        </p:nvGrpSpPr>
        <p:grpSpPr>
          <a:xfrm rot="5400000">
            <a:off x="8223513" y="3234992"/>
            <a:ext cx="1371060" cy="519988"/>
            <a:chOff x="4198620" y="2701681"/>
            <a:chExt cx="2100113" cy="389150"/>
          </a:xfrm>
        </p:grpSpPr>
        <p:sp>
          <p:nvSpPr>
            <p:cNvPr id="59" name="타원 58"/>
            <p:cNvSpPr/>
            <p:nvPr/>
          </p:nvSpPr>
          <p:spPr bwMode="auto">
            <a:xfrm>
              <a:off x="419862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60" name="타원 59"/>
            <p:cNvSpPr/>
            <p:nvPr/>
          </p:nvSpPr>
          <p:spPr bwMode="auto">
            <a:xfrm>
              <a:off x="584454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61" name="직사각형 60"/>
            <p:cNvSpPr/>
            <p:nvPr/>
          </p:nvSpPr>
          <p:spPr bwMode="auto">
            <a:xfrm>
              <a:off x="4425717" y="2701681"/>
              <a:ext cx="1645920" cy="3891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62" name="자유형 61"/>
          <p:cNvSpPr/>
          <p:nvPr/>
        </p:nvSpPr>
        <p:spPr bwMode="auto">
          <a:xfrm>
            <a:off x="6163050" y="3441320"/>
            <a:ext cx="1227650" cy="285226"/>
          </a:xfrm>
          <a:custGeom>
            <a:avLst/>
            <a:gdLst>
              <a:gd name="connsiteX0" fmla="*/ 0 w 2223083"/>
              <a:gd name="connsiteY0" fmla="*/ 285226 h 285226"/>
              <a:gd name="connsiteX1" fmla="*/ 419450 w 2223083"/>
              <a:gd name="connsiteY1" fmla="*/ 285226 h 285226"/>
              <a:gd name="connsiteX2" fmla="*/ 419450 w 2223083"/>
              <a:gd name="connsiteY2" fmla="*/ 0 h 285226"/>
              <a:gd name="connsiteX3" fmla="*/ 2223083 w 2223083"/>
              <a:gd name="connsiteY3" fmla="*/ 0 h 285226"/>
              <a:gd name="connsiteX0" fmla="*/ 0 w 1097815"/>
              <a:gd name="connsiteY0" fmla="*/ 285226 h 285226"/>
              <a:gd name="connsiteX1" fmla="*/ 419450 w 1097815"/>
              <a:gd name="connsiteY1" fmla="*/ 285226 h 285226"/>
              <a:gd name="connsiteX2" fmla="*/ 419450 w 1097815"/>
              <a:gd name="connsiteY2" fmla="*/ 0 h 285226"/>
              <a:gd name="connsiteX3" fmla="*/ 1097815 w 1097815"/>
              <a:gd name="connsiteY3" fmla="*/ 0 h 285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7815" h="285226">
                <a:moveTo>
                  <a:pt x="0" y="285226"/>
                </a:moveTo>
                <a:lnTo>
                  <a:pt x="419450" y="285226"/>
                </a:lnTo>
                <a:lnTo>
                  <a:pt x="419450" y="0"/>
                </a:lnTo>
                <a:lnTo>
                  <a:pt x="1097815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3" name="그룹 62"/>
          <p:cNvGrpSpPr/>
          <p:nvPr/>
        </p:nvGrpSpPr>
        <p:grpSpPr>
          <a:xfrm rot="10800000">
            <a:off x="6208233" y="3617177"/>
            <a:ext cx="375522" cy="217803"/>
            <a:chOff x="3302350" y="4591971"/>
            <a:chExt cx="643758" cy="373380"/>
          </a:xfrm>
        </p:grpSpPr>
        <p:sp>
          <p:nvSpPr>
            <p:cNvPr id="64" name="이등변 삼각형 63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65" name="이등변 삼각형 64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66" name="오른쪽 화살표 65"/>
          <p:cNvSpPr/>
          <p:nvPr/>
        </p:nvSpPr>
        <p:spPr bwMode="auto">
          <a:xfrm>
            <a:off x="6688920" y="3227896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7" name="내용 개체 틀 1"/>
          <p:cNvSpPr txBox="1">
            <a:spLocks/>
          </p:cNvSpPr>
          <p:nvPr/>
        </p:nvSpPr>
        <p:spPr bwMode="auto">
          <a:xfrm>
            <a:off x="5739850" y="3257461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200" b="0" kern="0" dirty="0" smtClean="0">
                <a:solidFill>
                  <a:srgbClr val="FF0000"/>
                </a:solidFill>
              </a:rPr>
              <a:t>DP1</a:t>
            </a:r>
          </a:p>
        </p:txBody>
      </p:sp>
      <p:cxnSp>
        <p:nvCxnSpPr>
          <p:cNvPr id="68" name="직선 연결선 67"/>
          <p:cNvCxnSpPr/>
          <p:nvPr/>
        </p:nvCxnSpPr>
        <p:spPr bwMode="auto">
          <a:xfrm>
            <a:off x="7575258" y="3441319"/>
            <a:ext cx="1073791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9" name="그룹 68"/>
          <p:cNvGrpSpPr/>
          <p:nvPr/>
        </p:nvGrpSpPr>
        <p:grpSpPr>
          <a:xfrm rot="10800000">
            <a:off x="8083783" y="3332418"/>
            <a:ext cx="375522" cy="217803"/>
            <a:chOff x="3302350" y="4591971"/>
            <a:chExt cx="643758" cy="373380"/>
          </a:xfrm>
        </p:grpSpPr>
        <p:sp>
          <p:nvSpPr>
            <p:cNvPr id="70" name="이등변 삼각형 69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71" name="이등변 삼각형 70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72" name="구부러진 연결선 71"/>
          <p:cNvCxnSpPr/>
          <p:nvPr/>
        </p:nvCxnSpPr>
        <p:spPr bwMode="auto">
          <a:xfrm rot="10800000" flipV="1">
            <a:off x="7267450" y="3254504"/>
            <a:ext cx="383928" cy="334595"/>
          </a:xfrm>
          <a:prstGeom prst="curvedConnector3">
            <a:avLst>
              <a:gd name="adj1" fmla="val 5874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구부러진 연결선 72"/>
          <p:cNvCxnSpPr/>
          <p:nvPr/>
        </p:nvCxnSpPr>
        <p:spPr bwMode="auto">
          <a:xfrm rot="10800000" flipV="1">
            <a:off x="7365533" y="3304837"/>
            <a:ext cx="383928" cy="334595"/>
          </a:xfrm>
          <a:prstGeom prst="curvedConnector3">
            <a:avLst>
              <a:gd name="adj1" fmla="val 5874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오른쪽 화살표 73"/>
          <p:cNvSpPr/>
          <p:nvPr/>
        </p:nvSpPr>
        <p:spPr bwMode="auto">
          <a:xfrm>
            <a:off x="7750061" y="3167733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5" name="내용 개체 틀 1"/>
          <p:cNvSpPr txBox="1">
            <a:spLocks/>
          </p:cNvSpPr>
          <p:nvPr/>
        </p:nvSpPr>
        <p:spPr bwMode="auto">
          <a:xfrm>
            <a:off x="8739388" y="3196149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200" b="0" kern="0" dirty="0" smtClean="0">
                <a:solidFill>
                  <a:srgbClr val="FF0000"/>
                </a:solidFill>
              </a:rPr>
              <a:t>DP2</a:t>
            </a:r>
          </a:p>
        </p:txBody>
      </p:sp>
      <p:cxnSp>
        <p:nvCxnSpPr>
          <p:cNvPr id="76" name="직선 연결선 75"/>
          <p:cNvCxnSpPr/>
          <p:nvPr/>
        </p:nvCxnSpPr>
        <p:spPr bwMode="auto">
          <a:xfrm>
            <a:off x="6207881" y="2781401"/>
            <a:ext cx="0" cy="152383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타원 76"/>
          <p:cNvSpPr/>
          <p:nvPr/>
        </p:nvSpPr>
        <p:spPr bwMode="auto">
          <a:xfrm>
            <a:off x="6147907" y="2718206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8" name="내용 개체 틀 1"/>
          <p:cNvSpPr txBox="1">
            <a:spLocks/>
          </p:cNvSpPr>
          <p:nvPr/>
        </p:nvSpPr>
        <p:spPr bwMode="auto">
          <a:xfrm>
            <a:off x="5131588" y="2417306"/>
            <a:ext cx="2950211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Break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생성지점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(first valve)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62745" y="4418817"/>
            <a:ext cx="4010438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Nozzle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중 상기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type equipment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추출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연결 정보 추출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  <a:sym typeface="Wingdings" panose="05000000000000000000" pitchFamily="2" charset="2"/>
              </a:rPr>
              <a:t>연결 심볼 추출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  <a:sym typeface="Wingdings" panose="05000000000000000000" pitchFamily="2" charset="2"/>
              </a:rPr>
              <a:t>반복으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로 연속적인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Topology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구성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(Destination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까지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sp>
        <p:nvSpPr>
          <p:cNvPr id="80" name="내용 개체 틀 1"/>
          <p:cNvSpPr txBox="1">
            <a:spLocks/>
          </p:cNvSpPr>
          <p:nvPr/>
        </p:nvSpPr>
        <p:spPr bwMode="auto">
          <a:xfrm>
            <a:off x="1908256" y="4028556"/>
            <a:ext cx="1111097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/>
              <a:t>① </a:t>
            </a:r>
            <a:r>
              <a:rPr lang="en-US" altLang="ko-KR" sz="1200" b="0" kern="0" dirty="0" smtClean="0"/>
              <a:t>DP1 &gt; DP2</a:t>
            </a:r>
          </a:p>
        </p:txBody>
      </p:sp>
      <p:sp>
        <p:nvSpPr>
          <p:cNvPr id="81" name="내용 개체 틀 1"/>
          <p:cNvSpPr txBox="1">
            <a:spLocks/>
          </p:cNvSpPr>
          <p:nvPr/>
        </p:nvSpPr>
        <p:spPr bwMode="auto">
          <a:xfrm>
            <a:off x="6967058" y="4028556"/>
            <a:ext cx="1111097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/>
              <a:t>② </a:t>
            </a:r>
            <a:r>
              <a:rPr lang="en-US" altLang="ko-KR" sz="1200" b="0" kern="0" dirty="0" smtClean="0"/>
              <a:t>DP1 &lt; DP2</a:t>
            </a:r>
          </a:p>
        </p:txBody>
      </p:sp>
      <p:grpSp>
        <p:nvGrpSpPr>
          <p:cNvPr id="84" name="그룹 83"/>
          <p:cNvGrpSpPr/>
          <p:nvPr/>
        </p:nvGrpSpPr>
        <p:grpSpPr>
          <a:xfrm rot="5400000">
            <a:off x="5249142" y="5550353"/>
            <a:ext cx="1371060" cy="519988"/>
            <a:chOff x="4198620" y="2701681"/>
            <a:chExt cx="2100113" cy="389150"/>
          </a:xfrm>
        </p:grpSpPr>
        <p:sp>
          <p:nvSpPr>
            <p:cNvPr id="85" name="타원 84"/>
            <p:cNvSpPr/>
            <p:nvPr/>
          </p:nvSpPr>
          <p:spPr bwMode="auto">
            <a:xfrm>
              <a:off x="419862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86" name="타원 85"/>
            <p:cNvSpPr/>
            <p:nvPr/>
          </p:nvSpPr>
          <p:spPr bwMode="auto">
            <a:xfrm>
              <a:off x="584454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87" name="직사각형 86"/>
            <p:cNvSpPr/>
            <p:nvPr/>
          </p:nvSpPr>
          <p:spPr bwMode="auto">
            <a:xfrm>
              <a:off x="4425717" y="2701681"/>
              <a:ext cx="1645920" cy="3891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grpSp>
        <p:nvGrpSpPr>
          <p:cNvPr id="88" name="그룹 87"/>
          <p:cNvGrpSpPr/>
          <p:nvPr/>
        </p:nvGrpSpPr>
        <p:grpSpPr>
          <a:xfrm rot="5400000">
            <a:off x="8255129" y="5466463"/>
            <a:ext cx="1371060" cy="519988"/>
            <a:chOff x="4198620" y="2701681"/>
            <a:chExt cx="2100113" cy="389150"/>
          </a:xfrm>
        </p:grpSpPr>
        <p:sp>
          <p:nvSpPr>
            <p:cNvPr id="89" name="타원 88"/>
            <p:cNvSpPr/>
            <p:nvPr/>
          </p:nvSpPr>
          <p:spPr bwMode="auto">
            <a:xfrm>
              <a:off x="419862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90" name="타원 89"/>
            <p:cNvSpPr/>
            <p:nvPr/>
          </p:nvSpPr>
          <p:spPr bwMode="auto">
            <a:xfrm>
              <a:off x="584454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91" name="직사각형 90"/>
            <p:cNvSpPr/>
            <p:nvPr/>
          </p:nvSpPr>
          <p:spPr bwMode="auto">
            <a:xfrm>
              <a:off x="4425717" y="2701681"/>
              <a:ext cx="1645920" cy="3891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92" name="자유형 91"/>
          <p:cNvSpPr/>
          <p:nvPr/>
        </p:nvSpPr>
        <p:spPr bwMode="auto">
          <a:xfrm>
            <a:off x="6194666" y="5672791"/>
            <a:ext cx="1227650" cy="285226"/>
          </a:xfrm>
          <a:custGeom>
            <a:avLst/>
            <a:gdLst>
              <a:gd name="connsiteX0" fmla="*/ 0 w 2223083"/>
              <a:gd name="connsiteY0" fmla="*/ 285226 h 285226"/>
              <a:gd name="connsiteX1" fmla="*/ 419450 w 2223083"/>
              <a:gd name="connsiteY1" fmla="*/ 285226 h 285226"/>
              <a:gd name="connsiteX2" fmla="*/ 419450 w 2223083"/>
              <a:gd name="connsiteY2" fmla="*/ 0 h 285226"/>
              <a:gd name="connsiteX3" fmla="*/ 2223083 w 2223083"/>
              <a:gd name="connsiteY3" fmla="*/ 0 h 285226"/>
              <a:gd name="connsiteX0" fmla="*/ 0 w 1097815"/>
              <a:gd name="connsiteY0" fmla="*/ 285226 h 285226"/>
              <a:gd name="connsiteX1" fmla="*/ 419450 w 1097815"/>
              <a:gd name="connsiteY1" fmla="*/ 285226 h 285226"/>
              <a:gd name="connsiteX2" fmla="*/ 419450 w 1097815"/>
              <a:gd name="connsiteY2" fmla="*/ 0 h 285226"/>
              <a:gd name="connsiteX3" fmla="*/ 1097815 w 1097815"/>
              <a:gd name="connsiteY3" fmla="*/ 0 h 285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7815" h="285226">
                <a:moveTo>
                  <a:pt x="0" y="285226"/>
                </a:moveTo>
                <a:lnTo>
                  <a:pt x="419450" y="285226"/>
                </a:lnTo>
                <a:lnTo>
                  <a:pt x="419450" y="0"/>
                </a:lnTo>
                <a:lnTo>
                  <a:pt x="1097815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3" name="그룹 92"/>
          <p:cNvGrpSpPr/>
          <p:nvPr/>
        </p:nvGrpSpPr>
        <p:grpSpPr>
          <a:xfrm rot="10800000">
            <a:off x="6239849" y="5848648"/>
            <a:ext cx="375522" cy="217803"/>
            <a:chOff x="3302350" y="4591971"/>
            <a:chExt cx="643758" cy="373380"/>
          </a:xfrm>
        </p:grpSpPr>
        <p:sp>
          <p:nvSpPr>
            <p:cNvPr id="94" name="이등변 삼각형 93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95" name="이등변 삼각형 94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96" name="오른쪽 화살표 95"/>
          <p:cNvSpPr/>
          <p:nvPr/>
        </p:nvSpPr>
        <p:spPr bwMode="auto">
          <a:xfrm>
            <a:off x="6720536" y="5459367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7" name="내용 개체 틀 1"/>
          <p:cNvSpPr txBox="1">
            <a:spLocks/>
          </p:cNvSpPr>
          <p:nvPr/>
        </p:nvSpPr>
        <p:spPr bwMode="auto">
          <a:xfrm>
            <a:off x="5771466" y="5488932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200" b="0" kern="0" dirty="0" smtClean="0">
                <a:solidFill>
                  <a:srgbClr val="FF0000"/>
                </a:solidFill>
              </a:rPr>
              <a:t>DP1</a:t>
            </a:r>
          </a:p>
        </p:txBody>
      </p:sp>
      <p:cxnSp>
        <p:nvCxnSpPr>
          <p:cNvPr id="98" name="직선 연결선 97"/>
          <p:cNvCxnSpPr/>
          <p:nvPr/>
        </p:nvCxnSpPr>
        <p:spPr bwMode="auto">
          <a:xfrm>
            <a:off x="7606874" y="5672790"/>
            <a:ext cx="1073791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9" name="그룹 98"/>
          <p:cNvGrpSpPr/>
          <p:nvPr/>
        </p:nvGrpSpPr>
        <p:grpSpPr>
          <a:xfrm rot="10800000">
            <a:off x="8115399" y="5563889"/>
            <a:ext cx="375522" cy="217803"/>
            <a:chOff x="3302350" y="4591971"/>
            <a:chExt cx="643758" cy="373380"/>
          </a:xfrm>
        </p:grpSpPr>
        <p:sp>
          <p:nvSpPr>
            <p:cNvPr id="100" name="이등변 삼각형 99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01" name="이등변 삼각형 100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102" name="구부러진 연결선 101"/>
          <p:cNvCxnSpPr/>
          <p:nvPr/>
        </p:nvCxnSpPr>
        <p:spPr bwMode="auto">
          <a:xfrm rot="10800000" flipV="1">
            <a:off x="7299066" y="5485975"/>
            <a:ext cx="383928" cy="334595"/>
          </a:xfrm>
          <a:prstGeom prst="curvedConnector3">
            <a:avLst>
              <a:gd name="adj1" fmla="val 5874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구부러진 연결선 102"/>
          <p:cNvCxnSpPr/>
          <p:nvPr/>
        </p:nvCxnSpPr>
        <p:spPr bwMode="auto">
          <a:xfrm rot="10800000" flipV="1">
            <a:off x="7397149" y="5536308"/>
            <a:ext cx="383928" cy="334595"/>
          </a:xfrm>
          <a:prstGeom prst="curvedConnector3">
            <a:avLst>
              <a:gd name="adj1" fmla="val 5874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오른쪽 화살표 103"/>
          <p:cNvSpPr/>
          <p:nvPr/>
        </p:nvSpPr>
        <p:spPr bwMode="auto">
          <a:xfrm>
            <a:off x="7781677" y="5399204"/>
            <a:ext cx="521483" cy="13710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5" name="내용 개체 틀 1"/>
          <p:cNvSpPr txBox="1">
            <a:spLocks/>
          </p:cNvSpPr>
          <p:nvPr/>
        </p:nvSpPr>
        <p:spPr bwMode="auto">
          <a:xfrm>
            <a:off x="8771004" y="5427620"/>
            <a:ext cx="389644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200" b="0" kern="0" dirty="0" smtClean="0">
                <a:solidFill>
                  <a:srgbClr val="FF0000"/>
                </a:solidFill>
              </a:rPr>
              <a:t>DP2</a:t>
            </a:r>
          </a:p>
        </p:txBody>
      </p:sp>
      <p:sp>
        <p:nvSpPr>
          <p:cNvPr id="108" name="내용 개체 틀 1"/>
          <p:cNvSpPr txBox="1">
            <a:spLocks/>
          </p:cNvSpPr>
          <p:nvPr/>
        </p:nvSpPr>
        <p:spPr bwMode="auto">
          <a:xfrm>
            <a:off x="6855083" y="4994864"/>
            <a:ext cx="1398278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No Action</a:t>
            </a:r>
          </a:p>
        </p:txBody>
      </p:sp>
      <p:sp>
        <p:nvSpPr>
          <p:cNvPr id="109" name="내용 개체 틀 1"/>
          <p:cNvSpPr txBox="1">
            <a:spLocks/>
          </p:cNvSpPr>
          <p:nvPr/>
        </p:nvSpPr>
        <p:spPr bwMode="auto">
          <a:xfrm>
            <a:off x="6998674" y="6260027"/>
            <a:ext cx="1111097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/>
              <a:t>③ </a:t>
            </a:r>
            <a:r>
              <a:rPr lang="en-US" altLang="ko-KR" sz="1200" b="0" kern="0" dirty="0" smtClean="0"/>
              <a:t>DP1 </a:t>
            </a:r>
            <a:r>
              <a:rPr lang="en-US" altLang="ko-KR" sz="1200" b="0" kern="0" dirty="0"/>
              <a:t>=</a:t>
            </a:r>
            <a:r>
              <a:rPr lang="en-US" altLang="ko-KR" sz="1200" b="0" kern="0" dirty="0" smtClean="0"/>
              <a:t> DP2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60160" y="5765431"/>
            <a:ext cx="4010438" cy="7386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DP1, DP2 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값을 비교하여 ①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~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③ 중 </a:t>
            </a:r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 break 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생성</a:t>
            </a:r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727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 </a:t>
            </a:r>
            <a:r>
              <a:rPr lang="en-US" altLang="ko-KR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Piperun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Break – 1.Max Design P, 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140600" y="1051888"/>
            <a:ext cx="9726947" cy="1138773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2) Control Valve</a:t>
            </a:r>
          </a:p>
          <a:p>
            <a:pPr marL="87312" lvl="0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Control Valve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Start Point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로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, Flow direction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과 연결점을 이용해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Bypass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까지 설정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543006" lvl="1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아래와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같이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break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부여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(all case)</a:t>
            </a:r>
          </a:p>
        </p:txBody>
      </p:sp>
      <p:cxnSp>
        <p:nvCxnSpPr>
          <p:cNvPr id="83" name="직선 연결선 82"/>
          <p:cNvCxnSpPr/>
          <p:nvPr/>
        </p:nvCxnSpPr>
        <p:spPr bwMode="auto">
          <a:xfrm>
            <a:off x="3698334" y="3381276"/>
            <a:ext cx="117970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직선 연결선 105"/>
          <p:cNvCxnSpPr/>
          <p:nvPr/>
        </p:nvCxnSpPr>
        <p:spPr bwMode="auto">
          <a:xfrm>
            <a:off x="2160077" y="3381276"/>
            <a:ext cx="1143529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7" name="그룹 106"/>
          <p:cNvGrpSpPr/>
          <p:nvPr/>
        </p:nvGrpSpPr>
        <p:grpSpPr>
          <a:xfrm>
            <a:off x="3311705" y="3198343"/>
            <a:ext cx="375522" cy="296127"/>
            <a:chOff x="3302350" y="4457700"/>
            <a:chExt cx="643758" cy="507651"/>
          </a:xfrm>
        </p:grpSpPr>
        <p:sp>
          <p:nvSpPr>
            <p:cNvPr id="111" name="이등변 삼각형 110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12" name="이등변 삼각형 111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113" name="직선 연결선 112"/>
            <p:cNvCxnSpPr>
              <a:stCxn id="111" idx="0"/>
            </p:cNvCxnSpPr>
            <p:nvPr/>
          </p:nvCxnSpPr>
          <p:spPr bwMode="auto">
            <a:xfrm flipH="1" flipV="1">
              <a:off x="3624229" y="4457700"/>
              <a:ext cx="1" cy="320961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4" name="현 113"/>
          <p:cNvSpPr/>
          <p:nvPr/>
        </p:nvSpPr>
        <p:spPr bwMode="auto">
          <a:xfrm rot="6771403">
            <a:off x="3340075" y="2996320"/>
            <a:ext cx="318782" cy="318782"/>
          </a:xfrm>
          <a:prstGeom prst="cho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15" name="직선 연결선 114"/>
          <p:cNvCxnSpPr/>
          <p:nvPr/>
        </p:nvCxnSpPr>
        <p:spPr bwMode="auto">
          <a:xfrm>
            <a:off x="2621400" y="3385569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직선 연결선 115"/>
          <p:cNvCxnSpPr/>
          <p:nvPr/>
        </p:nvCxnSpPr>
        <p:spPr bwMode="auto">
          <a:xfrm>
            <a:off x="4458589" y="3377793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직선 연결선 116"/>
          <p:cNvCxnSpPr/>
          <p:nvPr/>
        </p:nvCxnSpPr>
        <p:spPr bwMode="auto">
          <a:xfrm>
            <a:off x="2633041" y="3834282"/>
            <a:ext cx="1825548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8" name="그룹 117"/>
          <p:cNvGrpSpPr/>
          <p:nvPr/>
        </p:nvGrpSpPr>
        <p:grpSpPr>
          <a:xfrm>
            <a:off x="3276805" y="3723210"/>
            <a:ext cx="375522" cy="217803"/>
            <a:chOff x="3302350" y="4591971"/>
            <a:chExt cx="643758" cy="373380"/>
          </a:xfrm>
        </p:grpSpPr>
        <p:sp>
          <p:nvSpPr>
            <p:cNvPr id="119" name="이등변 삼각형 118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20" name="이등변 삼각형 119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121" name="오른쪽 화살표 120"/>
          <p:cNvSpPr/>
          <p:nvPr/>
        </p:nvSpPr>
        <p:spPr bwMode="auto">
          <a:xfrm>
            <a:off x="2084504" y="3186657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2" name="오른쪽 화살표 121"/>
          <p:cNvSpPr/>
          <p:nvPr/>
        </p:nvSpPr>
        <p:spPr bwMode="auto">
          <a:xfrm>
            <a:off x="2633041" y="3867310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3" name="오른쪽 화살표 122"/>
          <p:cNvSpPr/>
          <p:nvPr/>
        </p:nvSpPr>
        <p:spPr bwMode="auto">
          <a:xfrm>
            <a:off x="3911838" y="3867310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4" name="오른쪽 화살표 123"/>
          <p:cNvSpPr/>
          <p:nvPr/>
        </p:nvSpPr>
        <p:spPr bwMode="auto">
          <a:xfrm>
            <a:off x="2731841" y="3095453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5" name="오른쪽 화살표 124"/>
          <p:cNvSpPr/>
          <p:nvPr/>
        </p:nvSpPr>
        <p:spPr bwMode="auto">
          <a:xfrm>
            <a:off x="3885514" y="3119545"/>
            <a:ext cx="307965" cy="148591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28" name="그룹 127"/>
          <p:cNvGrpSpPr/>
          <p:nvPr/>
        </p:nvGrpSpPr>
        <p:grpSpPr>
          <a:xfrm>
            <a:off x="3911838" y="3276667"/>
            <a:ext cx="375522" cy="217803"/>
            <a:chOff x="3302350" y="4591971"/>
            <a:chExt cx="643758" cy="373380"/>
          </a:xfrm>
        </p:grpSpPr>
        <p:sp>
          <p:nvSpPr>
            <p:cNvPr id="129" name="이등변 삼각형 128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30" name="이등변 삼각형 129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grpSp>
        <p:nvGrpSpPr>
          <p:cNvPr id="131" name="그룹 130"/>
          <p:cNvGrpSpPr/>
          <p:nvPr/>
        </p:nvGrpSpPr>
        <p:grpSpPr>
          <a:xfrm>
            <a:off x="2744081" y="3266789"/>
            <a:ext cx="375522" cy="217803"/>
            <a:chOff x="3302350" y="4591971"/>
            <a:chExt cx="643758" cy="373380"/>
          </a:xfrm>
        </p:grpSpPr>
        <p:sp>
          <p:nvSpPr>
            <p:cNvPr id="132" name="이등변 삼각형 131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33" name="이등변 삼각형 132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134" name="직선 연결선 133"/>
          <p:cNvCxnSpPr/>
          <p:nvPr/>
        </p:nvCxnSpPr>
        <p:spPr bwMode="auto">
          <a:xfrm>
            <a:off x="4294696" y="2886713"/>
            <a:ext cx="0" cy="76191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타원 134"/>
          <p:cNvSpPr/>
          <p:nvPr/>
        </p:nvSpPr>
        <p:spPr bwMode="auto">
          <a:xfrm>
            <a:off x="4234722" y="2823518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6" name="내용 개체 틀 1"/>
          <p:cNvSpPr txBox="1">
            <a:spLocks/>
          </p:cNvSpPr>
          <p:nvPr/>
        </p:nvSpPr>
        <p:spPr bwMode="auto">
          <a:xfrm>
            <a:off x="3134513" y="2514229"/>
            <a:ext cx="2950211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Break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생성지점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(valve outlet 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쪽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137" name="직선 연결선 136"/>
          <p:cNvCxnSpPr/>
          <p:nvPr/>
        </p:nvCxnSpPr>
        <p:spPr bwMode="auto">
          <a:xfrm>
            <a:off x="3652327" y="3602149"/>
            <a:ext cx="0" cy="76191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타원 137"/>
          <p:cNvSpPr/>
          <p:nvPr/>
        </p:nvSpPr>
        <p:spPr bwMode="auto">
          <a:xfrm>
            <a:off x="3578387" y="4284095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9" name="내용 개체 틀 1"/>
          <p:cNvSpPr txBox="1">
            <a:spLocks/>
          </p:cNvSpPr>
          <p:nvPr/>
        </p:nvSpPr>
        <p:spPr bwMode="auto">
          <a:xfrm>
            <a:off x="2639562" y="4428722"/>
            <a:ext cx="2950211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Break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생성지점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(valve outlet 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쪽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40" name="오른쪽 화살표 139"/>
          <p:cNvSpPr/>
          <p:nvPr/>
        </p:nvSpPr>
        <p:spPr bwMode="auto">
          <a:xfrm>
            <a:off x="4574243" y="3143365"/>
            <a:ext cx="307965" cy="148591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722642" y="3086398"/>
            <a:ext cx="4010438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Control Valve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및 연결점 획득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–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심볼의 양방향 연속정보 획득 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(Tee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출현지점까지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5798386" y="4788543"/>
            <a:ext cx="4010438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Flow 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direction 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으로 입구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출구 정보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규정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Control valve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와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사이의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valve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출구에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break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부여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Control valve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bypass valve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출구에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break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부여</a:t>
            </a:r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43" name="타원 142"/>
          <p:cNvSpPr/>
          <p:nvPr/>
        </p:nvSpPr>
        <p:spPr bwMode="auto">
          <a:xfrm>
            <a:off x="4398986" y="3349615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31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 </a:t>
            </a:r>
            <a:r>
              <a:rPr lang="en-US" altLang="ko-KR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Piperun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Break – 2.Max Operating P, 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0600" y="1051888"/>
            <a:ext cx="9726947" cy="107721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Operating P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는 어차피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equipment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기준으로 구분되므로 이미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break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가 된 상태로 규정</a:t>
            </a:r>
            <a:endParaRPr lang="en-US" altLang="ko-KR" sz="1600" spc="-30" dirty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No logic required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다만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Control valve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start point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로 간주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아래와 같이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logic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구현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31" name="직선 연결선 130"/>
          <p:cNvCxnSpPr/>
          <p:nvPr/>
        </p:nvCxnSpPr>
        <p:spPr bwMode="auto">
          <a:xfrm>
            <a:off x="3698334" y="3381276"/>
            <a:ext cx="117970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직선 연결선 131"/>
          <p:cNvCxnSpPr/>
          <p:nvPr/>
        </p:nvCxnSpPr>
        <p:spPr bwMode="auto">
          <a:xfrm>
            <a:off x="2160077" y="3381276"/>
            <a:ext cx="1143529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3" name="그룹 132"/>
          <p:cNvGrpSpPr/>
          <p:nvPr/>
        </p:nvGrpSpPr>
        <p:grpSpPr>
          <a:xfrm>
            <a:off x="3311705" y="3198343"/>
            <a:ext cx="375522" cy="296127"/>
            <a:chOff x="3302350" y="4457700"/>
            <a:chExt cx="643758" cy="507651"/>
          </a:xfrm>
        </p:grpSpPr>
        <p:sp>
          <p:nvSpPr>
            <p:cNvPr id="134" name="이등변 삼각형 133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35" name="이등변 삼각형 134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136" name="직선 연결선 135"/>
            <p:cNvCxnSpPr>
              <a:stCxn id="134" idx="0"/>
            </p:cNvCxnSpPr>
            <p:nvPr/>
          </p:nvCxnSpPr>
          <p:spPr bwMode="auto">
            <a:xfrm flipH="1" flipV="1">
              <a:off x="3624229" y="4457700"/>
              <a:ext cx="1" cy="320961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7" name="현 136"/>
          <p:cNvSpPr/>
          <p:nvPr/>
        </p:nvSpPr>
        <p:spPr bwMode="auto">
          <a:xfrm rot="6771403">
            <a:off x="3340075" y="2996320"/>
            <a:ext cx="318782" cy="318782"/>
          </a:xfrm>
          <a:prstGeom prst="cho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38" name="직선 연결선 137"/>
          <p:cNvCxnSpPr/>
          <p:nvPr/>
        </p:nvCxnSpPr>
        <p:spPr bwMode="auto">
          <a:xfrm>
            <a:off x="2621400" y="3385569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직선 연결선 138"/>
          <p:cNvCxnSpPr/>
          <p:nvPr/>
        </p:nvCxnSpPr>
        <p:spPr bwMode="auto">
          <a:xfrm>
            <a:off x="4458589" y="3377793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직선 연결선 139"/>
          <p:cNvCxnSpPr/>
          <p:nvPr/>
        </p:nvCxnSpPr>
        <p:spPr bwMode="auto">
          <a:xfrm>
            <a:off x="2633041" y="3834282"/>
            <a:ext cx="1825548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41" name="그룹 140"/>
          <p:cNvGrpSpPr/>
          <p:nvPr/>
        </p:nvGrpSpPr>
        <p:grpSpPr>
          <a:xfrm>
            <a:off x="3276805" y="3723210"/>
            <a:ext cx="375522" cy="217803"/>
            <a:chOff x="3302350" y="4591971"/>
            <a:chExt cx="643758" cy="373380"/>
          </a:xfrm>
        </p:grpSpPr>
        <p:sp>
          <p:nvSpPr>
            <p:cNvPr id="142" name="이등변 삼각형 141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43" name="이등변 삼각형 142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144" name="오른쪽 화살표 143"/>
          <p:cNvSpPr/>
          <p:nvPr/>
        </p:nvSpPr>
        <p:spPr bwMode="auto">
          <a:xfrm>
            <a:off x="2084504" y="3186657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5" name="오른쪽 화살표 144"/>
          <p:cNvSpPr/>
          <p:nvPr/>
        </p:nvSpPr>
        <p:spPr bwMode="auto">
          <a:xfrm>
            <a:off x="2633041" y="3867310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6" name="오른쪽 화살표 145"/>
          <p:cNvSpPr/>
          <p:nvPr/>
        </p:nvSpPr>
        <p:spPr bwMode="auto">
          <a:xfrm>
            <a:off x="3911838" y="3867310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7" name="오른쪽 화살표 146"/>
          <p:cNvSpPr/>
          <p:nvPr/>
        </p:nvSpPr>
        <p:spPr bwMode="auto">
          <a:xfrm>
            <a:off x="2731841" y="3095453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8" name="오른쪽 화살표 147"/>
          <p:cNvSpPr/>
          <p:nvPr/>
        </p:nvSpPr>
        <p:spPr bwMode="auto">
          <a:xfrm>
            <a:off x="3885514" y="3119545"/>
            <a:ext cx="307965" cy="148591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49" name="그룹 148"/>
          <p:cNvGrpSpPr/>
          <p:nvPr/>
        </p:nvGrpSpPr>
        <p:grpSpPr>
          <a:xfrm>
            <a:off x="3911838" y="3276667"/>
            <a:ext cx="375522" cy="217803"/>
            <a:chOff x="3302350" y="4591971"/>
            <a:chExt cx="643758" cy="373380"/>
          </a:xfrm>
        </p:grpSpPr>
        <p:sp>
          <p:nvSpPr>
            <p:cNvPr id="150" name="이등변 삼각형 149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51" name="이등변 삼각형 150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grpSp>
        <p:nvGrpSpPr>
          <p:cNvPr id="152" name="그룹 151"/>
          <p:cNvGrpSpPr/>
          <p:nvPr/>
        </p:nvGrpSpPr>
        <p:grpSpPr>
          <a:xfrm>
            <a:off x="2744081" y="3266789"/>
            <a:ext cx="375522" cy="217803"/>
            <a:chOff x="3302350" y="4591971"/>
            <a:chExt cx="643758" cy="373380"/>
          </a:xfrm>
        </p:grpSpPr>
        <p:sp>
          <p:nvSpPr>
            <p:cNvPr id="153" name="이등변 삼각형 152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54" name="이등변 삼각형 153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155" name="직선 연결선 154"/>
          <p:cNvCxnSpPr/>
          <p:nvPr/>
        </p:nvCxnSpPr>
        <p:spPr bwMode="auto">
          <a:xfrm>
            <a:off x="3690796" y="2829440"/>
            <a:ext cx="0" cy="76191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타원 155"/>
          <p:cNvSpPr/>
          <p:nvPr/>
        </p:nvSpPr>
        <p:spPr bwMode="auto">
          <a:xfrm>
            <a:off x="3630822" y="2766245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7" name="내용 개체 틀 1"/>
          <p:cNvSpPr txBox="1">
            <a:spLocks/>
          </p:cNvSpPr>
          <p:nvPr/>
        </p:nvSpPr>
        <p:spPr bwMode="auto">
          <a:xfrm>
            <a:off x="2530613" y="2456956"/>
            <a:ext cx="2950211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Break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생성지점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(valve outlet 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쪽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158" name="직선 연결선 157"/>
          <p:cNvCxnSpPr/>
          <p:nvPr/>
        </p:nvCxnSpPr>
        <p:spPr bwMode="auto">
          <a:xfrm>
            <a:off x="3652327" y="3602149"/>
            <a:ext cx="0" cy="76191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타원 158"/>
          <p:cNvSpPr/>
          <p:nvPr/>
        </p:nvSpPr>
        <p:spPr bwMode="auto">
          <a:xfrm>
            <a:off x="3578387" y="4284095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0" name="내용 개체 틀 1"/>
          <p:cNvSpPr txBox="1">
            <a:spLocks/>
          </p:cNvSpPr>
          <p:nvPr/>
        </p:nvSpPr>
        <p:spPr bwMode="auto">
          <a:xfrm>
            <a:off x="2639562" y="4428722"/>
            <a:ext cx="2950211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Break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생성지점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(valve outlet 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쪽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61" name="오른쪽 화살표 160"/>
          <p:cNvSpPr/>
          <p:nvPr/>
        </p:nvSpPr>
        <p:spPr bwMode="auto">
          <a:xfrm>
            <a:off x="4574243" y="3143365"/>
            <a:ext cx="307965" cy="148591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2" name="타원 161"/>
          <p:cNvSpPr/>
          <p:nvPr/>
        </p:nvSpPr>
        <p:spPr bwMode="auto">
          <a:xfrm>
            <a:off x="4407375" y="3332837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722642" y="3086398"/>
            <a:ext cx="4010438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Control Valve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및 연결점 획득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–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심볼의 양방향 연속정보 획득 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(Tee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출현지점까지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798386" y="4788543"/>
            <a:ext cx="4010438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Control valve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출구에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break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부여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Control valve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bypass valve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출구에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break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부여</a:t>
            </a:r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492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 </a:t>
            </a:r>
            <a:r>
              <a:rPr lang="en-US" altLang="ko-KR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Piperun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Break – 3.Scope split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0600" y="1051888"/>
            <a:ext cx="9726947" cy="107721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Start Point: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모든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flange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부분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Flange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 의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co-ordinate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근처 영역에 이점 </a:t>
            </a:r>
            <a:r>
              <a:rPr lang="ko-KR" altLang="en-US" sz="1600" spc="-30" dirty="0" err="1" smtClean="0">
                <a:latin typeface="맑은 고딕" pitchFamily="50" charset="-127"/>
                <a:ea typeface="맑은 고딕" pitchFamily="50" charset="-127"/>
              </a:rPr>
              <a:t>쇄선이나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 파선 등의 그래픽이 존재하는지 인식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722642" y="3086398"/>
            <a:ext cx="401043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Flange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및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XY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좌표 획득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798386" y="4788543"/>
            <a:ext cx="4010438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해당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XY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근처에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영역 사용자 설정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이점 쇄선 여부 확인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(SPPID Auto check Rule 29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번 참고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Break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생성</a:t>
            </a:r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 bwMode="auto">
          <a:xfrm>
            <a:off x="604007" y="3322040"/>
            <a:ext cx="188752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직선 연결선 6"/>
          <p:cNvCxnSpPr/>
          <p:nvPr/>
        </p:nvCxnSpPr>
        <p:spPr bwMode="auto">
          <a:xfrm>
            <a:off x="2491530" y="3162650"/>
            <a:ext cx="0" cy="28522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2558642" y="2038525"/>
            <a:ext cx="0" cy="1524926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2491171" y="2363927"/>
            <a:ext cx="0" cy="76191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타원 44"/>
          <p:cNvSpPr/>
          <p:nvPr/>
        </p:nvSpPr>
        <p:spPr bwMode="auto">
          <a:xfrm>
            <a:off x="2422808" y="2334288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내용 개체 틀 1"/>
          <p:cNvSpPr txBox="1">
            <a:spLocks/>
          </p:cNvSpPr>
          <p:nvPr/>
        </p:nvSpPr>
        <p:spPr bwMode="auto">
          <a:xfrm>
            <a:off x="1322599" y="2024999"/>
            <a:ext cx="2950211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Break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생성지점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(Flange outlet 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쪽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47" name="직선 연결선 46"/>
          <p:cNvCxnSpPr/>
          <p:nvPr/>
        </p:nvCxnSpPr>
        <p:spPr bwMode="auto">
          <a:xfrm>
            <a:off x="636844" y="4890783"/>
            <a:ext cx="188752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직선 연결선 47"/>
          <p:cNvCxnSpPr/>
          <p:nvPr/>
        </p:nvCxnSpPr>
        <p:spPr bwMode="auto">
          <a:xfrm>
            <a:off x="2524367" y="4731393"/>
            <a:ext cx="0" cy="28522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직선 연결선 49"/>
          <p:cNvCxnSpPr/>
          <p:nvPr/>
        </p:nvCxnSpPr>
        <p:spPr bwMode="auto">
          <a:xfrm>
            <a:off x="2625926" y="4748170"/>
            <a:ext cx="0" cy="28522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직선 연결선 50"/>
          <p:cNvCxnSpPr/>
          <p:nvPr/>
        </p:nvCxnSpPr>
        <p:spPr bwMode="auto">
          <a:xfrm>
            <a:off x="2625926" y="4882395"/>
            <a:ext cx="273337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>
            <a:off x="603648" y="5436067"/>
            <a:ext cx="188752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직선 연결선 53"/>
          <p:cNvCxnSpPr/>
          <p:nvPr/>
        </p:nvCxnSpPr>
        <p:spPr bwMode="auto">
          <a:xfrm>
            <a:off x="2491171" y="5276677"/>
            <a:ext cx="0" cy="28522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직선 연결선 54"/>
          <p:cNvCxnSpPr/>
          <p:nvPr/>
        </p:nvCxnSpPr>
        <p:spPr bwMode="auto">
          <a:xfrm>
            <a:off x="2592730" y="5293454"/>
            <a:ext cx="0" cy="28522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내용 개체 틀 1"/>
          <p:cNvSpPr txBox="1">
            <a:spLocks/>
          </p:cNvSpPr>
          <p:nvPr/>
        </p:nvSpPr>
        <p:spPr bwMode="auto">
          <a:xfrm>
            <a:off x="2983620" y="4731393"/>
            <a:ext cx="2452445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다음이 </a:t>
            </a:r>
            <a:r>
              <a:rPr lang="en-US" altLang="ko-KR" sz="1200" b="0" kern="0" dirty="0" err="1" smtClean="0">
                <a:solidFill>
                  <a:srgbClr val="FF0000"/>
                </a:solidFill>
              </a:rPr>
              <a:t>Piperun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</a:t>
            </a:r>
            <a:r>
              <a:rPr lang="en-US" altLang="ko-KR" sz="1200" b="0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No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Action</a:t>
            </a:r>
          </a:p>
        </p:txBody>
      </p:sp>
      <p:cxnSp>
        <p:nvCxnSpPr>
          <p:cNvPr id="58" name="직선 연결선 57"/>
          <p:cNvCxnSpPr/>
          <p:nvPr/>
        </p:nvCxnSpPr>
        <p:spPr bwMode="auto">
          <a:xfrm>
            <a:off x="595258" y="6040074"/>
            <a:ext cx="188752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>
            <a:off x="2482781" y="5880684"/>
            <a:ext cx="0" cy="28522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직선 연결선 59"/>
          <p:cNvCxnSpPr/>
          <p:nvPr/>
        </p:nvCxnSpPr>
        <p:spPr bwMode="auto">
          <a:xfrm>
            <a:off x="2584340" y="5897461"/>
            <a:ext cx="0" cy="28522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2592730" y="6040073"/>
            <a:ext cx="16986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2797704" y="5742650"/>
            <a:ext cx="0" cy="64976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내용 개체 틀 1"/>
          <p:cNvSpPr txBox="1">
            <a:spLocks/>
          </p:cNvSpPr>
          <p:nvPr/>
        </p:nvSpPr>
        <p:spPr bwMode="auto">
          <a:xfrm>
            <a:off x="2983620" y="5257209"/>
            <a:ext cx="2452445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다음이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Blind </a:t>
            </a:r>
            <a:r>
              <a:rPr lang="en-US" altLang="ko-KR" sz="1200" b="0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No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Action</a:t>
            </a:r>
          </a:p>
        </p:txBody>
      </p:sp>
      <p:sp>
        <p:nvSpPr>
          <p:cNvPr id="67" name="내용 개체 틀 1"/>
          <p:cNvSpPr txBox="1">
            <a:spLocks/>
          </p:cNvSpPr>
          <p:nvPr/>
        </p:nvSpPr>
        <p:spPr bwMode="auto">
          <a:xfrm>
            <a:off x="2983619" y="5869454"/>
            <a:ext cx="2452445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ko-KR" altLang="en-US" sz="1200" b="0" kern="0" dirty="0" smtClean="0">
                <a:solidFill>
                  <a:srgbClr val="FF0000"/>
                </a:solidFill>
              </a:rPr>
              <a:t>다음이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Nozzle </a:t>
            </a:r>
            <a:r>
              <a:rPr lang="en-US" altLang="ko-KR" sz="1200" b="0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No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Action</a:t>
            </a:r>
          </a:p>
        </p:txBody>
      </p:sp>
    </p:spTree>
    <p:extLst>
      <p:ext uri="{BB962C8B-B14F-4D97-AF65-F5344CB8AC3E}">
        <p14:creationId xmlns:p14="http://schemas.microsoft.com/office/powerpoint/2010/main" val="10271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0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. 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기본환경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243453"/>
              </p:ext>
            </p:extLst>
          </p:nvPr>
        </p:nvGraphicFramePr>
        <p:xfrm>
          <a:off x="409048" y="1599807"/>
          <a:ext cx="8986622" cy="357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0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15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제목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311">
                <a:tc>
                  <a:txBody>
                    <a:bodyPr/>
                    <a:lstStyle/>
                    <a:p>
                      <a:pPr marL="0" marR="0" indent="0" algn="ctr" defTabSz="911392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Piperun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None/>
                      </a:pP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기본적인 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Line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식별될 수 있는 정보만 기입됨 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Item Tag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관련 건</a:t>
                      </a:r>
                      <a:endParaRPr lang="en-US" altLang="ko-KR" sz="1200" baseline="0" dirty="0" smtClean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None/>
                      </a:pP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(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사이즈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유체코드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재질코드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일련번호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보온코드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200" baseline="0" dirty="0" err="1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유닛번호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등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0" indent="0" algn="l" latinLnBrk="1">
                        <a:lnSpc>
                          <a:spcPct val="150000"/>
                        </a:lnSpc>
                        <a:buNone/>
                      </a:pP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나머지 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Flow direction,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운전조건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설계조건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유량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물성 등은 없음</a:t>
                      </a:r>
                      <a:endParaRPr lang="en-US" altLang="ko-KR" sz="1200" baseline="0" dirty="0" smtClean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None/>
                      </a:pP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Line no (end of group) insulation, material break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있고  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Segment Break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없음</a:t>
                      </a:r>
                      <a:endParaRPr lang="en-US" altLang="ko-KR" sz="1200" baseline="0" dirty="0" smtClean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50000"/>
                        </a:lnSpc>
                        <a:buFontTx/>
                        <a:buNone/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257">
                <a:tc>
                  <a:txBody>
                    <a:bodyPr/>
                    <a:lstStyle/>
                    <a:p>
                      <a:pPr marL="0" marR="0" indent="0" algn="ctr" defTabSz="911392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Equipment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Tag No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 있음</a:t>
                      </a:r>
                      <a:endParaRPr lang="en-US" altLang="ko-KR" sz="1200" baseline="0" dirty="0" smtClean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Nozzle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 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Tag No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 있음</a:t>
                      </a:r>
                      <a:endParaRPr lang="en-US" altLang="ko-KR" sz="1200" baseline="0" dirty="0" smtClean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Design Pressure, Temperature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존재함 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(bulk upload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완료된 상태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50000"/>
                        </a:lnSpc>
                        <a:buFontTx/>
                        <a:buNone/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257">
                <a:tc>
                  <a:txBody>
                    <a:bodyPr/>
                    <a:lstStyle/>
                    <a:p>
                      <a:pPr marL="0" marR="0" indent="0" algn="ctr" defTabSz="911392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Instrument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None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Tag</a:t>
                      </a:r>
                      <a:r>
                        <a:rPr lang="ko-KR" altLang="en-US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 </a:t>
                      </a:r>
                      <a:r>
                        <a:rPr lang="ko-KR" altLang="en-US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 있음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50000"/>
                        </a:lnSpc>
                        <a:buFontTx/>
                        <a:buNone/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2257">
                <a:tc>
                  <a:txBody>
                    <a:bodyPr/>
                    <a:lstStyle/>
                    <a:p>
                      <a:pPr marL="0" marR="0" indent="0" algn="ctr" defTabSz="911392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OPC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1392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Tag</a:t>
                      </a:r>
                      <a:r>
                        <a:rPr lang="ko-KR" altLang="en-US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No</a:t>
                      </a: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 있음</a:t>
                      </a:r>
                      <a:endParaRPr lang="en-US" altLang="ko-KR" sz="1200" baseline="0" dirty="0" smtClean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1392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Pairing </a:t>
                      </a:r>
                      <a:r>
                        <a:rPr lang="ko-KR" altLang="en-US" sz="1200" baseline="0" dirty="0" smtClean="0">
                          <a:solidFill>
                            <a:srgbClr val="00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여부는 추후논의</a:t>
                      </a:r>
                      <a:endParaRPr lang="ko-KR" altLang="en-US" sz="1200" dirty="0" smtClean="0">
                        <a:solidFill>
                          <a:srgbClr val="FF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latinLnBrk="1">
                        <a:lnSpc>
                          <a:spcPct val="150000"/>
                        </a:lnSpc>
                        <a:buFontTx/>
                        <a:buNone/>
                      </a:pPr>
                      <a:endParaRPr lang="en-US" altLang="ko-KR" sz="1200" b="0" u="none" baseline="0" dirty="0" smtClean="0">
                        <a:solidFill>
                          <a:srgbClr val="00000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140600" y="993165"/>
            <a:ext cx="9162791" cy="58477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출발환경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FEED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에 최초로 접수된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SPPID,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혹은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Data input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이 미비한 상태의 초기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SPPID</a:t>
            </a:r>
          </a:p>
          <a:p>
            <a:pPr marL="87312" lvl="0" algn="l"/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구체적인 상태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(CBDC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복원 후 삭제 </a:t>
            </a:r>
            <a:r>
              <a:rPr lang="ko-KR" altLang="en-US" sz="160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작업시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참조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1600" b="0" spc="-3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40600" y="5699389"/>
            <a:ext cx="9162791" cy="584775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373062" lvl="0" indent="-285750" algn="l">
              <a:buFontTx/>
              <a:buChar char="-"/>
            </a:pP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구동 환경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: SPPID custom command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로 작동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                  심볼이름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분류는 </a:t>
            </a:r>
            <a:r>
              <a:rPr lang="en-US" altLang="ko-KR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OOTB </a:t>
            </a:r>
            <a:r>
              <a:rPr lang="ko-KR" altLang="en-US" sz="1600" spc="-30" dirty="0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rPr>
              <a:t>기준</a:t>
            </a:r>
            <a:endParaRPr lang="en-US" altLang="ko-KR" sz="1600" spc="-30" dirty="0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 bwMode="auto">
          <a:xfrm>
            <a:off x="10379927" y="1864583"/>
            <a:ext cx="3350105" cy="9548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indent="-87313" algn="l">
              <a:buFont typeface="Arial" pitchFamily="34" charset="0"/>
              <a:buChar char="•"/>
            </a:pPr>
            <a:r>
              <a:rPr lang="en-US" altLang="ko-KR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라인 넘버 브레이크와 </a:t>
            </a:r>
            <a:r>
              <a:rPr lang="en-US" altLang="ko-KR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material break</a:t>
            </a:r>
            <a:r>
              <a:rPr lang="ko-KR" altLang="en-US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는 기본적으로 주어지고 그 외 </a:t>
            </a:r>
            <a:r>
              <a:rPr lang="en-US" altLang="ko-KR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design pressure/temperature break</a:t>
            </a:r>
            <a:r>
              <a:rPr lang="ko-KR" altLang="en-US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와 </a:t>
            </a:r>
            <a:r>
              <a:rPr lang="en-US" altLang="ko-KR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operating pressure/temperature break </a:t>
            </a:r>
            <a:r>
              <a:rPr lang="ko-KR" altLang="en-US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등 상기 라인넘버 관련이 아닌 속성 관련된 </a:t>
            </a:r>
            <a:r>
              <a:rPr lang="en-US" altLang="ko-KR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break</a:t>
            </a:r>
            <a:r>
              <a:rPr lang="ko-KR" altLang="en-US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만 </a:t>
            </a:r>
            <a:r>
              <a:rPr lang="ko-KR" altLang="en-US" sz="1050" dirty="0" err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삭제해야함</a:t>
            </a:r>
            <a:r>
              <a:rPr lang="en-US" altLang="ko-KR" sz="105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05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10379927" y="3174155"/>
            <a:ext cx="3552404" cy="9548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indent="-87313" algn="l">
              <a:buFont typeface="Arial" pitchFamily="34" charset="0"/>
              <a:buChar char="•"/>
            </a:pPr>
            <a:r>
              <a:rPr lang="en-US" altLang="ko-KR" sz="105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Equipment</a:t>
            </a:r>
            <a:r>
              <a:rPr lang="ko-KR" altLang="en-US" sz="105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 경우 </a:t>
            </a:r>
            <a:r>
              <a:rPr lang="en-US" altLang="ko-KR" sz="105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design pressure/temperature</a:t>
            </a:r>
            <a:r>
              <a:rPr lang="ko-KR" altLang="en-US" sz="105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가 있음</a:t>
            </a:r>
            <a:r>
              <a:rPr lang="en-US" altLang="ko-KR" sz="105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4625" indent="-87313" algn="l">
              <a:buFont typeface="Arial" pitchFamily="34" charset="0"/>
              <a:buChar char="•"/>
            </a:pPr>
            <a:r>
              <a:rPr lang="en-US" altLang="ko-KR" sz="1050" b="0" dirty="0" smtClean="0">
                <a:solidFill>
                  <a:srgbClr val="FF0000"/>
                </a:solidFill>
              </a:rPr>
              <a:t>Equipment</a:t>
            </a:r>
            <a:r>
              <a:rPr lang="ko-KR" altLang="en-US" sz="1050" b="0" dirty="0" smtClean="0">
                <a:solidFill>
                  <a:srgbClr val="FF0000"/>
                </a:solidFill>
              </a:rPr>
              <a:t>의 </a:t>
            </a:r>
            <a:r>
              <a:rPr lang="en-US" altLang="ko-KR" sz="1050" b="0" dirty="0" smtClean="0">
                <a:solidFill>
                  <a:srgbClr val="FF0000"/>
                </a:solidFill>
              </a:rPr>
              <a:t>design pressure/temperature </a:t>
            </a:r>
            <a:r>
              <a:rPr lang="ko-KR" altLang="en-US" sz="1050" b="0" dirty="0" smtClean="0">
                <a:solidFill>
                  <a:srgbClr val="FF0000"/>
                </a:solidFill>
              </a:rPr>
              <a:t>삭제 건은 </a:t>
            </a:r>
            <a:r>
              <a:rPr lang="en-US" altLang="ko-KR" sz="1050" b="0" dirty="0" smtClean="0">
                <a:solidFill>
                  <a:srgbClr val="FF0000"/>
                </a:solidFill>
              </a:rPr>
              <a:t>equipment list</a:t>
            </a:r>
            <a:r>
              <a:rPr lang="ko-KR" altLang="en-US" sz="1050" b="0" dirty="0" smtClean="0">
                <a:solidFill>
                  <a:srgbClr val="FF0000"/>
                </a:solidFill>
              </a:rPr>
              <a:t>를 </a:t>
            </a:r>
            <a:r>
              <a:rPr lang="en-US" altLang="ko-KR" sz="1050" b="0" dirty="0" smtClean="0">
                <a:solidFill>
                  <a:srgbClr val="FF0000"/>
                </a:solidFill>
              </a:rPr>
              <a:t>MDBS</a:t>
            </a:r>
            <a:r>
              <a:rPr lang="ko-KR" altLang="en-US" sz="1050" b="0" dirty="0" smtClean="0">
                <a:solidFill>
                  <a:srgbClr val="FF0000"/>
                </a:solidFill>
              </a:rPr>
              <a:t>로 읽은 후 </a:t>
            </a:r>
            <a:r>
              <a:rPr lang="en-US" altLang="ko-KR" sz="1050" b="0" dirty="0" smtClean="0">
                <a:solidFill>
                  <a:srgbClr val="FF0000"/>
                </a:solidFill>
              </a:rPr>
              <a:t>SPPID</a:t>
            </a:r>
            <a:r>
              <a:rPr lang="ko-KR" altLang="en-US" sz="1050" b="0" dirty="0" smtClean="0">
                <a:solidFill>
                  <a:srgbClr val="FF0000"/>
                </a:solidFill>
              </a:rPr>
              <a:t>로 업로드 가능한 시점에 맞추어 재 구현 필요</a:t>
            </a:r>
            <a:endParaRPr kumimoji="0" lang="ko-KR" altLang="en-US" sz="105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10379927" y="4262903"/>
            <a:ext cx="3552404" cy="9548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indent="-87313" algn="l">
              <a:buFont typeface="Arial" pitchFamily="34" charset="0"/>
              <a:buChar char="•"/>
            </a:pPr>
            <a:r>
              <a:rPr lang="en-US" altLang="ko-KR" sz="1050" b="0" dirty="0" smtClean="0">
                <a:solidFill>
                  <a:srgbClr val="FF0000"/>
                </a:solidFill>
              </a:rPr>
              <a:t>Pairing </a:t>
            </a:r>
            <a:r>
              <a:rPr lang="ko-KR" altLang="en-US" sz="1050" b="0" dirty="0" smtClean="0">
                <a:solidFill>
                  <a:srgbClr val="FF0000"/>
                </a:solidFill>
              </a:rPr>
              <a:t>건은 </a:t>
            </a:r>
            <a:r>
              <a:rPr lang="en-US" altLang="ko-KR" sz="1050" b="0" dirty="0" smtClean="0">
                <a:solidFill>
                  <a:srgbClr val="FF0000"/>
                </a:solidFill>
              </a:rPr>
              <a:t>SPPID auto check</a:t>
            </a:r>
            <a:r>
              <a:rPr lang="ko-KR" altLang="en-US" sz="1050" b="0" dirty="0" smtClean="0">
                <a:solidFill>
                  <a:srgbClr val="FF0000"/>
                </a:solidFill>
              </a:rPr>
              <a:t>와 연계 가능한지</a:t>
            </a:r>
            <a:r>
              <a:rPr lang="en-US" altLang="ko-KR" sz="1050" b="0" dirty="0" smtClean="0">
                <a:solidFill>
                  <a:srgbClr val="FF0000"/>
                </a:solidFill>
              </a:rPr>
              <a:t>?</a:t>
            </a:r>
            <a:endParaRPr kumimoji="0" lang="ko-KR" altLang="en-US" sz="105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20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 </a:t>
            </a:r>
            <a:r>
              <a:rPr lang="en-US" altLang="ko-KR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Piperun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Break – 4.Stream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Break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0600" y="1051888"/>
            <a:ext cx="9726947" cy="830997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Start Point: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모든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Tee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 부분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All case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Stream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break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생성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(flow direction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에 무관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5722642" y="3086398"/>
            <a:ext cx="401043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지점 획득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798386" y="4788543"/>
            <a:ext cx="4010438" cy="7386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지점에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break 1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부여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아님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이미 있는 경우는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pass</a:t>
            </a:r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963840" y="3064949"/>
            <a:ext cx="1143529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연결선 27"/>
          <p:cNvCxnSpPr/>
          <p:nvPr/>
        </p:nvCxnSpPr>
        <p:spPr bwMode="auto">
          <a:xfrm>
            <a:off x="1425163" y="3069242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오른쪽 화살표 28"/>
          <p:cNvSpPr/>
          <p:nvPr/>
        </p:nvSpPr>
        <p:spPr bwMode="auto">
          <a:xfrm>
            <a:off x="871489" y="2887108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타원 29"/>
          <p:cNvSpPr/>
          <p:nvPr/>
        </p:nvSpPr>
        <p:spPr bwMode="auto">
          <a:xfrm>
            <a:off x="1382715" y="2147963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1" name="직선 연결선 30"/>
          <p:cNvCxnSpPr/>
          <p:nvPr/>
        </p:nvCxnSpPr>
        <p:spPr bwMode="auto">
          <a:xfrm>
            <a:off x="971111" y="4560409"/>
            <a:ext cx="1143529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1432434" y="4564702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오른쪽 화살표 34"/>
          <p:cNvSpPr/>
          <p:nvPr/>
        </p:nvSpPr>
        <p:spPr bwMode="auto">
          <a:xfrm>
            <a:off x="956345" y="4284039"/>
            <a:ext cx="1082794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오른쪽 화살표 35"/>
          <p:cNvSpPr/>
          <p:nvPr/>
        </p:nvSpPr>
        <p:spPr bwMode="auto">
          <a:xfrm rot="5400000">
            <a:off x="1349249" y="4864565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오른쪽 화살표 37"/>
          <p:cNvSpPr/>
          <p:nvPr/>
        </p:nvSpPr>
        <p:spPr bwMode="auto">
          <a:xfrm rot="5400000">
            <a:off x="1050069" y="3064975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오른쪽 화살표 38"/>
          <p:cNvSpPr/>
          <p:nvPr/>
        </p:nvSpPr>
        <p:spPr bwMode="auto">
          <a:xfrm>
            <a:off x="1600899" y="2854124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내용 개체 틀 1"/>
          <p:cNvSpPr txBox="1">
            <a:spLocks/>
          </p:cNvSpPr>
          <p:nvPr/>
        </p:nvSpPr>
        <p:spPr bwMode="auto">
          <a:xfrm>
            <a:off x="2438336" y="3609618"/>
            <a:ext cx="2100109" cy="553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Drafting 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상태에 따라서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1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개만 생성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  <p:cxnSp>
        <p:nvCxnSpPr>
          <p:cNvPr id="41" name="직선 연결선 40"/>
          <p:cNvCxnSpPr/>
          <p:nvPr/>
        </p:nvCxnSpPr>
        <p:spPr bwMode="auto">
          <a:xfrm>
            <a:off x="1440955" y="2249185"/>
            <a:ext cx="0" cy="76191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타원 41"/>
          <p:cNvSpPr/>
          <p:nvPr/>
        </p:nvSpPr>
        <p:spPr bwMode="auto">
          <a:xfrm>
            <a:off x="1022206" y="5241355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3" name="직선 연결선 42"/>
          <p:cNvCxnSpPr/>
          <p:nvPr/>
        </p:nvCxnSpPr>
        <p:spPr bwMode="auto">
          <a:xfrm flipH="1">
            <a:off x="1082180" y="4623269"/>
            <a:ext cx="309427" cy="68216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7322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 </a:t>
            </a:r>
            <a:r>
              <a:rPr lang="en-US" altLang="ko-KR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Piperun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Break – 5.Flowrate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0600" y="1051888"/>
            <a:ext cx="9726947" cy="2308324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Start Point: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모든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Stream break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지점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Bypass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 로 인식되는 분기점은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(flow direction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tee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처리 참조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– 3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회 반복 시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해당 없음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endParaRPr lang="en-US" altLang="ko-KR" sz="1600" spc="-30" dirty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Vent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 나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drain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으로 인식되는 분기점은 해당 없음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600" spc="-30" dirty="0" err="1" smtClean="0">
                <a:latin typeface="맑은 고딕" pitchFamily="50" charset="-127"/>
                <a:ea typeface="맑은 고딕" pitchFamily="50" charset="-127"/>
              </a:rPr>
              <a:t>piperun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-valve-</a:t>
            </a:r>
            <a:r>
              <a:rPr lang="en-US" altLang="ko-KR" sz="1600" spc="-30" dirty="0" err="1" smtClean="0">
                <a:latin typeface="맑은 고딕" pitchFamily="50" charset="-127"/>
                <a:ea typeface="맑은 고딕" pitchFamily="50" charset="-127"/>
              </a:rPr>
              <a:t>zerolength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-blind)</a:t>
            </a:r>
          </a:p>
          <a:p>
            <a:pPr marL="87312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spc="-30" dirty="0" err="1" smtClean="0">
                <a:latin typeface="맑은 고딕" pitchFamily="50" charset="-127"/>
                <a:ea typeface="맑은 고딕" pitchFamily="50" charset="-127"/>
              </a:rPr>
              <a:t>그외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all case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stream break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에 부여 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r>
              <a:rPr lang="en-US" altLang="ko-KR" sz="1600" spc="-3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계속 논의 중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cxnSp>
        <p:nvCxnSpPr>
          <p:cNvPr id="5" name="직선 연결선 4"/>
          <p:cNvCxnSpPr/>
          <p:nvPr/>
        </p:nvCxnSpPr>
        <p:spPr bwMode="auto">
          <a:xfrm>
            <a:off x="2024543" y="4487997"/>
            <a:ext cx="117970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직선 연결선 5"/>
          <p:cNvCxnSpPr/>
          <p:nvPr/>
        </p:nvCxnSpPr>
        <p:spPr bwMode="auto">
          <a:xfrm>
            <a:off x="486286" y="4487997"/>
            <a:ext cx="1143529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그룹 6"/>
          <p:cNvGrpSpPr/>
          <p:nvPr/>
        </p:nvGrpSpPr>
        <p:grpSpPr>
          <a:xfrm>
            <a:off x="1637914" y="4305064"/>
            <a:ext cx="375522" cy="296127"/>
            <a:chOff x="3302350" y="4457700"/>
            <a:chExt cx="643758" cy="507651"/>
          </a:xfrm>
        </p:grpSpPr>
        <p:sp>
          <p:nvSpPr>
            <p:cNvPr id="8" name="이등변 삼각형 7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9" name="이등변 삼각형 8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10" name="직선 연결선 9"/>
            <p:cNvCxnSpPr>
              <a:stCxn id="8" idx="0"/>
            </p:cNvCxnSpPr>
            <p:nvPr/>
          </p:nvCxnSpPr>
          <p:spPr bwMode="auto">
            <a:xfrm flipH="1" flipV="1">
              <a:off x="3624229" y="4457700"/>
              <a:ext cx="1" cy="320961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현 10"/>
          <p:cNvSpPr/>
          <p:nvPr/>
        </p:nvSpPr>
        <p:spPr bwMode="auto">
          <a:xfrm rot="6771403">
            <a:off x="1666284" y="4103041"/>
            <a:ext cx="318782" cy="318782"/>
          </a:xfrm>
          <a:prstGeom prst="cho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" name="직선 연결선 11"/>
          <p:cNvCxnSpPr/>
          <p:nvPr/>
        </p:nvCxnSpPr>
        <p:spPr bwMode="auto">
          <a:xfrm>
            <a:off x="947609" y="4492290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2784798" y="4484514"/>
            <a:ext cx="0" cy="4487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959250" y="4941003"/>
            <a:ext cx="1825548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5" name="그룹 14"/>
          <p:cNvGrpSpPr/>
          <p:nvPr/>
        </p:nvGrpSpPr>
        <p:grpSpPr>
          <a:xfrm>
            <a:off x="1603014" y="4829931"/>
            <a:ext cx="375522" cy="217803"/>
            <a:chOff x="3302350" y="4591971"/>
            <a:chExt cx="643758" cy="373380"/>
          </a:xfrm>
        </p:grpSpPr>
        <p:sp>
          <p:nvSpPr>
            <p:cNvPr id="16" name="이등변 삼각형 15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7" name="이등변 삼각형 16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18" name="오른쪽 화살표 17"/>
          <p:cNvSpPr/>
          <p:nvPr/>
        </p:nvSpPr>
        <p:spPr bwMode="auto">
          <a:xfrm>
            <a:off x="410713" y="4293378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오른쪽 화살표 18"/>
          <p:cNvSpPr/>
          <p:nvPr/>
        </p:nvSpPr>
        <p:spPr bwMode="auto">
          <a:xfrm>
            <a:off x="959250" y="4974031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오른쪽 화살표 19"/>
          <p:cNvSpPr/>
          <p:nvPr/>
        </p:nvSpPr>
        <p:spPr bwMode="auto">
          <a:xfrm>
            <a:off x="2238047" y="4974031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오른쪽 화살표 20"/>
          <p:cNvSpPr/>
          <p:nvPr/>
        </p:nvSpPr>
        <p:spPr bwMode="auto">
          <a:xfrm>
            <a:off x="1058050" y="4202174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오른쪽 화살표 21"/>
          <p:cNvSpPr/>
          <p:nvPr/>
        </p:nvSpPr>
        <p:spPr bwMode="auto">
          <a:xfrm>
            <a:off x="2211723" y="4226266"/>
            <a:ext cx="307965" cy="148591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2238047" y="4383388"/>
            <a:ext cx="375522" cy="217803"/>
            <a:chOff x="3302350" y="4591971"/>
            <a:chExt cx="643758" cy="373380"/>
          </a:xfrm>
        </p:grpSpPr>
        <p:sp>
          <p:nvSpPr>
            <p:cNvPr id="24" name="이등변 삼각형 23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25" name="이등변 삼각형 24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1070290" y="4373510"/>
            <a:ext cx="375522" cy="217803"/>
            <a:chOff x="3302350" y="4591971"/>
            <a:chExt cx="643758" cy="373380"/>
          </a:xfrm>
        </p:grpSpPr>
        <p:sp>
          <p:nvSpPr>
            <p:cNvPr id="27" name="이등변 삼각형 26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28" name="이등변 삼각형 27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30" name="오른쪽 화살표 29"/>
          <p:cNvSpPr/>
          <p:nvPr/>
        </p:nvSpPr>
        <p:spPr bwMode="auto">
          <a:xfrm>
            <a:off x="2900452" y="4250086"/>
            <a:ext cx="307965" cy="148591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타원 30"/>
          <p:cNvSpPr/>
          <p:nvPr/>
        </p:nvSpPr>
        <p:spPr bwMode="auto">
          <a:xfrm>
            <a:off x="2733584" y="4439558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타원 31"/>
          <p:cNvSpPr/>
          <p:nvPr/>
        </p:nvSpPr>
        <p:spPr bwMode="auto">
          <a:xfrm>
            <a:off x="899276" y="4439558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내용 개체 틀 1"/>
          <p:cNvSpPr txBox="1">
            <a:spLocks/>
          </p:cNvSpPr>
          <p:nvPr/>
        </p:nvSpPr>
        <p:spPr bwMode="auto">
          <a:xfrm>
            <a:off x="800343" y="5329362"/>
            <a:ext cx="2100109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No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Action</a:t>
            </a:r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4060271" y="4439558"/>
            <a:ext cx="188752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V="1">
            <a:off x="4932726" y="4250086"/>
            <a:ext cx="0" cy="18947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" name="그룹 36"/>
          <p:cNvGrpSpPr/>
          <p:nvPr/>
        </p:nvGrpSpPr>
        <p:grpSpPr>
          <a:xfrm rot="5400000">
            <a:off x="4744964" y="3963160"/>
            <a:ext cx="375522" cy="217803"/>
            <a:chOff x="3302350" y="4591971"/>
            <a:chExt cx="643758" cy="373380"/>
          </a:xfrm>
        </p:grpSpPr>
        <p:sp>
          <p:nvSpPr>
            <p:cNvPr id="38" name="이등변 삼각형 37"/>
            <p:cNvSpPr/>
            <p:nvPr/>
          </p:nvSpPr>
          <p:spPr bwMode="auto">
            <a:xfrm rot="5400000">
              <a:off x="3276600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39" name="이등변 삼각형 38"/>
            <p:cNvSpPr/>
            <p:nvPr/>
          </p:nvSpPr>
          <p:spPr bwMode="auto">
            <a:xfrm rot="16200000">
              <a:off x="3598479" y="4617721"/>
              <a:ext cx="373380" cy="321879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41" name="직선 연결선 40"/>
          <p:cNvCxnSpPr/>
          <p:nvPr/>
        </p:nvCxnSpPr>
        <p:spPr bwMode="auto">
          <a:xfrm>
            <a:off x="4823824" y="3816991"/>
            <a:ext cx="21780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7" name="그룹 46"/>
          <p:cNvGrpSpPr/>
          <p:nvPr/>
        </p:nvGrpSpPr>
        <p:grpSpPr>
          <a:xfrm rot="10800000">
            <a:off x="5440570" y="4439558"/>
            <a:ext cx="217804" cy="622567"/>
            <a:chOff x="5146955" y="5008227"/>
            <a:chExt cx="217804" cy="622567"/>
          </a:xfrm>
        </p:grpSpPr>
        <p:cxnSp>
          <p:nvCxnSpPr>
            <p:cNvPr id="42" name="직선 연결선 41"/>
            <p:cNvCxnSpPr/>
            <p:nvPr/>
          </p:nvCxnSpPr>
          <p:spPr bwMode="auto">
            <a:xfrm flipV="1">
              <a:off x="5255858" y="5441322"/>
              <a:ext cx="0" cy="189472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3" name="그룹 42"/>
            <p:cNvGrpSpPr/>
            <p:nvPr/>
          </p:nvGrpSpPr>
          <p:grpSpPr>
            <a:xfrm rot="5400000">
              <a:off x="5068096" y="5154396"/>
              <a:ext cx="375522" cy="217803"/>
              <a:chOff x="3302350" y="4591971"/>
              <a:chExt cx="643758" cy="373380"/>
            </a:xfrm>
          </p:grpSpPr>
          <p:sp>
            <p:nvSpPr>
              <p:cNvPr id="44" name="이등변 삼각형 43"/>
              <p:cNvSpPr/>
              <p:nvPr/>
            </p:nvSpPr>
            <p:spPr bwMode="auto">
              <a:xfrm rot="5400000">
                <a:off x="3276600" y="4617721"/>
                <a:ext cx="373380" cy="32187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 fontScale="47500" lnSpcReduction="20000"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sp>
            <p:nvSpPr>
              <p:cNvPr id="45" name="이등변 삼각형 44"/>
              <p:cNvSpPr/>
              <p:nvPr/>
            </p:nvSpPr>
            <p:spPr bwMode="auto">
              <a:xfrm rot="16200000">
                <a:off x="3598479" y="4617721"/>
                <a:ext cx="373380" cy="32187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 fontScale="47500" lnSpcReduction="20000"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</p:grpSp>
        <p:cxnSp>
          <p:nvCxnSpPr>
            <p:cNvPr id="46" name="직선 연결선 45"/>
            <p:cNvCxnSpPr/>
            <p:nvPr/>
          </p:nvCxnSpPr>
          <p:spPr bwMode="auto">
            <a:xfrm>
              <a:off x="5146956" y="5008227"/>
              <a:ext cx="217803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타원 47"/>
          <p:cNvSpPr/>
          <p:nvPr/>
        </p:nvSpPr>
        <p:spPr bwMode="auto">
          <a:xfrm>
            <a:off x="4872752" y="4407792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" name="타원 48"/>
          <p:cNvSpPr/>
          <p:nvPr/>
        </p:nvSpPr>
        <p:spPr bwMode="auto">
          <a:xfrm>
            <a:off x="5489496" y="4383388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내용 개체 틀 1"/>
          <p:cNvSpPr txBox="1">
            <a:spLocks/>
          </p:cNvSpPr>
          <p:nvPr/>
        </p:nvSpPr>
        <p:spPr bwMode="auto">
          <a:xfrm>
            <a:off x="4060271" y="5329362"/>
            <a:ext cx="2100109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No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</a:t>
            </a:r>
            <a:r>
              <a:rPr lang="en-US" altLang="ko-KR" sz="1200" b="0" kern="0" dirty="0" smtClean="0">
                <a:solidFill>
                  <a:srgbClr val="FF0000"/>
                </a:solidFill>
              </a:rPr>
              <a:t>Action</a:t>
            </a:r>
          </a:p>
        </p:txBody>
      </p:sp>
      <p:cxnSp>
        <p:nvCxnSpPr>
          <p:cNvPr id="51" name="직선 연결선 50"/>
          <p:cNvCxnSpPr/>
          <p:nvPr/>
        </p:nvCxnSpPr>
        <p:spPr bwMode="auto">
          <a:xfrm>
            <a:off x="6929306" y="4471220"/>
            <a:ext cx="1887523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자유형 52"/>
          <p:cNvSpPr/>
          <p:nvPr/>
        </p:nvSpPr>
        <p:spPr bwMode="auto">
          <a:xfrm>
            <a:off x="7743039" y="3716323"/>
            <a:ext cx="922789" cy="771788"/>
          </a:xfrm>
          <a:custGeom>
            <a:avLst/>
            <a:gdLst>
              <a:gd name="connsiteX0" fmla="*/ 0 w 922789"/>
              <a:gd name="connsiteY0" fmla="*/ 771788 h 771788"/>
              <a:gd name="connsiteX1" fmla="*/ 0 w 922789"/>
              <a:gd name="connsiteY1" fmla="*/ 0 h 771788"/>
              <a:gd name="connsiteX2" fmla="*/ 922789 w 922789"/>
              <a:gd name="connsiteY2" fmla="*/ 0 h 771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2789" h="771788">
                <a:moveTo>
                  <a:pt x="0" y="771788"/>
                </a:moveTo>
                <a:lnTo>
                  <a:pt x="0" y="0"/>
                </a:lnTo>
                <a:lnTo>
                  <a:pt x="922789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타원 53"/>
          <p:cNvSpPr/>
          <p:nvPr/>
        </p:nvSpPr>
        <p:spPr bwMode="auto">
          <a:xfrm>
            <a:off x="7683065" y="4429095"/>
            <a:ext cx="119947" cy="12638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5" name="내용 개체 틀 1"/>
          <p:cNvSpPr txBox="1">
            <a:spLocks/>
          </p:cNvSpPr>
          <p:nvPr/>
        </p:nvSpPr>
        <p:spPr bwMode="auto">
          <a:xfrm>
            <a:off x="6752957" y="4610443"/>
            <a:ext cx="2100109" cy="27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4" rIns="0" bIns="45564" numCol="1" anchor="t" anchorCtr="0" compatLnSpc="1">
            <a:prstTxWarp prst="textNoShape">
              <a:avLst/>
            </a:prstTxWarp>
            <a:spAutoFit/>
          </a:bodyPr>
          <a:lstStyle>
            <a:lvl1pPr marL="341769" indent="-34176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3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76895" indent="-27531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558544" indent="-280066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772146" indent="-212025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944612" indent="-170877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3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400311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6pPr>
            <a:lvl7pPr marL="1856007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7pPr>
            <a:lvl8pPr marL="2311688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8pPr>
            <a:lvl9pPr marL="2767392" indent="-170877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ko-KR" sz="1200" b="0" kern="0" dirty="0" smtClean="0">
                <a:solidFill>
                  <a:srgbClr val="FF0000"/>
                </a:solidFill>
              </a:rPr>
              <a:t>Break</a:t>
            </a:r>
            <a:r>
              <a:rPr lang="ko-KR" altLang="en-US" sz="1200" b="0" kern="0" dirty="0" smtClean="0">
                <a:solidFill>
                  <a:srgbClr val="FF0000"/>
                </a:solidFill>
              </a:rPr>
              <a:t> 생성</a:t>
            </a:r>
            <a:endParaRPr lang="en-US" altLang="ko-KR" sz="1200" b="0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3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2. </a:t>
            </a:r>
            <a:r>
              <a:rPr lang="en-US" altLang="ko-KR" sz="2800" b="0" dirty="0" err="1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Piperun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Break – 6.MDMT Break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0600" y="1228057"/>
            <a:ext cx="9726947" cy="107721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Start Point: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모든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Max </a:t>
            </a:r>
            <a:r>
              <a:rPr lang="en-US" altLang="ko-KR" sz="1600" spc="-30" dirty="0" err="1" smtClean="0">
                <a:latin typeface="맑은 고딕" pitchFamily="50" charset="-127"/>
                <a:ea typeface="맑은 고딕" pitchFamily="50" charset="-127"/>
              </a:rPr>
              <a:t>Oper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P, 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지점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추후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논의 </a:t>
            </a:r>
            <a:endParaRPr lang="en-US" altLang="ko-KR" sz="1600" spc="-3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108521" y="6160783"/>
            <a:ext cx="5374459" cy="338554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&lt;End of Document&gt;</a:t>
            </a:r>
          </a:p>
        </p:txBody>
      </p:sp>
    </p:spTree>
    <p:extLst>
      <p:ext uri="{BB962C8B-B14F-4D97-AF65-F5344CB8AC3E}">
        <p14:creationId xmlns:p14="http://schemas.microsoft.com/office/powerpoint/2010/main" val="38546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0600" y="993165"/>
            <a:ext cx="9726947" cy="1077218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사전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600" spc="-30" dirty="0" err="1" smtClean="0">
                <a:latin typeface="맑은 고딕" pitchFamily="50" charset="-127"/>
                <a:ea typeface="맑은 고딕" pitchFamily="50" charset="-127"/>
              </a:rPr>
              <a:t>세팅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 필요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   1)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사용된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Fluid Code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들의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List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를 보고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Type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별 분류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auto check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rule 18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번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참조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        Process / Utility / Flare / Drain / (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계속 추가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분류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&amp; Liquid / Vapor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분류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  2)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사용된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Equipment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들 중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Type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 구분이 필요한 분류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auto check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rule 2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번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UI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참조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9558" y="4390708"/>
            <a:ext cx="9646838" cy="1815882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- Logic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순서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   1) “Start Point”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에서부터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Pipe run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연결 정보를 순차적으로 획득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값 부여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획득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값 부여 반복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  <a:sym typeface="Wingdings" panose="05000000000000000000" pitchFamily="2" charset="2"/>
            </a:endParaRPr>
          </a:p>
          <a:p>
            <a:pPr marL="87312" lvl="0" algn="l"/>
            <a:r>
              <a:rPr lang="en-US" altLang="ko-KR" sz="1600" spc="-30" dirty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     - Strat Point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별로 </a:t>
            </a:r>
            <a:r>
              <a:rPr lang="ko-KR" altLang="en-US" sz="1600" spc="-30" dirty="0" err="1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정방향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/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역방향 정의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   2) “Destination”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으로 정의된 지점까지 상기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1)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반복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   3) Tee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지점 발생시 별도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Logic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으로 처리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  4) P&amp;ID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장 별로 실시</a:t>
            </a:r>
            <a:endParaRPr lang="en-US" altLang="ko-KR" sz="16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16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   5)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이미 부여된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flow direction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은 </a:t>
            </a:r>
            <a:r>
              <a:rPr lang="en-US" altLang="ko-KR" sz="1600" spc="-30" dirty="0" smtClean="0">
                <a:latin typeface="맑은 고딕" pitchFamily="50" charset="-127"/>
                <a:ea typeface="맑은 고딕" pitchFamily="50" charset="-127"/>
              </a:rPr>
              <a:t>overwrite </a:t>
            </a:r>
            <a:r>
              <a:rPr lang="ko-KR" altLang="en-US" sz="1600" spc="-30" dirty="0" smtClean="0">
                <a:latin typeface="맑은 고딕" pitchFamily="50" charset="-127"/>
                <a:ea typeface="맑은 고딕" pitchFamily="50" charset="-127"/>
              </a:rPr>
              <a:t>불가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test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후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 logic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충돌 시 향후에 </a:t>
            </a:r>
            <a:r>
              <a:rPr lang="en-US" altLang="ko-KR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voting </a:t>
            </a:r>
            <a:r>
              <a:rPr lang="ko-KR" altLang="en-US" sz="16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개념 도입</a:t>
            </a:r>
            <a:endParaRPr lang="en-US" altLang="ko-KR" sz="1600" spc="-3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 bwMode="auto">
          <a:xfrm>
            <a:off x="1006679" y="2273417"/>
            <a:ext cx="2835479" cy="19630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6" name="직사각형 5"/>
          <p:cNvSpPr/>
          <p:nvPr/>
        </p:nvSpPr>
        <p:spPr bwMode="auto">
          <a:xfrm>
            <a:off x="1166070" y="2491530"/>
            <a:ext cx="973123" cy="12835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2650921" y="2491530"/>
            <a:ext cx="973123" cy="12835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2256638" y="2759307"/>
            <a:ext cx="280521" cy="302673"/>
            <a:chOff x="2223082" y="2809641"/>
            <a:chExt cx="327171" cy="353007"/>
          </a:xfrm>
        </p:grpSpPr>
        <p:sp>
          <p:nvSpPr>
            <p:cNvPr id="8" name="이등변 삼각형 7"/>
            <p:cNvSpPr/>
            <p:nvPr/>
          </p:nvSpPr>
          <p:spPr bwMode="auto">
            <a:xfrm rot="5400000">
              <a:off x="2265028" y="2877424"/>
              <a:ext cx="253012" cy="218114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223082" y="2809641"/>
              <a:ext cx="327171" cy="35300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 rot="10800000">
            <a:off x="2250601" y="3137482"/>
            <a:ext cx="280521" cy="302673"/>
            <a:chOff x="2223082" y="2809641"/>
            <a:chExt cx="327171" cy="353007"/>
          </a:xfrm>
        </p:grpSpPr>
        <p:sp>
          <p:nvSpPr>
            <p:cNvPr id="13" name="이등변 삼각형 12"/>
            <p:cNvSpPr/>
            <p:nvPr/>
          </p:nvSpPr>
          <p:spPr bwMode="auto">
            <a:xfrm rot="5400000">
              <a:off x="2265028" y="2877424"/>
              <a:ext cx="253012" cy="218114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47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223082" y="2809641"/>
              <a:ext cx="327171" cy="35300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sp>
        <p:nvSpPr>
          <p:cNvPr id="15" name="사각형 설명선 14"/>
          <p:cNvSpPr/>
          <p:nvPr/>
        </p:nvSpPr>
        <p:spPr bwMode="auto">
          <a:xfrm>
            <a:off x="10637016" y="72241"/>
            <a:ext cx="1971413" cy="1506751"/>
          </a:xfrm>
          <a:prstGeom prst="wedgeRectCallout">
            <a:avLst>
              <a:gd name="adj1" fmla="val -70078"/>
              <a:gd name="adj2" fmla="val 3620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최영진 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확인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Liquid/Vapor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는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fluid code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를 통해 확인 불가함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585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1.Start Point 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0600" y="993165"/>
            <a:ext cx="9162791" cy="3170099"/>
          </a:xfrm>
          <a:prstGeom prst="rect">
            <a:avLst/>
          </a:prstGeom>
          <a:noFill/>
          <a:ln>
            <a:noFill/>
          </a:ln>
        </p:spPr>
        <p:txBody>
          <a:bodyPr wrap="square" anchor="t">
            <a:spAutoFit/>
          </a:bodyPr>
          <a:lstStyle/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- Start Point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정의</a:t>
            </a:r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및 우선순위</a:t>
            </a:r>
            <a:endParaRPr lang="en-US" altLang="ko-KR" sz="20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1)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해당 도면으로 유입되는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OPC              (</a:t>
            </a:r>
            <a:r>
              <a:rPr lang="ko-KR" altLang="en-US" sz="2000" spc="-30" dirty="0" err="1" smtClean="0">
                <a:latin typeface="맑은 고딕" pitchFamily="50" charset="-127"/>
                <a:ea typeface="맑은 고딕" pitchFamily="50" charset="-127"/>
              </a:rPr>
              <a:t>정방향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lvl="0" algn="l"/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다른 도면으로 유출되는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OPC              (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역방향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3) </a:t>
            </a:r>
            <a:r>
              <a:rPr lang="ko-KR" altLang="en-US" sz="2000" spc="-30" dirty="0">
                <a:latin typeface="맑은 고딕" pitchFamily="50" charset="-127"/>
                <a:ea typeface="맑은 고딕" pitchFamily="50" charset="-127"/>
              </a:rPr>
              <a:t>방향성을 가지는 심볼 중 출구 </a:t>
            </a:r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2000" spc="-30" dirty="0">
                <a:latin typeface="맑은 고딕" pitchFamily="50" charset="-127"/>
                <a:ea typeface="맑은 고딕" pitchFamily="50" charset="-127"/>
              </a:rPr>
              <a:t>노즐</a:t>
            </a:r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”    (</a:t>
            </a:r>
            <a:r>
              <a:rPr lang="ko-KR" altLang="en-US" sz="2000" spc="-30" dirty="0" err="1">
                <a:latin typeface="맑은 고딕" pitchFamily="50" charset="-127"/>
                <a:ea typeface="맑은 고딕" pitchFamily="50" charset="-127"/>
              </a:rPr>
              <a:t>정방향</a:t>
            </a:r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20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algn="l"/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4) </a:t>
            </a:r>
            <a:r>
              <a:rPr lang="ko-KR" altLang="en-US" sz="2000" spc="-30" dirty="0">
                <a:latin typeface="맑은 고딕" pitchFamily="50" charset="-127"/>
                <a:ea typeface="맑은 고딕" pitchFamily="50" charset="-127"/>
              </a:rPr>
              <a:t>방향성을 가지는 심볼 중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입구 </a:t>
            </a:r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2000" spc="-30" dirty="0">
                <a:latin typeface="맑은 고딕" pitchFamily="50" charset="-127"/>
                <a:ea typeface="맑은 고딕" pitchFamily="50" charset="-127"/>
              </a:rPr>
              <a:t>노즐</a:t>
            </a:r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”   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역방향</a:t>
            </a:r>
            <a:r>
              <a:rPr lang="en-US" altLang="ko-KR" sz="2000" spc="-30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lvl="0" algn="l"/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  5) 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특정 기기의 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노즐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”                           (</a:t>
            </a:r>
            <a:r>
              <a:rPr lang="ko-KR" altLang="en-US" sz="2000" spc="-30" dirty="0" err="1" smtClean="0">
                <a:latin typeface="맑은 고딕" pitchFamily="50" charset="-127"/>
                <a:ea typeface="맑은 고딕" pitchFamily="50" charset="-127"/>
              </a:rPr>
              <a:t>정방향</a:t>
            </a:r>
            <a:r>
              <a:rPr lang="en-US" altLang="ko-KR" sz="2000" spc="-30" dirty="0" smtClean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87312" lvl="0" algn="l"/>
            <a:endParaRPr lang="en-US" altLang="ko-KR" sz="2000" spc="-30" dirty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ko-KR" altLang="en-US" sz="2000" spc="-30" dirty="0" smtClean="0">
                <a:latin typeface="맑은 고딕" pitchFamily="50" charset="-127"/>
                <a:ea typeface="맑은 고딕" pitchFamily="50" charset="-127"/>
              </a:rPr>
              <a:t>계속 추가 중</a:t>
            </a:r>
            <a:endParaRPr lang="en-US" altLang="ko-KR" sz="2000" spc="-30" dirty="0" smtClean="0"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endParaRPr lang="en-US" altLang="ko-KR" sz="2000" spc="-30" dirty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2" lvl="0" algn="l"/>
            <a:r>
              <a:rPr lang="ko-KR" altLang="en-US" sz="20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상기 우선순위는 변경될 수 있으므로 각각 별도 모듈로 </a:t>
            </a:r>
            <a:r>
              <a:rPr lang="en-US" altLang="ko-KR" sz="20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coding </a:t>
            </a:r>
            <a:r>
              <a:rPr lang="ko-KR" altLang="en-US" sz="2000" spc="-3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제작</a:t>
            </a:r>
            <a:endParaRPr lang="en-US" altLang="ko-KR" sz="2000" spc="-3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5336" y="5040807"/>
            <a:ext cx="3907274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 정보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노즐에 연결된 기기 정보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OPC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정보 등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상세 데이터는 뒷장 상세도 참조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446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내용 개체 틀 1"/>
          <p:cNvSpPr>
            <a:spLocks noGrp="1"/>
          </p:cNvSpPr>
          <p:nvPr>
            <p:ph idx="1"/>
          </p:nvPr>
        </p:nvSpPr>
        <p:spPr>
          <a:xfrm>
            <a:off x="256308" y="1096285"/>
            <a:ext cx="9483309" cy="399794"/>
          </a:xfrm>
        </p:spPr>
        <p:txBody>
          <a:bodyPr/>
          <a:lstStyle/>
          <a:p>
            <a:pPr marL="0" indent="0"/>
            <a:r>
              <a:rPr lang="en-US" altLang="ko-KR" sz="2000" dirty="0" smtClean="0"/>
              <a:t>1) OPC (</a:t>
            </a:r>
            <a:r>
              <a:rPr lang="ko-KR" altLang="en-US" sz="2000" dirty="0" smtClean="0"/>
              <a:t>도면으로 유입되는</a:t>
            </a:r>
            <a:r>
              <a:rPr lang="en-US" altLang="ko-KR" sz="2000" dirty="0" smtClean="0"/>
              <a:t>)</a:t>
            </a:r>
          </a:p>
        </p:txBody>
      </p:sp>
      <p:sp>
        <p:nvSpPr>
          <p:cNvPr id="20" name="내용 개체 틀 1"/>
          <p:cNvSpPr txBox="1">
            <a:spLocks/>
          </p:cNvSpPr>
          <p:nvPr/>
        </p:nvSpPr>
        <p:spPr bwMode="auto">
          <a:xfrm>
            <a:off x="580837" y="1529233"/>
            <a:ext cx="8655442" cy="32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8963" rIns="0" bIns="38963" numCol="1" anchor="t" anchorCtr="0" compatLnSpc="1">
            <a:prstTxWarp prst="textNoShape">
              <a:avLst/>
            </a:prstTxWarp>
            <a:spAutoFit/>
          </a:bodyPr>
          <a:lstStyle>
            <a:lvl1pPr marL="292219" indent="-29221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28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36752" indent="-235399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477563" indent="-239458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660199" indent="-18128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807662" indent="-146110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197288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1586914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1976540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2366166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600" b="0" dirty="0" smtClean="0"/>
              <a:t> </a:t>
            </a:r>
            <a:r>
              <a:rPr lang="ko-KR" altLang="en-US" sz="1600" b="0" dirty="0" smtClean="0"/>
              <a:t>종류</a:t>
            </a:r>
            <a:r>
              <a:rPr lang="en-US" altLang="ko-KR" sz="1600" b="0" dirty="0" smtClean="0"/>
              <a:t>: OPC </a:t>
            </a:r>
          </a:p>
        </p:txBody>
      </p:sp>
      <p:sp>
        <p:nvSpPr>
          <p:cNvPr id="61" name="TextBox 60"/>
          <p:cNvSpPr txBox="1"/>
          <p:nvPr/>
        </p:nvSpPr>
        <p:spPr>
          <a:xfrm rot="900000">
            <a:off x="6745525" y="1052931"/>
            <a:ext cx="2922266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※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테스트 완료</a:t>
            </a:r>
          </a:p>
        </p:txBody>
      </p:sp>
      <p:sp>
        <p:nvSpPr>
          <p:cNvPr id="26" name="오른쪽 화살표 25"/>
          <p:cNvSpPr/>
          <p:nvPr/>
        </p:nvSpPr>
        <p:spPr bwMode="auto">
          <a:xfrm>
            <a:off x="857215" y="2093802"/>
            <a:ext cx="709081" cy="2438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27" name="오각형 26"/>
          <p:cNvSpPr/>
          <p:nvPr/>
        </p:nvSpPr>
        <p:spPr bwMode="auto">
          <a:xfrm>
            <a:off x="1742184" y="2093802"/>
            <a:ext cx="701040" cy="182980"/>
          </a:xfrm>
          <a:prstGeom prst="homePlat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28" name="갈매기형 수장 27"/>
          <p:cNvSpPr/>
          <p:nvPr/>
        </p:nvSpPr>
        <p:spPr bwMode="auto">
          <a:xfrm>
            <a:off x="2673268" y="2093802"/>
            <a:ext cx="802617" cy="182980"/>
          </a:xfrm>
          <a:prstGeom prst="chevro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729616" y="3229526"/>
            <a:ext cx="1470624" cy="205485"/>
            <a:chOff x="2612578" y="2324100"/>
            <a:chExt cx="1309558" cy="182980"/>
          </a:xfrm>
        </p:grpSpPr>
        <p:sp>
          <p:nvSpPr>
            <p:cNvPr id="35" name="오각형 34"/>
            <p:cNvSpPr/>
            <p:nvPr/>
          </p:nvSpPr>
          <p:spPr bwMode="auto">
            <a:xfrm>
              <a:off x="2612578" y="2324100"/>
              <a:ext cx="701040" cy="182980"/>
            </a:xfrm>
            <a:prstGeom prst="homePlat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lnSpcReduction="1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36" name="직선 연결선 35"/>
            <p:cNvCxnSpPr/>
            <p:nvPr/>
          </p:nvCxnSpPr>
          <p:spPr bwMode="auto">
            <a:xfrm flipH="1">
              <a:off x="3313618" y="2430880"/>
              <a:ext cx="608518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직사각형 37"/>
          <p:cNvSpPr/>
          <p:nvPr/>
        </p:nvSpPr>
        <p:spPr bwMode="auto">
          <a:xfrm>
            <a:off x="634288" y="2963136"/>
            <a:ext cx="3618930" cy="176329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38833" y="2522905"/>
            <a:ext cx="4419001" cy="7386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OPC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및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OPC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좌표 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OPC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연결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좌표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40" name="타원 39"/>
          <p:cNvSpPr/>
          <p:nvPr/>
        </p:nvSpPr>
        <p:spPr bwMode="auto">
          <a:xfrm>
            <a:off x="1595030" y="3287416"/>
            <a:ext cx="110280" cy="11028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오른쪽 화살표 40"/>
          <p:cNvSpPr/>
          <p:nvPr/>
        </p:nvSpPr>
        <p:spPr bwMode="auto">
          <a:xfrm>
            <a:off x="1705310" y="3107680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38832" y="3579918"/>
            <a:ext cx="4419001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도면으로 유입되는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OPC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경우 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연결된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에 </a:t>
            </a:r>
            <a:r>
              <a:rPr lang="ko-KR" altLang="en-US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정방향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부여 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 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출현해도 계속 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7" name="직사각형 16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1.Start Point 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069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내용 개체 틀 1"/>
          <p:cNvSpPr>
            <a:spLocks noGrp="1"/>
          </p:cNvSpPr>
          <p:nvPr>
            <p:ph idx="1"/>
          </p:nvPr>
        </p:nvSpPr>
        <p:spPr>
          <a:xfrm>
            <a:off x="256308" y="1096285"/>
            <a:ext cx="9483309" cy="399794"/>
          </a:xfrm>
        </p:spPr>
        <p:txBody>
          <a:bodyPr/>
          <a:lstStyle/>
          <a:p>
            <a:pPr marL="0" indent="0"/>
            <a:r>
              <a:rPr lang="en-US" altLang="ko-KR" sz="2000" dirty="0" smtClean="0"/>
              <a:t>2) OPC (</a:t>
            </a:r>
            <a:r>
              <a:rPr lang="ko-KR" altLang="en-US" sz="2000" dirty="0" smtClean="0"/>
              <a:t>도면에서 나가는</a:t>
            </a:r>
            <a:r>
              <a:rPr lang="en-US" altLang="ko-KR" sz="2000" dirty="0" smtClean="0"/>
              <a:t>)</a:t>
            </a:r>
          </a:p>
        </p:txBody>
      </p:sp>
      <p:sp>
        <p:nvSpPr>
          <p:cNvPr id="20" name="내용 개체 틀 1"/>
          <p:cNvSpPr txBox="1">
            <a:spLocks/>
          </p:cNvSpPr>
          <p:nvPr/>
        </p:nvSpPr>
        <p:spPr bwMode="auto">
          <a:xfrm>
            <a:off x="580837" y="1529233"/>
            <a:ext cx="8655442" cy="32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8963" rIns="0" bIns="38963" numCol="1" anchor="t" anchorCtr="0" compatLnSpc="1">
            <a:prstTxWarp prst="textNoShape">
              <a:avLst/>
            </a:prstTxWarp>
            <a:spAutoFit/>
          </a:bodyPr>
          <a:lstStyle>
            <a:lvl1pPr marL="292219" indent="-29221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28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36752" indent="-235399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477563" indent="-239458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660199" indent="-18128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807662" indent="-146110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197288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1586914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1976540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2366166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600" b="0" dirty="0" smtClean="0"/>
              <a:t> </a:t>
            </a:r>
            <a:r>
              <a:rPr lang="ko-KR" altLang="en-US" sz="1600" b="0" dirty="0" smtClean="0"/>
              <a:t>종류</a:t>
            </a:r>
            <a:r>
              <a:rPr lang="en-US" altLang="ko-KR" sz="1600" b="0" dirty="0" smtClean="0"/>
              <a:t>: OPC </a:t>
            </a:r>
          </a:p>
        </p:txBody>
      </p:sp>
      <p:sp>
        <p:nvSpPr>
          <p:cNvPr id="61" name="TextBox 60"/>
          <p:cNvSpPr txBox="1"/>
          <p:nvPr/>
        </p:nvSpPr>
        <p:spPr>
          <a:xfrm rot="900000">
            <a:off x="6745525" y="1052931"/>
            <a:ext cx="2922266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※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테스트 완료</a:t>
            </a:r>
          </a:p>
        </p:txBody>
      </p:sp>
      <p:sp>
        <p:nvSpPr>
          <p:cNvPr id="26" name="오른쪽 화살표 25"/>
          <p:cNvSpPr/>
          <p:nvPr/>
        </p:nvSpPr>
        <p:spPr bwMode="auto">
          <a:xfrm>
            <a:off x="857215" y="2093802"/>
            <a:ext cx="709081" cy="2438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27" name="오각형 26"/>
          <p:cNvSpPr/>
          <p:nvPr/>
        </p:nvSpPr>
        <p:spPr bwMode="auto">
          <a:xfrm>
            <a:off x="1742184" y="2093802"/>
            <a:ext cx="701040" cy="182980"/>
          </a:xfrm>
          <a:prstGeom prst="homePlat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28" name="갈매기형 수장 27"/>
          <p:cNvSpPr/>
          <p:nvPr/>
        </p:nvSpPr>
        <p:spPr bwMode="auto">
          <a:xfrm>
            <a:off x="2673268" y="2093802"/>
            <a:ext cx="802617" cy="182980"/>
          </a:xfrm>
          <a:prstGeom prst="chevro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2621669" y="3192211"/>
            <a:ext cx="1470624" cy="205485"/>
            <a:chOff x="2048880" y="2324100"/>
            <a:chExt cx="1309558" cy="182980"/>
          </a:xfrm>
        </p:grpSpPr>
        <p:sp>
          <p:nvSpPr>
            <p:cNvPr id="35" name="오각형 34"/>
            <p:cNvSpPr/>
            <p:nvPr/>
          </p:nvSpPr>
          <p:spPr bwMode="auto">
            <a:xfrm>
              <a:off x="2657398" y="2324100"/>
              <a:ext cx="701040" cy="182980"/>
            </a:xfrm>
            <a:prstGeom prst="homePlat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lnSpcReduction="1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36" name="직선 연결선 35"/>
            <p:cNvCxnSpPr/>
            <p:nvPr/>
          </p:nvCxnSpPr>
          <p:spPr bwMode="auto">
            <a:xfrm flipH="1">
              <a:off x="2048880" y="2421700"/>
              <a:ext cx="608518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직사각형 37"/>
          <p:cNvSpPr/>
          <p:nvPr/>
        </p:nvSpPr>
        <p:spPr bwMode="auto">
          <a:xfrm>
            <a:off x="634288" y="2963136"/>
            <a:ext cx="3618930" cy="176329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  <a:ea typeface="HY견명조" pitchFamily="18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38833" y="2522905"/>
            <a:ext cx="4419001" cy="7386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OPC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및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OPC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좌표 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OPC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연결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좌표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40" name="타원 39"/>
          <p:cNvSpPr/>
          <p:nvPr/>
        </p:nvSpPr>
        <p:spPr bwMode="auto">
          <a:xfrm>
            <a:off x="3142810" y="3261569"/>
            <a:ext cx="110280" cy="11028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오른쪽 화살표 40"/>
          <p:cNvSpPr/>
          <p:nvPr/>
        </p:nvSpPr>
        <p:spPr bwMode="auto">
          <a:xfrm>
            <a:off x="2588014" y="3099953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38832" y="3579918"/>
            <a:ext cx="4419001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도면에서 나가는 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OPC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경우 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연결된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에 역방향 부여 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 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출현해도 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계속 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7" name="직사각형 16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1.Start Point 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136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내용 개체 틀 1"/>
          <p:cNvSpPr>
            <a:spLocks noGrp="1"/>
          </p:cNvSpPr>
          <p:nvPr>
            <p:ph idx="1"/>
          </p:nvPr>
        </p:nvSpPr>
        <p:spPr>
          <a:xfrm>
            <a:off x="256308" y="1096285"/>
            <a:ext cx="9483309" cy="399794"/>
          </a:xfrm>
        </p:spPr>
        <p:txBody>
          <a:bodyPr/>
          <a:lstStyle/>
          <a:p>
            <a:pPr marL="0" indent="0"/>
            <a:r>
              <a:rPr lang="en-US" altLang="ko-KR" sz="2000" dirty="0" smtClean="0"/>
              <a:t>3.1) </a:t>
            </a:r>
            <a:r>
              <a:rPr lang="ko-KR" altLang="en-US" sz="2000" dirty="0" smtClean="0"/>
              <a:t>기기 출구 노즐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타 정보와 조합</a:t>
            </a:r>
            <a:r>
              <a:rPr lang="en-US" altLang="ko-KR" sz="2000" dirty="0" smtClean="0"/>
              <a:t>)</a:t>
            </a:r>
          </a:p>
        </p:txBody>
      </p:sp>
      <p:sp>
        <p:nvSpPr>
          <p:cNvPr id="20" name="내용 개체 틀 1"/>
          <p:cNvSpPr txBox="1">
            <a:spLocks/>
          </p:cNvSpPr>
          <p:nvPr/>
        </p:nvSpPr>
        <p:spPr bwMode="auto">
          <a:xfrm>
            <a:off x="580837" y="1529233"/>
            <a:ext cx="8655442" cy="32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8963" rIns="0" bIns="38963" numCol="1" anchor="t" anchorCtr="0" compatLnSpc="1">
            <a:prstTxWarp prst="textNoShape">
              <a:avLst/>
            </a:prstTxWarp>
            <a:spAutoFit/>
          </a:bodyPr>
          <a:lstStyle>
            <a:lvl1pPr marL="292219" indent="-29221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28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36752" indent="-235399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477563" indent="-239458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660199" indent="-18128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807662" indent="-146110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197288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1586914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1976540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2366166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600" b="0" dirty="0" smtClean="0"/>
              <a:t> </a:t>
            </a:r>
            <a:r>
              <a:rPr lang="ko-KR" altLang="en-US" sz="1600" b="0" dirty="0" smtClean="0"/>
              <a:t>종류</a:t>
            </a:r>
            <a:r>
              <a:rPr lang="en-US" altLang="ko-KR" sz="1600" b="0" dirty="0" smtClean="0"/>
              <a:t>: vessel, drum, tank, column, tower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62641" y="2413848"/>
            <a:ext cx="4419001" cy="116955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연결 심볼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(vessel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등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 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rotation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값 획득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 연결된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의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fluid code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값 획득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 rot="900000">
            <a:off x="6745525" y="1052931"/>
            <a:ext cx="2922266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※ OOTB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로 테스트 필요</a:t>
            </a:r>
          </a:p>
        </p:txBody>
      </p:sp>
      <p:grpSp>
        <p:nvGrpSpPr>
          <p:cNvPr id="66" name="그룹 65"/>
          <p:cNvGrpSpPr/>
          <p:nvPr/>
        </p:nvGrpSpPr>
        <p:grpSpPr>
          <a:xfrm rot="5400000">
            <a:off x="1319437" y="2784838"/>
            <a:ext cx="1371060" cy="519988"/>
            <a:chOff x="4198620" y="2701681"/>
            <a:chExt cx="2100113" cy="389150"/>
          </a:xfrm>
        </p:grpSpPr>
        <p:sp>
          <p:nvSpPr>
            <p:cNvPr id="68" name="타원 67"/>
            <p:cNvSpPr/>
            <p:nvPr/>
          </p:nvSpPr>
          <p:spPr bwMode="auto">
            <a:xfrm>
              <a:off x="419862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72" name="타원 71"/>
            <p:cNvSpPr/>
            <p:nvPr/>
          </p:nvSpPr>
          <p:spPr bwMode="auto">
            <a:xfrm>
              <a:off x="5844540" y="2701681"/>
              <a:ext cx="454193" cy="38915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73" name="직사각형 72"/>
            <p:cNvSpPr/>
            <p:nvPr/>
          </p:nvSpPr>
          <p:spPr bwMode="auto">
            <a:xfrm>
              <a:off x="4425717" y="2701681"/>
              <a:ext cx="1645920" cy="3891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</p:grpSp>
      <p:cxnSp>
        <p:nvCxnSpPr>
          <p:cNvPr id="15" name="직선 연결선 14"/>
          <p:cNvCxnSpPr>
            <a:stCxn id="72" idx="6"/>
          </p:cNvCxnSpPr>
          <p:nvPr/>
        </p:nvCxnSpPr>
        <p:spPr bwMode="auto">
          <a:xfrm>
            <a:off x="2004967" y="3730362"/>
            <a:ext cx="0" cy="13696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1879134" y="3867325"/>
            <a:ext cx="243281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/>
          <p:cNvCxnSpPr>
            <a:stCxn id="68" idx="2"/>
          </p:cNvCxnSpPr>
          <p:nvPr/>
        </p:nvCxnSpPr>
        <p:spPr bwMode="auto">
          <a:xfrm flipV="1">
            <a:off x="2004967" y="2265028"/>
            <a:ext cx="0" cy="9427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>
            <a:off x="1879134" y="2265028"/>
            <a:ext cx="243281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직선 연결선 73"/>
          <p:cNvCxnSpPr/>
          <p:nvPr/>
        </p:nvCxnSpPr>
        <p:spPr bwMode="auto">
          <a:xfrm>
            <a:off x="2004967" y="3942826"/>
            <a:ext cx="0" cy="49495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자유형 74"/>
          <p:cNvSpPr/>
          <p:nvPr/>
        </p:nvSpPr>
        <p:spPr bwMode="auto">
          <a:xfrm>
            <a:off x="2004969" y="2055303"/>
            <a:ext cx="822121" cy="201336"/>
          </a:xfrm>
          <a:custGeom>
            <a:avLst/>
            <a:gdLst>
              <a:gd name="connsiteX0" fmla="*/ 0 w 822121"/>
              <a:gd name="connsiteY0" fmla="*/ 201336 h 201336"/>
              <a:gd name="connsiteX1" fmla="*/ 0 w 822121"/>
              <a:gd name="connsiteY1" fmla="*/ 0 h 201336"/>
              <a:gd name="connsiteX2" fmla="*/ 822121 w 822121"/>
              <a:gd name="connsiteY2" fmla="*/ 0 h 20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2121" h="201336">
                <a:moveTo>
                  <a:pt x="0" y="201336"/>
                </a:moveTo>
                <a:lnTo>
                  <a:pt x="0" y="0"/>
                </a:lnTo>
                <a:lnTo>
                  <a:pt x="822121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오른쪽 중괄호 76"/>
          <p:cNvSpPr/>
          <p:nvPr/>
        </p:nvSpPr>
        <p:spPr bwMode="auto">
          <a:xfrm flipH="1">
            <a:off x="1476526" y="2121669"/>
            <a:ext cx="192946" cy="351591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오른쪽 중괄호 77"/>
          <p:cNvSpPr/>
          <p:nvPr/>
        </p:nvSpPr>
        <p:spPr bwMode="auto">
          <a:xfrm flipH="1">
            <a:off x="1543638" y="3731358"/>
            <a:ext cx="192946" cy="351591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/>
          <p:cNvSpPr txBox="1"/>
          <p:nvPr/>
        </p:nvSpPr>
        <p:spPr>
          <a:xfrm>
            <a:off x="2862638" y="3867325"/>
            <a:ext cx="6876979" cy="224676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1.1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값이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-90 (Radian: -1.57)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그리고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fluid code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가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Drain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사용 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  </a:t>
            </a:r>
            <a:r>
              <a:rPr lang="en-US" altLang="ko-KR" b="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b="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혹은 </a:t>
            </a:r>
            <a:r>
              <a:rPr lang="en-US" altLang="ko-KR" b="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Phase=Liquid)</a:t>
            </a:r>
          </a:p>
          <a:p>
            <a:pPr algn="l"/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1.2 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값이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+90 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(Radian: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+1.57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 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그리고 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fluid code 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가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Flare 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사용</a:t>
            </a:r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0" u="sng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b="0" u="sng" dirty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혹은 </a:t>
            </a:r>
            <a:r>
              <a:rPr lang="en-US" altLang="ko-KR" b="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Phase=Vapor)</a:t>
            </a:r>
          </a:p>
          <a:p>
            <a:pPr algn="l"/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연결 </a:t>
            </a:r>
            <a:r>
              <a:rPr lang="en-US" altLang="ko-KR" b="0" dirty="0" err="1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에 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flow direction </a:t>
            </a:r>
            <a:r>
              <a:rPr lang="ko-KR" altLang="en-US" b="0" dirty="0" err="1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정방향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부여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endParaRPr lang="en-US" altLang="ko-KR" b="0" dirty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출현지점까지 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계속 </a:t>
            </a:r>
          </a:p>
        </p:txBody>
      </p:sp>
      <p:sp>
        <p:nvSpPr>
          <p:cNvPr id="82" name="타원 81"/>
          <p:cNvSpPr/>
          <p:nvPr/>
        </p:nvSpPr>
        <p:spPr bwMode="auto">
          <a:xfrm>
            <a:off x="1953411" y="3991904"/>
            <a:ext cx="110280" cy="11028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3" name="오른쪽 화살표 82"/>
          <p:cNvSpPr/>
          <p:nvPr/>
        </p:nvSpPr>
        <p:spPr bwMode="auto">
          <a:xfrm rot="5400000">
            <a:off x="1943835" y="4294741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4" name="타원 83"/>
          <p:cNvSpPr/>
          <p:nvPr/>
        </p:nvSpPr>
        <p:spPr bwMode="auto">
          <a:xfrm>
            <a:off x="1953411" y="2123993"/>
            <a:ext cx="110280" cy="11028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5" name="오른쪽 화살표 84"/>
          <p:cNvSpPr/>
          <p:nvPr/>
        </p:nvSpPr>
        <p:spPr bwMode="auto">
          <a:xfrm>
            <a:off x="2193093" y="2073747"/>
            <a:ext cx="486562" cy="162958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4625" marR="0" indent="-873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o-KR" altLang="en-US" sz="1050" spc="-30" dirty="0" err="1" smtClean="0">
              <a:solidFill>
                <a:srgbClr val="333333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8" name="사각형 설명선 87"/>
          <p:cNvSpPr/>
          <p:nvPr/>
        </p:nvSpPr>
        <p:spPr bwMode="auto">
          <a:xfrm>
            <a:off x="10499420" y="4691351"/>
            <a:ext cx="2099446" cy="1408974"/>
          </a:xfrm>
          <a:prstGeom prst="wedgeRectCallout">
            <a:avLst>
              <a:gd name="adj1" fmla="val -58255"/>
              <a:gd name="adj2" fmla="val -21983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최영진 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확인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이거 구현이 어려워 보이는데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liquid contactor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는 아래가 입군데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리퀴드임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일단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OPC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기준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direction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구현 후 수정하는 방안으로 갑시다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87312"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o-KR" altLang="en-US" sz="1400" b="1" i="0" u="none" strike="noStrike" cap="none" normalizeH="0" baseline="0" dirty="0" smtClean="0">
              <a:ln>
                <a:noFill/>
              </a:ln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사각형 24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1.Start Point 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678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내용 개체 틀 1"/>
          <p:cNvSpPr>
            <a:spLocks noGrp="1"/>
          </p:cNvSpPr>
          <p:nvPr>
            <p:ph idx="1"/>
          </p:nvPr>
        </p:nvSpPr>
        <p:spPr>
          <a:xfrm>
            <a:off x="256308" y="1096285"/>
            <a:ext cx="9483309" cy="399794"/>
          </a:xfrm>
        </p:spPr>
        <p:txBody>
          <a:bodyPr/>
          <a:lstStyle/>
          <a:p>
            <a:pPr marL="0" indent="0"/>
            <a:r>
              <a:rPr lang="en-US" altLang="ko-KR" sz="2000" dirty="0" smtClean="0"/>
              <a:t>3.2) </a:t>
            </a:r>
            <a:r>
              <a:rPr lang="ko-KR" altLang="en-US" sz="2000" dirty="0" smtClean="0"/>
              <a:t>기기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출구 노즐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방향성이 존재하는 </a:t>
            </a:r>
            <a:r>
              <a:rPr lang="en-US" altLang="ko-KR" sz="2000" dirty="0" smtClean="0"/>
              <a:t>equipment?)</a:t>
            </a:r>
          </a:p>
        </p:txBody>
      </p:sp>
      <p:sp>
        <p:nvSpPr>
          <p:cNvPr id="20" name="내용 개체 틀 1"/>
          <p:cNvSpPr txBox="1">
            <a:spLocks/>
          </p:cNvSpPr>
          <p:nvPr/>
        </p:nvSpPr>
        <p:spPr bwMode="auto">
          <a:xfrm>
            <a:off x="580837" y="1529233"/>
            <a:ext cx="8655442" cy="32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8963" rIns="0" bIns="38963" numCol="1" anchor="t" anchorCtr="0" compatLnSpc="1">
            <a:prstTxWarp prst="textNoShape">
              <a:avLst/>
            </a:prstTxWarp>
            <a:spAutoFit/>
          </a:bodyPr>
          <a:lstStyle>
            <a:lvl1pPr marL="292219" indent="-29221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28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36752" indent="-235399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477563" indent="-239458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660199" indent="-18128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807662" indent="-146110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197288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1586914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1976540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2366166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600" b="0" dirty="0" smtClean="0"/>
              <a:t> </a:t>
            </a:r>
            <a:r>
              <a:rPr lang="ko-KR" altLang="en-US" sz="1600" b="0" dirty="0" smtClean="0"/>
              <a:t>종류</a:t>
            </a:r>
            <a:r>
              <a:rPr lang="en-US" altLang="ko-KR" sz="1600" b="0" dirty="0" smtClean="0"/>
              <a:t>: pump, compressor, PSV, check valve, </a:t>
            </a:r>
            <a:r>
              <a:rPr lang="en-US" altLang="ko-KR" sz="1600" b="0" dirty="0" err="1" smtClean="0"/>
              <a:t>desuperheater</a:t>
            </a:r>
            <a:r>
              <a:rPr lang="en-US" altLang="ko-KR" sz="1600" b="0" dirty="0" smtClean="0"/>
              <a:t>, ejector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1759750" y="2205835"/>
            <a:ext cx="1549447" cy="747182"/>
            <a:chOff x="468140" y="2164360"/>
            <a:chExt cx="1549447" cy="747182"/>
          </a:xfrm>
        </p:grpSpPr>
        <p:grpSp>
          <p:nvGrpSpPr>
            <p:cNvPr id="21" name="그룹 20"/>
            <p:cNvGrpSpPr/>
            <p:nvPr/>
          </p:nvGrpSpPr>
          <p:grpSpPr>
            <a:xfrm>
              <a:off x="468140" y="2347662"/>
              <a:ext cx="1549447" cy="563880"/>
              <a:chOff x="778533" y="2767112"/>
              <a:chExt cx="1549447" cy="563880"/>
            </a:xfrm>
          </p:grpSpPr>
          <p:cxnSp>
            <p:nvCxnSpPr>
              <p:cNvPr id="8" name="직선 연결선 7"/>
              <p:cNvCxnSpPr/>
              <p:nvPr/>
            </p:nvCxnSpPr>
            <p:spPr bwMode="auto">
              <a:xfrm>
                <a:off x="778533" y="2960121"/>
                <a:ext cx="330247" cy="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" name="이등변 삼각형 8"/>
              <p:cNvSpPr/>
              <p:nvPr/>
            </p:nvSpPr>
            <p:spPr bwMode="auto">
              <a:xfrm>
                <a:off x="1139260" y="2943423"/>
                <a:ext cx="449580" cy="3875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 lnSpcReduction="10000"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sp>
            <p:nvSpPr>
              <p:cNvPr id="10" name="타원 9"/>
              <p:cNvSpPr/>
              <p:nvPr/>
            </p:nvSpPr>
            <p:spPr bwMode="auto">
              <a:xfrm>
                <a:off x="1131640" y="2767112"/>
                <a:ext cx="419100" cy="4191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cxnSp>
            <p:nvCxnSpPr>
              <p:cNvPr id="12" name="직선 연결선 11"/>
              <p:cNvCxnSpPr/>
              <p:nvPr/>
            </p:nvCxnSpPr>
            <p:spPr bwMode="auto">
              <a:xfrm>
                <a:off x="1364050" y="2777241"/>
                <a:ext cx="963930" cy="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2" name="타원 21"/>
            <p:cNvSpPr/>
            <p:nvPr/>
          </p:nvSpPr>
          <p:spPr bwMode="auto">
            <a:xfrm>
              <a:off x="1206791" y="2305717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오른쪽 화살표 24"/>
            <p:cNvSpPr/>
            <p:nvPr/>
          </p:nvSpPr>
          <p:spPr bwMode="auto">
            <a:xfrm>
              <a:off x="1476462" y="2164360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73116" y="4897978"/>
            <a:ext cx="3907274" cy="7386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연결 심볼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(pump/compressor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등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1752529" y="3429044"/>
            <a:ext cx="1556668" cy="709504"/>
            <a:chOff x="2575856" y="2202038"/>
            <a:chExt cx="1556668" cy="709504"/>
          </a:xfrm>
        </p:grpSpPr>
        <p:grpSp>
          <p:nvGrpSpPr>
            <p:cNvPr id="41" name="그룹 40"/>
            <p:cNvGrpSpPr/>
            <p:nvPr/>
          </p:nvGrpSpPr>
          <p:grpSpPr>
            <a:xfrm>
              <a:off x="2575856" y="2380584"/>
              <a:ext cx="1132514" cy="530958"/>
              <a:chOff x="3846841" y="2817132"/>
              <a:chExt cx="1132514" cy="530958"/>
            </a:xfrm>
          </p:grpSpPr>
          <p:cxnSp>
            <p:nvCxnSpPr>
              <p:cNvPr id="26" name="직선 연결선 25"/>
              <p:cNvCxnSpPr/>
              <p:nvPr/>
            </p:nvCxnSpPr>
            <p:spPr bwMode="auto">
              <a:xfrm flipV="1">
                <a:off x="3846841" y="2817132"/>
                <a:ext cx="362328" cy="8389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7" name="사다리꼴 26"/>
              <p:cNvSpPr/>
              <p:nvPr/>
            </p:nvSpPr>
            <p:spPr bwMode="auto">
              <a:xfrm rot="5400000">
                <a:off x="4180351" y="2963852"/>
                <a:ext cx="413056" cy="355420"/>
              </a:xfrm>
              <a:prstGeom prst="trapezoid">
                <a:avLst>
                  <a:gd name="adj" fmla="val 42152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cxnSp>
            <p:nvCxnSpPr>
              <p:cNvPr id="28" name="직선 연결선 27"/>
              <p:cNvCxnSpPr/>
              <p:nvPr/>
            </p:nvCxnSpPr>
            <p:spPr bwMode="auto">
              <a:xfrm>
                <a:off x="4209169" y="2817132"/>
                <a:ext cx="0" cy="117902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직선 연결선 30"/>
              <p:cNvCxnSpPr/>
              <p:nvPr/>
            </p:nvCxnSpPr>
            <p:spPr bwMode="auto">
              <a:xfrm>
                <a:off x="4564589" y="2817132"/>
                <a:ext cx="0" cy="282132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직선 연결선 31"/>
              <p:cNvCxnSpPr/>
              <p:nvPr/>
            </p:nvCxnSpPr>
            <p:spPr bwMode="auto">
              <a:xfrm flipV="1">
                <a:off x="4573786" y="2817132"/>
                <a:ext cx="405569" cy="8389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2" name="타원 41"/>
            <p:cNvSpPr/>
            <p:nvPr/>
          </p:nvSpPr>
          <p:spPr bwMode="auto">
            <a:xfrm>
              <a:off x="3376291" y="2343395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" name="오른쪽 화살표 42"/>
            <p:cNvSpPr/>
            <p:nvPr/>
          </p:nvSpPr>
          <p:spPr bwMode="auto">
            <a:xfrm>
              <a:off x="3645962" y="2202038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1" name="그룹 10"/>
          <p:cNvGrpSpPr/>
          <p:nvPr/>
        </p:nvGrpSpPr>
        <p:grpSpPr>
          <a:xfrm>
            <a:off x="4519231" y="2120985"/>
            <a:ext cx="1101807" cy="955404"/>
            <a:chOff x="4670527" y="2129842"/>
            <a:chExt cx="1101807" cy="955404"/>
          </a:xfrm>
        </p:grpSpPr>
        <p:grpSp>
          <p:nvGrpSpPr>
            <p:cNvPr id="44" name="그룹 43"/>
            <p:cNvGrpSpPr/>
            <p:nvPr/>
          </p:nvGrpSpPr>
          <p:grpSpPr>
            <a:xfrm>
              <a:off x="4670527" y="2129842"/>
              <a:ext cx="281641" cy="455898"/>
              <a:chOff x="3463290" y="4259591"/>
              <a:chExt cx="482818" cy="781548"/>
            </a:xfrm>
          </p:grpSpPr>
          <p:sp>
            <p:nvSpPr>
              <p:cNvPr id="45" name="이등변 삼각형 44"/>
              <p:cNvSpPr/>
              <p:nvPr/>
            </p:nvSpPr>
            <p:spPr bwMode="auto">
              <a:xfrm>
                <a:off x="3463290" y="4719260"/>
                <a:ext cx="373380" cy="32187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 fontScale="47500" lnSpcReduction="20000"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sp>
            <p:nvSpPr>
              <p:cNvPr id="46" name="이등변 삼각형 45"/>
              <p:cNvSpPr/>
              <p:nvPr/>
            </p:nvSpPr>
            <p:spPr bwMode="auto">
              <a:xfrm rot="16200000">
                <a:off x="3598479" y="4617721"/>
                <a:ext cx="373380" cy="32187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 fontScale="47500" lnSpcReduction="20000"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cxnSp>
            <p:nvCxnSpPr>
              <p:cNvPr id="47" name="직선 연결선 46"/>
              <p:cNvCxnSpPr>
                <a:stCxn id="45" idx="0"/>
              </p:cNvCxnSpPr>
              <p:nvPr/>
            </p:nvCxnSpPr>
            <p:spPr bwMode="auto">
              <a:xfrm flipV="1">
                <a:off x="3649981" y="4259591"/>
                <a:ext cx="0" cy="459668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직선 연결선 47"/>
              <p:cNvCxnSpPr/>
              <p:nvPr/>
            </p:nvCxnSpPr>
            <p:spPr bwMode="auto">
              <a:xfrm flipV="1">
                <a:off x="3486275" y="4479418"/>
                <a:ext cx="342036" cy="304527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직선 연결선 48"/>
              <p:cNvCxnSpPr/>
              <p:nvPr/>
            </p:nvCxnSpPr>
            <p:spPr bwMode="auto">
              <a:xfrm flipV="1">
                <a:off x="3486275" y="4335607"/>
                <a:ext cx="342036" cy="304527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2" name="직선 연결선 51"/>
            <p:cNvCxnSpPr>
              <a:endCxn id="45" idx="3"/>
            </p:cNvCxnSpPr>
            <p:nvPr/>
          </p:nvCxnSpPr>
          <p:spPr bwMode="auto">
            <a:xfrm flipV="1">
              <a:off x="4779428" y="2585740"/>
              <a:ext cx="1" cy="499506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직선 연결선 54"/>
            <p:cNvCxnSpPr>
              <a:endCxn id="46" idx="3"/>
            </p:cNvCxnSpPr>
            <p:nvPr/>
          </p:nvCxnSpPr>
          <p:spPr bwMode="auto">
            <a:xfrm flipH="1">
              <a:off x="4952169" y="2432629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타원 57"/>
            <p:cNvSpPr/>
            <p:nvPr/>
          </p:nvSpPr>
          <p:spPr bwMode="auto">
            <a:xfrm>
              <a:off x="5016101" y="2380342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9" name="오른쪽 화살표 58"/>
            <p:cNvSpPr/>
            <p:nvPr/>
          </p:nvSpPr>
          <p:spPr bwMode="auto">
            <a:xfrm>
              <a:off x="5285772" y="2238985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4234657" y="3418738"/>
            <a:ext cx="1474423" cy="346527"/>
            <a:chOff x="6191322" y="2263513"/>
            <a:chExt cx="1474423" cy="346527"/>
          </a:xfrm>
        </p:grpSpPr>
        <p:cxnSp>
          <p:nvCxnSpPr>
            <p:cNvPr id="34" name="직선 연결선 33"/>
            <p:cNvCxnSpPr/>
            <p:nvPr/>
          </p:nvCxnSpPr>
          <p:spPr bwMode="auto">
            <a:xfrm>
              <a:off x="6533314" y="2360922"/>
              <a:ext cx="0" cy="249118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직선 연결선 34"/>
            <p:cNvCxnSpPr/>
            <p:nvPr/>
          </p:nvCxnSpPr>
          <p:spPr bwMode="auto">
            <a:xfrm>
              <a:off x="6837191" y="2358233"/>
              <a:ext cx="0" cy="249118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직선 연결선 35"/>
            <p:cNvCxnSpPr/>
            <p:nvPr/>
          </p:nvCxnSpPr>
          <p:spPr bwMode="auto">
            <a:xfrm>
              <a:off x="6533314" y="2360922"/>
              <a:ext cx="303877" cy="246429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7" name="직선 연결선 36"/>
            <p:cNvCxnSpPr/>
            <p:nvPr/>
          </p:nvCxnSpPr>
          <p:spPr bwMode="auto">
            <a:xfrm flipH="1">
              <a:off x="6191322" y="2485481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직선 연결선 37"/>
            <p:cNvCxnSpPr/>
            <p:nvPr/>
          </p:nvCxnSpPr>
          <p:spPr bwMode="auto">
            <a:xfrm flipH="1">
              <a:off x="6837191" y="2468671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타원 38"/>
            <p:cNvSpPr/>
            <p:nvPr/>
          </p:nvSpPr>
          <p:spPr bwMode="auto">
            <a:xfrm>
              <a:off x="6909512" y="2404870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오른쪽 화살표 39"/>
            <p:cNvSpPr/>
            <p:nvPr/>
          </p:nvSpPr>
          <p:spPr bwMode="auto">
            <a:xfrm>
              <a:off x="7179183" y="2263513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6616745" y="2291747"/>
            <a:ext cx="1631858" cy="508895"/>
            <a:chOff x="7925722" y="2308223"/>
            <a:chExt cx="1631858" cy="508895"/>
          </a:xfrm>
        </p:grpSpPr>
        <p:sp>
          <p:nvSpPr>
            <p:cNvPr id="2" name="직사각형 1"/>
            <p:cNvSpPr/>
            <p:nvPr/>
          </p:nvSpPr>
          <p:spPr bwMode="auto">
            <a:xfrm>
              <a:off x="8267714" y="2422835"/>
              <a:ext cx="167780" cy="16778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92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3" name="이등변 삼각형 2"/>
            <p:cNvSpPr/>
            <p:nvPr/>
          </p:nvSpPr>
          <p:spPr bwMode="auto">
            <a:xfrm rot="16200000">
              <a:off x="8517315" y="2349541"/>
              <a:ext cx="126590" cy="296831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850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50" name="직선 연결선 49"/>
            <p:cNvCxnSpPr/>
            <p:nvPr/>
          </p:nvCxnSpPr>
          <p:spPr bwMode="auto">
            <a:xfrm flipH="1">
              <a:off x="7925722" y="2491859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직선 연결선 50"/>
            <p:cNvCxnSpPr/>
            <p:nvPr/>
          </p:nvCxnSpPr>
          <p:spPr bwMode="auto">
            <a:xfrm flipH="1">
              <a:off x="8729026" y="2499868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" name="직선 연결선 4"/>
            <p:cNvCxnSpPr>
              <a:stCxn id="2" idx="2"/>
            </p:cNvCxnSpPr>
            <p:nvPr/>
          </p:nvCxnSpPr>
          <p:spPr bwMode="auto">
            <a:xfrm>
              <a:off x="8351604" y="2590615"/>
              <a:ext cx="0" cy="226503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타원 55"/>
            <p:cNvSpPr/>
            <p:nvPr/>
          </p:nvSpPr>
          <p:spPr bwMode="auto">
            <a:xfrm>
              <a:off x="8801347" y="2449580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7" name="오른쪽 화살표 56"/>
            <p:cNvSpPr/>
            <p:nvPr/>
          </p:nvSpPr>
          <p:spPr bwMode="auto">
            <a:xfrm>
              <a:off x="9071018" y="2308223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70" name="그룹 69"/>
          <p:cNvGrpSpPr/>
          <p:nvPr/>
        </p:nvGrpSpPr>
        <p:grpSpPr>
          <a:xfrm>
            <a:off x="6476635" y="3256641"/>
            <a:ext cx="1528687" cy="564051"/>
            <a:chOff x="5638031" y="3458742"/>
            <a:chExt cx="1528687" cy="564051"/>
          </a:xfrm>
        </p:grpSpPr>
        <p:sp>
          <p:nvSpPr>
            <p:cNvPr id="60" name="직사각형 59"/>
            <p:cNvSpPr/>
            <p:nvPr/>
          </p:nvSpPr>
          <p:spPr bwMode="auto">
            <a:xfrm>
              <a:off x="6001014" y="3684017"/>
              <a:ext cx="338776" cy="33877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62" name="직선 연결선 61"/>
            <p:cNvCxnSpPr/>
            <p:nvPr/>
          </p:nvCxnSpPr>
          <p:spPr bwMode="auto">
            <a:xfrm flipH="1">
              <a:off x="6348179" y="3851797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3" name="타원 62"/>
            <p:cNvSpPr/>
            <p:nvPr/>
          </p:nvSpPr>
          <p:spPr bwMode="auto">
            <a:xfrm>
              <a:off x="6410485" y="3792372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4" name="오른쪽 화살표 63"/>
            <p:cNvSpPr/>
            <p:nvPr/>
          </p:nvSpPr>
          <p:spPr bwMode="auto">
            <a:xfrm>
              <a:off x="6680156" y="3651015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 bwMode="auto">
            <a:xfrm flipV="1">
              <a:off x="6128439" y="3458742"/>
              <a:ext cx="0" cy="394663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직선 연결선 64"/>
            <p:cNvCxnSpPr/>
            <p:nvPr/>
          </p:nvCxnSpPr>
          <p:spPr bwMode="auto">
            <a:xfrm flipH="1">
              <a:off x="6128439" y="3767907"/>
              <a:ext cx="127461" cy="85498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직선 연결선 66"/>
            <p:cNvCxnSpPr/>
            <p:nvPr/>
          </p:nvCxnSpPr>
          <p:spPr bwMode="auto">
            <a:xfrm flipH="1" flipV="1">
              <a:off x="6128440" y="3856989"/>
              <a:ext cx="120704" cy="42511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직선 연결선 68"/>
            <p:cNvCxnSpPr/>
            <p:nvPr/>
          </p:nvCxnSpPr>
          <p:spPr bwMode="auto">
            <a:xfrm flipH="1">
              <a:off x="5638031" y="3853405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TextBox 70"/>
          <p:cNvSpPr txBox="1"/>
          <p:nvPr/>
        </p:nvSpPr>
        <p:spPr>
          <a:xfrm rot="900000">
            <a:off x="6745525" y="1052931"/>
            <a:ext cx="2922266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※ OOTB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로 테스트 필요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967414" y="4897977"/>
            <a:ext cx="4327588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특정 기기 심볼 특성상 출구로 식별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가능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?)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연결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에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flow direction </a:t>
            </a:r>
            <a:r>
              <a:rPr lang="ko-KR" altLang="en-US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정방향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부여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출현지점까지 계속 </a:t>
            </a:r>
          </a:p>
        </p:txBody>
      </p:sp>
      <p:sp>
        <p:nvSpPr>
          <p:cNvPr id="61" name="직사각형 60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1.Start Point 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194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내용 개체 틀 1"/>
          <p:cNvSpPr>
            <a:spLocks noGrp="1"/>
          </p:cNvSpPr>
          <p:nvPr>
            <p:ph idx="1"/>
          </p:nvPr>
        </p:nvSpPr>
        <p:spPr>
          <a:xfrm>
            <a:off x="256308" y="1096285"/>
            <a:ext cx="9483309" cy="399794"/>
          </a:xfrm>
        </p:spPr>
        <p:txBody>
          <a:bodyPr/>
          <a:lstStyle/>
          <a:p>
            <a:pPr marL="0" indent="0"/>
            <a:r>
              <a:rPr lang="en-US" altLang="ko-KR" sz="2000" dirty="0" smtClean="0"/>
              <a:t>4) </a:t>
            </a:r>
            <a:r>
              <a:rPr lang="ko-KR" altLang="en-US" sz="2000" dirty="0" smtClean="0"/>
              <a:t>기기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입구 노즐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방향성이 존재하는 </a:t>
            </a:r>
            <a:r>
              <a:rPr lang="en-US" altLang="ko-KR" sz="2000" dirty="0" smtClean="0"/>
              <a:t>equipment?)</a:t>
            </a:r>
          </a:p>
        </p:txBody>
      </p:sp>
      <p:sp>
        <p:nvSpPr>
          <p:cNvPr id="20" name="내용 개체 틀 1"/>
          <p:cNvSpPr txBox="1">
            <a:spLocks/>
          </p:cNvSpPr>
          <p:nvPr/>
        </p:nvSpPr>
        <p:spPr bwMode="auto">
          <a:xfrm>
            <a:off x="580837" y="1529233"/>
            <a:ext cx="8655442" cy="32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8963" rIns="0" bIns="38963" numCol="1" anchor="t" anchorCtr="0" compatLnSpc="1">
            <a:prstTxWarp prst="textNoShape">
              <a:avLst/>
            </a:prstTxWarp>
            <a:spAutoFit/>
          </a:bodyPr>
          <a:lstStyle>
            <a:lvl1pPr marL="292219" indent="-292219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defRPr sz="28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  <a:cs typeface="+mn-cs"/>
              </a:defRPr>
            </a:lvl1pPr>
            <a:lvl2pPr marL="236752" indent="-235399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2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2pPr>
            <a:lvl3pPr marL="477563" indent="-239458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3pPr>
            <a:lvl4pPr marL="660199" indent="-181284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4pPr>
            <a:lvl5pPr marL="807662" indent="-146110" algn="l" rtl="0" eaLnBrk="0" fontAlgn="base" latinLnBrk="1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200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5pPr>
            <a:lvl6pPr marL="1197288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1586914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1976540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2366166" indent="-146110" algn="l" rtl="0" fontAlgn="base" latinLnBrk="1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Font typeface="Lucida Sans Unicode" pitchFamily="34" charset="0"/>
              <a:buChar char="∙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600" b="0" dirty="0" smtClean="0"/>
              <a:t> </a:t>
            </a:r>
            <a:r>
              <a:rPr lang="ko-KR" altLang="en-US" sz="1600" b="0" dirty="0" smtClean="0"/>
              <a:t>종류</a:t>
            </a:r>
            <a:r>
              <a:rPr lang="en-US" altLang="ko-KR" sz="1600" b="0" dirty="0" smtClean="0"/>
              <a:t>: pump, compressor, PSV, check valve, </a:t>
            </a:r>
            <a:r>
              <a:rPr lang="en-US" altLang="ko-KR" sz="1600" b="0" dirty="0" err="1" smtClean="0"/>
              <a:t>desuperheater</a:t>
            </a:r>
            <a:r>
              <a:rPr lang="en-US" altLang="ko-KR" sz="1600" b="0" dirty="0" smtClean="0"/>
              <a:t>, ejector</a:t>
            </a:r>
          </a:p>
        </p:txBody>
      </p:sp>
      <p:grpSp>
        <p:nvGrpSpPr>
          <p:cNvPr id="15" name="그룹 14"/>
          <p:cNvGrpSpPr/>
          <p:nvPr/>
        </p:nvGrpSpPr>
        <p:grpSpPr>
          <a:xfrm>
            <a:off x="939835" y="2232324"/>
            <a:ext cx="1883730" cy="571199"/>
            <a:chOff x="1425467" y="2381818"/>
            <a:chExt cx="1883730" cy="571199"/>
          </a:xfrm>
        </p:grpSpPr>
        <p:grpSp>
          <p:nvGrpSpPr>
            <p:cNvPr id="21" name="그룹 20"/>
            <p:cNvGrpSpPr/>
            <p:nvPr/>
          </p:nvGrpSpPr>
          <p:grpSpPr>
            <a:xfrm>
              <a:off x="1759750" y="2389137"/>
              <a:ext cx="1549447" cy="563880"/>
              <a:chOff x="778533" y="2767112"/>
              <a:chExt cx="1549447" cy="563880"/>
            </a:xfrm>
          </p:grpSpPr>
          <p:cxnSp>
            <p:nvCxnSpPr>
              <p:cNvPr id="8" name="직선 연결선 7"/>
              <p:cNvCxnSpPr/>
              <p:nvPr/>
            </p:nvCxnSpPr>
            <p:spPr bwMode="auto">
              <a:xfrm>
                <a:off x="778533" y="2960121"/>
                <a:ext cx="330247" cy="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" name="이등변 삼각형 8"/>
              <p:cNvSpPr/>
              <p:nvPr/>
            </p:nvSpPr>
            <p:spPr bwMode="auto">
              <a:xfrm>
                <a:off x="1139260" y="2943423"/>
                <a:ext cx="449580" cy="38756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 lnSpcReduction="10000"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sp>
            <p:nvSpPr>
              <p:cNvPr id="10" name="타원 9"/>
              <p:cNvSpPr/>
              <p:nvPr/>
            </p:nvSpPr>
            <p:spPr bwMode="auto">
              <a:xfrm>
                <a:off x="1131640" y="2767112"/>
                <a:ext cx="419100" cy="4191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cxnSp>
            <p:nvCxnSpPr>
              <p:cNvPr id="12" name="직선 연결선 11"/>
              <p:cNvCxnSpPr/>
              <p:nvPr/>
            </p:nvCxnSpPr>
            <p:spPr bwMode="auto">
              <a:xfrm>
                <a:off x="1364050" y="2777241"/>
                <a:ext cx="963930" cy="0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2" name="타원 21"/>
            <p:cNvSpPr/>
            <p:nvPr/>
          </p:nvSpPr>
          <p:spPr bwMode="auto">
            <a:xfrm>
              <a:off x="1933693" y="2521743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오른쪽 화살표 24"/>
            <p:cNvSpPr/>
            <p:nvPr/>
          </p:nvSpPr>
          <p:spPr bwMode="auto">
            <a:xfrm>
              <a:off x="1425467" y="2381818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73116" y="4897978"/>
            <a:ext cx="3907274" cy="7386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DB read</a:t>
            </a:r>
            <a:r>
              <a:rPr lang="en-US" altLang="ko-KR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노즐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연결 심볼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(pump/compressor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등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grpSp>
        <p:nvGrpSpPr>
          <p:cNvPr id="16" name="그룹 15"/>
          <p:cNvGrpSpPr/>
          <p:nvPr/>
        </p:nvGrpSpPr>
        <p:grpSpPr>
          <a:xfrm>
            <a:off x="1022741" y="3407824"/>
            <a:ext cx="1459576" cy="709504"/>
            <a:chOff x="1425467" y="3429044"/>
            <a:chExt cx="1459576" cy="709504"/>
          </a:xfrm>
        </p:grpSpPr>
        <p:grpSp>
          <p:nvGrpSpPr>
            <p:cNvPr id="41" name="그룹 40"/>
            <p:cNvGrpSpPr/>
            <p:nvPr/>
          </p:nvGrpSpPr>
          <p:grpSpPr>
            <a:xfrm>
              <a:off x="1752529" y="3607590"/>
              <a:ext cx="1132514" cy="530958"/>
              <a:chOff x="3846841" y="2817132"/>
              <a:chExt cx="1132514" cy="530958"/>
            </a:xfrm>
          </p:grpSpPr>
          <p:cxnSp>
            <p:nvCxnSpPr>
              <p:cNvPr id="26" name="직선 연결선 25"/>
              <p:cNvCxnSpPr/>
              <p:nvPr/>
            </p:nvCxnSpPr>
            <p:spPr bwMode="auto">
              <a:xfrm flipV="1">
                <a:off x="3846841" y="2817132"/>
                <a:ext cx="362328" cy="8389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7" name="사다리꼴 26"/>
              <p:cNvSpPr/>
              <p:nvPr/>
            </p:nvSpPr>
            <p:spPr bwMode="auto">
              <a:xfrm rot="5400000">
                <a:off x="4180351" y="2963852"/>
                <a:ext cx="413056" cy="355420"/>
              </a:xfrm>
              <a:prstGeom prst="trapezoid">
                <a:avLst>
                  <a:gd name="adj" fmla="val 42152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cxnSp>
            <p:nvCxnSpPr>
              <p:cNvPr id="28" name="직선 연결선 27"/>
              <p:cNvCxnSpPr/>
              <p:nvPr/>
            </p:nvCxnSpPr>
            <p:spPr bwMode="auto">
              <a:xfrm>
                <a:off x="4209169" y="2817132"/>
                <a:ext cx="0" cy="117902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직선 연결선 30"/>
              <p:cNvCxnSpPr/>
              <p:nvPr/>
            </p:nvCxnSpPr>
            <p:spPr bwMode="auto">
              <a:xfrm>
                <a:off x="4564589" y="2817132"/>
                <a:ext cx="0" cy="282132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직선 연결선 31"/>
              <p:cNvCxnSpPr/>
              <p:nvPr/>
            </p:nvCxnSpPr>
            <p:spPr bwMode="auto">
              <a:xfrm flipV="1">
                <a:off x="4573786" y="2817132"/>
                <a:ext cx="405569" cy="8389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2" name="타원 41"/>
            <p:cNvSpPr/>
            <p:nvPr/>
          </p:nvSpPr>
          <p:spPr bwMode="auto">
            <a:xfrm>
              <a:off x="1979717" y="3544608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3" name="오른쪽 화살표 42"/>
            <p:cNvSpPr/>
            <p:nvPr/>
          </p:nvSpPr>
          <p:spPr bwMode="auto">
            <a:xfrm>
              <a:off x="1425467" y="3429044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3909206" y="1995017"/>
            <a:ext cx="623634" cy="1075313"/>
            <a:chOff x="4519231" y="2120985"/>
            <a:chExt cx="623634" cy="1075313"/>
          </a:xfrm>
        </p:grpSpPr>
        <p:grpSp>
          <p:nvGrpSpPr>
            <p:cNvPr id="44" name="그룹 43"/>
            <p:cNvGrpSpPr/>
            <p:nvPr/>
          </p:nvGrpSpPr>
          <p:grpSpPr>
            <a:xfrm>
              <a:off x="4519231" y="2120985"/>
              <a:ext cx="281641" cy="455898"/>
              <a:chOff x="3463290" y="4259591"/>
              <a:chExt cx="482818" cy="781548"/>
            </a:xfrm>
          </p:grpSpPr>
          <p:sp>
            <p:nvSpPr>
              <p:cNvPr id="45" name="이등변 삼각형 44"/>
              <p:cNvSpPr/>
              <p:nvPr/>
            </p:nvSpPr>
            <p:spPr bwMode="auto">
              <a:xfrm>
                <a:off x="3463290" y="4719260"/>
                <a:ext cx="373380" cy="32187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 fontScale="47500" lnSpcReduction="20000"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sp>
            <p:nvSpPr>
              <p:cNvPr id="46" name="이등변 삼각형 45"/>
              <p:cNvSpPr/>
              <p:nvPr/>
            </p:nvSpPr>
            <p:spPr bwMode="auto">
              <a:xfrm rot="16200000">
                <a:off x="3598479" y="4617721"/>
                <a:ext cx="373380" cy="321879"/>
              </a:xfrm>
              <a:prstGeom prst="triangl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  <a:normAutofit fontScale="47500" lnSpcReduction="20000"/>
              </a:bodyPr>
              <a:lstStyle/>
              <a:p>
                <a:pPr marL="174625" marR="0" indent="-87313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</a:pPr>
                <a:endParaRPr kumimoji="0" lang="ko-KR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  <a:ea typeface="HY견명조" pitchFamily="18" charset="-127"/>
                </a:endParaRPr>
              </a:p>
            </p:txBody>
          </p:sp>
          <p:cxnSp>
            <p:nvCxnSpPr>
              <p:cNvPr id="47" name="직선 연결선 46"/>
              <p:cNvCxnSpPr>
                <a:stCxn id="45" idx="0"/>
              </p:cNvCxnSpPr>
              <p:nvPr/>
            </p:nvCxnSpPr>
            <p:spPr bwMode="auto">
              <a:xfrm flipV="1">
                <a:off x="3649981" y="4259591"/>
                <a:ext cx="0" cy="459668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직선 연결선 47"/>
              <p:cNvCxnSpPr/>
              <p:nvPr/>
            </p:nvCxnSpPr>
            <p:spPr bwMode="auto">
              <a:xfrm flipV="1">
                <a:off x="3486275" y="4479418"/>
                <a:ext cx="342036" cy="304527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직선 연결선 48"/>
              <p:cNvCxnSpPr/>
              <p:nvPr/>
            </p:nvCxnSpPr>
            <p:spPr bwMode="auto">
              <a:xfrm flipV="1">
                <a:off x="3486275" y="4335607"/>
                <a:ext cx="342036" cy="304527"/>
              </a:xfrm>
              <a:prstGeom prst="lin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2" name="직선 연결선 51"/>
            <p:cNvCxnSpPr>
              <a:endCxn id="45" idx="3"/>
            </p:cNvCxnSpPr>
            <p:nvPr/>
          </p:nvCxnSpPr>
          <p:spPr bwMode="auto">
            <a:xfrm flipV="1">
              <a:off x="4628132" y="2576883"/>
              <a:ext cx="1" cy="499506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직선 연결선 54"/>
            <p:cNvCxnSpPr>
              <a:endCxn id="46" idx="3"/>
            </p:cNvCxnSpPr>
            <p:nvPr/>
          </p:nvCxnSpPr>
          <p:spPr bwMode="auto">
            <a:xfrm flipH="1">
              <a:off x="4800873" y="2423772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타원 57"/>
            <p:cNvSpPr/>
            <p:nvPr/>
          </p:nvSpPr>
          <p:spPr bwMode="auto">
            <a:xfrm>
              <a:off x="4584386" y="2648952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9" name="오른쪽 화살표 58"/>
            <p:cNvSpPr/>
            <p:nvPr/>
          </p:nvSpPr>
          <p:spPr bwMode="auto">
            <a:xfrm rot="16200000">
              <a:off x="4545190" y="2871538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3547632" y="3616930"/>
            <a:ext cx="1313312" cy="311293"/>
            <a:chOff x="3909206" y="3453972"/>
            <a:chExt cx="1313312" cy="311293"/>
          </a:xfrm>
        </p:grpSpPr>
        <p:cxnSp>
          <p:nvCxnSpPr>
            <p:cNvPr id="34" name="직선 연결선 33"/>
            <p:cNvCxnSpPr/>
            <p:nvPr/>
          </p:nvCxnSpPr>
          <p:spPr bwMode="auto">
            <a:xfrm>
              <a:off x="4576649" y="3516147"/>
              <a:ext cx="0" cy="249118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직선 연결선 34"/>
            <p:cNvCxnSpPr/>
            <p:nvPr/>
          </p:nvCxnSpPr>
          <p:spPr bwMode="auto">
            <a:xfrm>
              <a:off x="4880526" y="3513458"/>
              <a:ext cx="0" cy="249118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직선 연결선 35"/>
            <p:cNvCxnSpPr/>
            <p:nvPr/>
          </p:nvCxnSpPr>
          <p:spPr bwMode="auto">
            <a:xfrm>
              <a:off x="4576649" y="3516147"/>
              <a:ext cx="303877" cy="246429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7" name="직선 연결선 36"/>
            <p:cNvCxnSpPr/>
            <p:nvPr/>
          </p:nvCxnSpPr>
          <p:spPr bwMode="auto">
            <a:xfrm flipH="1" flipV="1">
              <a:off x="3909206" y="3638017"/>
              <a:ext cx="667443" cy="2689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직선 연결선 37"/>
            <p:cNvCxnSpPr/>
            <p:nvPr/>
          </p:nvCxnSpPr>
          <p:spPr bwMode="auto">
            <a:xfrm flipH="1">
              <a:off x="4880526" y="3623896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타원 38"/>
            <p:cNvSpPr/>
            <p:nvPr/>
          </p:nvSpPr>
          <p:spPr bwMode="auto">
            <a:xfrm>
              <a:off x="4422560" y="3585079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" name="오른쪽 화살표 39"/>
            <p:cNvSpPr/>
            <p:nvPr/>
          </p:nvSpPr>
          <p:spPr bwMode="auto">
            <a:xfrm>
              <a:off x="3909206" y="3453972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71" name="TextBox 70"/>
          <p:cNvSpPr txBox="1"/>
          <p:nvPr/>
        </p:nvSpPr>
        <p:spPr>
          <a:xfrm rot="900000">
            <a:off x="6745525" y="1052931"/>
            <a:ext cx="2922266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※ OOTB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로 테스트 필요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967414" y="4897977"/>
            <a:ext cx="4327588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Logic: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특정 기기 심볼 특성상 입</a:t>
            </a:r>
            <a:r>
              <a:rPr lang="ko-KR" altLang="en-US" b="0" dirty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로 식별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가능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?)</a:t>
            </a: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연결 </a:t>
            </a:r>
            <a:r>
              <a:rPr lang="en-US" altLang="ko-KR" b="0" dirty="0" err="1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piperun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에 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flow direction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역방향</a:t>
            </a:r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부여</a:t>
            </a:r>
            <a:endParaRPr lang="en-US" altLang="ko-KR" b="0" dirty="0" smtClean="0">
              <a:solidFill>
                <a:srgbClr val="1A270B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l"/>
            <a:r>
              <a:rPr lang="en-US" altLang="ko-KR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3. Tee </a:t>
            </a:r>
            <a:r>
              <a:rPr lang="ko-KR" altLang="en-US" b="0" dirty="0" smtClean="0">
                <a:solidFill>
                  <a:srgbClr val="1A270B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출현지점까지 계속 </a:t>
            </a:r>
          </a:p>
        </p:txBody>
      </p:sp>
      <p:grpSp>
        <p:nvGrpSpPr>
          <p:cNvPr id="53" name="그룹 52"/>
          <p:cNvGrpSpPr/>
          <p:nvPr/>
        </p:nvGrpSpPr>
        <p:grpSpPr>
          <a:xfrm>
            <a:off x="5931127" y="2070725"/>
            <a:ext cx="1493121" cy="809315"/>
            <a:chOff x="6268920" y="2291747"/>
            <a:chExt cx="1493121" cy="809315"/>
          </a:xfrm>
        </p:grpSpPr>
        <p:sp>
          <p:nvSpPr>
            <p:cNvPr id="2" name="직사각형 1"/>
            <p:cNvSpPr/>
            <p:nvPr/>
          </p:nvSpPr>
          <p:spPr bwMode="auto">
            <a:xfrm>
              <a:off x="6958737" y="2406359"/>
              <a:ext cx="167780" cy="16778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925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sp>
          <p:nvSpPr>
            <p:cNvPr id="3" name="이등변 삼각형 2"/>
            <p:cNvSpPr/>
            <p:nvPr/>
          </p:nvSpPr>
          <p:spPr bwMode="auto">
            <a:xfrm rot="16200000">
              <a:off x="7208338" y="2333065"/>
              <a:ext cx="126590" cy="296831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85000" lnSpcReduction="20000"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50" name="직선 연결선 49"/>
            <p:cNvCxnSpPr/>
            <p:nvPr/>
          </p:nvCxnSpPr>
          <p:spPr bwMode="auto">
            <a:xfrm flipH="1">
              <a:off x="6616745" y="2475383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직선 연결선 50"/>
            <p:cNvCxnSpPr/>
            <p:nvPr/>
          </p:nvCxnSpPr>
          <p:spPr bwMode="auto">
            <a:xfrm flipH="1">
              <a:off x="7420049" y="2483392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" name="직선 연결선 4"/>
            <p:cNvCxnSpPr>
              <a:stCxn id="2" idx="2"/>
            </p:cNvCxnSpPr>
            <p:nvPr/>
          </p:nvCxnSpPr>
          <p:spPr bwMode="auto">
            <a:xfrm>
              <a:off x="7042627" y="2574139"/>
              <a:ext cx="0" cy="50225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타원 55"/>
            <p:cNvSpPr/>
            <p:nvPr/>
          </p:nvSpPr>
          <p:spPr bwMode="auto">
            <a:xfrm>
              <a:off x="6763487" y="2433104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7" name="오른쪽 화살표 56"/>
            <p:cNvSpPr/>
            <p:nvPr/>
          </p:nvSpPr>
          <p:spPr bwMode="auto">
            <a:xfrm>
              <a:off x="6268920" y="2291747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1" name="타원 60"/>
            <p:cNvSpPr/>
            <p:nvPr/>
          </p:nvSpPr>
          <p:spPr bwMode="auto">
            <a:xfrm>
              <a:off x="6987487" y="2654596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6" name="오른쪽 화살표 65"/>
            <p:cNvSpPr/>
            <p:nvPr/>
          </p:nvSpPr>
          <p:spPr bwMode="auto">
            <a:xfrm rot="16200000">
              <a:off x="6983839" y="2776302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5995880" y="3359406"/>
            <a:ext cx="1367706" cy="888516"/>
            <a:chOff x="6161069" y="2932176"/>
            <a:chExt cx="1367706" cy="888516"/>
          </a:xfrm>
        </p:grpSpPr>
        <p:sp>
          <p:nvSpPr>
            <p:cNvPr id="60" name="직사각형 59"/>
            <p:cNvSpPr/>
            <p:nvPr/>
          </p:nvSpPr>
          <p:spPr bwMode="auto">
            <a:xfrm>
              <a:off x="6839618" y="3481916"/>
              <a:ext cx="338776" cy="33877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endParaRPr kumimoji="0" lang="ko-KR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  <a:ea typeface="HY견명조" pitchFamily="18" charset="-127"/>
              </a:endParaRPr>
            </a:p>
          </p:txBody>
        </p:sp>
        <p:cxnSp>
          <p:nvCxnSpPr>
            <p:cNvPr id="62" name="직선 연결선 61"/>
            <p:cNvCxnSpPr/>
            <p:nvPr/>
          </p:nvCxnSpPr>
          <p:spPr bwMode="auto">
            <a:xfrm flipH="1">
              <a:off x="7186783" y="3649696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3" name="타원 62"/>
            <p:cNvSpPr/>
            <p:nvPr/>
          </p:nvSpPr>
          <p:spPr bwMode="auto">
            <a:xfrm>
              <a:off x="6911904" y="3338634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4" name="오른쪽 화살표 63"/>
            <p:cNvSpPr/>
            <p:nvPr/>
          </p:nvSpPr>
          <p:spPr bwMode="auto">
            <a:xfrm rot="5400000">
              <a:off x="6575346" y="3093978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 bwMode="auto">
            <a:xfrm flipV="1">
              <a:off x="6967043" y="3256641"/>
              <a:ext cx="0" cy="394663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직선 연결선 64"/>
            <p:cNvCxnSpPr/>
            <p:nvPr/>
          </p:nvCxnSpPr>
          <p:spPr bwMode="auto">
            <a:xfrm flipH="1">
              <a:off x="6967043" y="3565806"/>
              <a:ext cx="127461" cy="85498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직선 연결선 66"/>
            <p:cNvCxnSpPr/>
            <p:nvPr/>
          </p:nvCxnSpPr>
          <p:spPr bwMode="auto">
            <a:xfrm flipH="1" flipV="1">
              <a:off x="6967044" y="3654888"/>
              <a:ext cx="120704" cy="42511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직선 연결선 68"/>
            <p:cNvCxnSpPr/>
            <p:nvPr/>
          </p:nvCxnSpPr>
          <p:spPr bwMode="auto">
            <a:xfrm flipH="1">
              <a:off x="6476635" y="3651304"/>
              <a:ext cx="341992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8" name="타원 67"/>
            <p:cNvSpPr/>
            <p:nvPr/>
          </p:nvSpPr>
          <p:spPr bwMode="auto">
            <a:xfrm>
              <a:off x="6654995" y="3597586"/>
              <a:ext cx="110280" cy="11028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3" name="오른쪽 화살표 72"/>
            <p:cNvSpPr/>
            <p:nvPr/>
          </p:nvSpPr>
          <p:spPr bwMode="auto">
            <a:xfrm>
              <a:off x="6161069" y="3455931"/>
              <a:ext cx="486562" cy="16295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174625" marR="0" indent="-87313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ko-KR" altLang="en-US" sz="1050" spc="-30" dirty="0" err="1" smtClean="0">
                <a:solidFill>
                  <a:srgbClr val="333333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70" name="직사각형 69"/>
          <p:cNvSpPr/>
          <p:nvPr/>
        </p:nvSpPr>
        <p:spPr bwMode="white">
          <a:xfrm>
            <a:off x="109558" y="240423"/>
            <a:ext cx="9757989" cy="539031"/>
          </a:xfrm>
          <a:prstGeom prst="rect">
            <a:avLst/>
          </a:prstGeom>
        </p:spPr>
        <p:txBody>
          <a:bodyPr wrap="square" lIns="107116" tIns="53549" rIns="107116" bIns="53549">
            <a:spAutoFit/>
          </a:bodyPr>
          <a:lstStyle/>
          <a:p>
            <a:pPr algn="l"/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1. Flow</a:t>
            </a:r>
            <a:r>
              <a:rPr lang="ko-KR" altLang="en-US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800" b="0" dirty="0" smtClean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rPr>
              <a:t>Direction – 1.Start Point </a:t>
            </a:r>
            <a:endParaRPr lang="ko-KR" altLang="en-US" sz="2800" b="0" dirty="0">
              <a:solidFill>
                <a:srgbClr val="FFFFFF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06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CS template">
  <a:themeElements>
    <a:clrScheme name="TCS template 10">
      <a:dk1>
        <a:srgbClr val="000066"/>
      </a:dk1>
      <a:lt1>
        <a:srgbClr val="FFFFFF"/>
      </a:lt1>
      <a:dk2>
        <a:srgbClr val="0047AB"/>
      </a:dk2>
      <a:lt2>
        <a:srgbClr val="B2B2B2"/>
      </a:lt2>
      <a:accent1>
        <a:srgbClr val="4664C8"/>
      </a:accent1>
      <a:accent2>
        <a:srgbClr val="8EA1DE"/>
      </a:accent2>
      <a:accent3>
        <a:srgbClr val="FFFFFF"/>
      </a:accent3>
      <a:accent4>
        <a:srgbClr val="000056"/>
      </a:accent4>
      <a:accent5>
        <a:srgbClr val="B0B8E0"/>
      </a:accent5>
      <a:accent6>
        <a:srgbClr val="8091C9"/>
      </a:accent6>
      <a:hlink>
        <a:srgbClr val="CCCCFF"/>
      </a:hlink>
      <a:folHlink>
        <a:srgbClr val="EAEAEA"/>
      </a:folHlink>
    </a:clrScheme>
    <a:fontScheme name="TCS template">
      <a:majorFont>
        <a:latin typeface="Lucida Sans Unicode"/>
        <a:ea typeface="HY견명조"/>
        <a:cs typeface=""/>
      </a:majorFont>
      <a:minorFont>
        <a:latin typeface="Lucida Sans Unicode"/>
        <a:ea typeface="HY견명조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 fontScale="47500" lnSpcReduction="20000"/>
      </a:bodyPr>
      <a:lstStyle>
        <a:defPPr marL="174625" marR="0" indent="-87313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Char char="•"/>
          <a:tabLst/>
          <a:defRPr kumimoji="0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  <a:ea typeface="HY견명조" pitchFamily="18" charset="-127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solidFill>
          <a:schemeClr val="tx2">
            <a:lumMod val="40000"/>
            <a:lumOff val="60000"/>
          </a:schemeClr>
        </a:solidFill>
        <a:ln w="6350">
          <a:noFill/>
          <a:miter lim="800000"/>
          <a:headEnd/>
          <a:tailEnd/>
        </a:ln>
      </a:spPr>
      <a:bodyPr wrap="square" lIns="0" tIns="53561" rIns="0" bIns="53561" anchor="ctr">
        <a:noAutofit/>
      </a:bodyPr>
      <a:lstStyle>
        <a:defPPr latinLnBrk="1">
          <a:spcBef>
            <a:spcPts val="0"/>
          </a:spcBef>
          <a:spcAft>
            <a:spcPts val="1056"/>
          </a:spcAft>
          <a:defRPr kumimoji="1" sz="1600" b="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anose="02030600000101010101" pitchFamily="18" charset="-127"/>
            <a:ea typeface="HY견고딕" panose="02030600000101010101" pitchFamily="18" charset="-127"/>
            <a:cs typeface="Arial" panose="020B0604020202020204" pitchFamily="34" charset="0"/>
            <a:sym typeface="Wingdings" panose="05000000000000000000" pitchFamily="2" charset="2"/>
          </a:defRPr>
        </a:defPPr>
      </a:lstStyle>
    </a:txDef>
  </a:objectDefaults>
  <a:extraClrSchemeLst>
    <a:extraClrScheme>
      <a:clrScheme name="TC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7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56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8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9">
        <a:dk1>
          <a:srgbClr val="000066"/>
        </a:dk1>
        <a:lt1>
          <a:srgbClr val="FFFFFF"/>
        </a:lt1>
        <a:dk2>
          <a:srgbClr val="000066"/>
        </a:dk2>
        <a:lt2>
          <a:srgbClr val="B2B2B2"/>
        </a:lt2>
        <a:accent1>
          <a:srgbClr val="0047AB"/>
        </a:accent1>
        <a:accent2>
          <a:srgbClr val="4664C8"/>
        </a:accent2>
        <a:accent3>
          <a:srgbClr val="FFFFFF"/>
        </a:accent3>
        <a:accent4>
          <a:srgbClr val="000056"/>
        </a:accent4>
        <a:accent5>
          <a:srgbClr val="AAB1D2"/>
        </a:accent5>
        <a:accent6>
          <a:srgbClr val="3F5AB5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0">
        <a:dk1>
          <a:srgbClr val="000066"/>
        </a:dk1>
        <a:lt1>
          <a:srgbClr val="FFFFFF"/>
        </a:lt1>
        <a:dk2>
          <a:srgbClr val="0047AB"/>
        </a:dk2>
        <a:lt2>
          <a:srgbClr val="B2B2B2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S template 11">
        <a:dk1>
          <a:srgbClr val="000066"/>
        </a:dk1>
        <a:lt1>
          <a:srgbClr val="FFFFFF"/>
        </a:lt1>
        <a:dk2>
          <a:srgbClr val="0047AB"/>
        </a:dk2>
        <a:lt2>
          <a:srgbClr val="5F5F5F"/>
        </a:lt2>
        <a:accent1>
          <a:srgbClr val="4664C8"/>
        </a:accent1>
        <a:accent2>
          <a:srgbClr val="8EA1DE"/>
        </a:accent2>
        <a:accent3>
          <a:srgbClr val="FFFFFF"/>
        </a:accent3>
        <a:accent4>
          <a:srgbClr val="000056"/>
        </a:accent4>
        <a:accent5>
          <a:srgbClr val="B0B8E0"/>
        </a:accent5>
        <a:accent6>
          <a:srgbClr val="8091C9"/>
        </a:accent6>
        <a:hlink>
          <a:srgbClr val="CCCC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penT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디자인 사용자 지정">
      <a:majorFont>
        <a:latin typeface="HY헤드라인M"/>
        <a:ea typeface="HY헤드라인M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algn="ctr">
          <a:solidFill>
            <a:schemeClr val="bg1">
              <a:lumMod val="50000"/>
            </a:schemeClr>
          </a:solidFill>
          <a:miter lim="800000"/>
          <a:headEnd/>
          <a:tailEnd/>
        </a:ln>
      </a:spPr>
      <a:bodyPr lIns="54000" tIns="46800" rIns="54000" bIns="46800" anchor="ctr"/>
      <a:lstStyle>
        <a:defPPr eaLnBrk="1" hangingPunct="1">
          <a:spcBef>
            <a:spcPct val="0"/>
          </a:spcBef>
          <a:buFont typeface="Wingdings" pitchFamily="2" charset="2"/>
          <a:buNone/>
          <a:defRPr kumimoji="0" sz="1100" b="1" smtClean="0">
            <a:latin typeface="맑은 고딕" pitchFamily="50" charset="-127"/>
            <a:ea typeface="맑은 고딕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sz="1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TCS template</Template>
  <TotalTime>199643</TotalTime>
  <Words>2030</Words>
  <Application>Microsoft Office PowerPoint</Application>
  <PresentationFormat>A4 용지(210x297mm)</PresentationFormat>
  <Paragraphs>320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22</vt:i4>
      </vt:variant>
    </vt:vector>
  </HeadingPairs>
  <TitlesOfParts>
    <vt:vector size="32" baseType="lpstr">
      <vt:lpstr>HY견고딕</vt:lpstr>
      <vt:lpstr>HY견명조</vt:lpstr>
      <vt:lpstr>HY헤드라인M</vt:lpstr>
      <vt:lpstr>맑은 고딕</vt:lpstr>
      <vt:lpstr>삼성고딕 M</vt:lpstr>
      <vt:lpstr>Arial</vt:lpstr>
      <vt:lpstr>Lucida Sans Unicode</vt:lpstr>
      <vt:lpstr>Wingdings</vt:lpstr>
      <vt:lpstr>1_TCS template</vt:lpstr>
      <vt:lpstr>1_OpenTide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 Title – Sub title  –   Prepared for Client Name Date</dc:title>
  <dc:creator>user</dc:creator>
  <cp:lastModifiedBy>User</cp:lastModifiedBy>
  <cp:revision>6190</cp:revision>
  <cp:lastPrinted>2018-08-08T02:03:27Z</cp:lastPrinted>
  <dcterms:created xsi:type="dcterms:W3CDTF">2008-08-26T06:05:02Z</dcterms:created>
  <dcterms:modified xsi:type="dcterms:W3CDTF">2020-04-01T01:12:03Z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732BBEC068B16E02B3FF996FD6544A926558BF53919107C2C4187DEB7A64BB04</vt:lpwstr>
  </property>
  <property fmtid="{D5CDD505-2E9C-101B-9397-08002B2CF9AE}" pid="2" name="NSCPROP">
    <vt:lpwstr>NSCCustomProperty</vt:lpwstr>
  </property>
  <property fmtid="{D5CDD505-2E9C-101B-9397-08002B2CF9AE}" pid="3" name="NSCPROP_SA">
    <vt:lpwstr>\\66.10.103.36\Eng'g IT\00. GENERAL\01. 과제\02. 미래기술 과제\03. 배관 Auto Routing 최적화_이정규 선임\01. 메인자료\Auto Routing.pptx</vt:lpwstr>
  </property>
</Properties>
</file>