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28"/>
  </p:sldMasterIdLst>
  <p:notesMasterIdLst>
    <p:notesMasterId r:id="rId51"/>
  </p:notesMasterIdLst>
  <p:handoutMasterIdLst>
    <p:handoutMasterId r:id="rId52"/>
  </p:handoutMasterIdLst>
  <p:sldIdLst>
    <p:sldId id="293" r:id="rId29"/>
    <p:sldId id="316" r:id="rId30"/>
    <p:sldId id="308" r:id="rId31"/>
    <p:sldId id="310" r:id="rId32"/>
    <p:sldId id="311" r:id="rId33"/>
    <p:sldId id="309" r:id="rId34"/>
    <p:sldId id="322" r:id="rId35"/>
    <p:sldId id="307" r:id="rId36"/>
    <p:sldId id="312" r:id="rId37"/>
    <p:sldId id="323" r:id="rId38"/>
    <p:sldId id="318" r:id="rId39"/>
    <p:sldId id="315" r:id="rId40"/>
    <p:sldId id="319" r:id="rId41"/>
    <p:sldId id="320" r:id="rId42"/>
    <p:sldId id="321" r:id="rId43"/>
    <p:sldId id="304" r:id="rId44"/>
    <p:sldId id="313" r:id="rId45"/>
    <p:sldId id="317" r:id="rId46"/>
    <p:sldId id="306" r:id="rId47"/>
    <p:sldId id="324" r:id="rId48"/>
    <p:sldId id="325" r:id="rId49"/>
    <p:sldId id="326" r:id="rId50"/>
  </p:sldIdLst>
  <p:sldSz cx="9120188" cy="6840538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4FAA824-EBC4-43CE-8A39-97A04508E7C3}">
          <p14:sldIdLst>
            <p14:sldId id="293"/>
            <p14:sldId id="316"/>
            <p14:sldId id="308"/>
            <p14:sldId id="310"/>
            <p14:sldId id="311"/>
            <p14:sldId id="309"/>
            <p14:sldId id="322"/>
            <p14:sldId id="307"/>
            <p14:sldId id="312"/>
            <p14:sldId id="323"/>
            <p14:sldId id="318"/>
            <p14:sldId id="315"/>
            <p14:sldId id="319"/>
            <p14:sldId id="320"/>
            <p14:sldId id="321"/>
            <p14:sldId id="304"/>
            <p14:sldId id="313"/>
            <p14:sldId id="317"/>
            <p14:sldId id="306"/>
            <p14:sldId id="324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73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5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191"/>
    <a:srgbClr val="CECECE"/>
    <a:srgbClr val="F2F2F2"/>
    <a:srgbClr val="8EB4E3"/>
    <a:srgbClr val="000066"/>
    <a:srgbClr val="FFFFFF"/>
    <a:srgbClr val="F5F5F5"/>
    <a:srgbClr val="6475A0"/>
    <a:srgbClr val="CCCFD3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>
      <p:cViewPr varScale="1">
        <p:scale>
          <a:sx n="115" d="100"/>
          <a:sy n="115" d="100"/>
        </p:scale>
        <p:origin x="1692" y="96"/>
      </p:cViewPr>
      <p:guideLst>
        <p:guide orient="horz" pos="2155"/>
        <p:guide pos="2873"/>
        <p:guide orient="horz" pos="454"/>
        <p:guide pos="264"/>
        <p:guide pos="5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1.xml"/><Relationship Id="rId21" Type="http://schemas.openxmlformats.org/officeDocument/2006/relationships/customXml" Target="../customXml/item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1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E11C-96E5-485D-AEA7-28DBEB361275}" type="datetimeFigureOut">
              <a:rPr lang="ko-KR" altLang="en-US" smtClean="0"/>
              <a:pPr/>
              <a:t>2018-05-09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88F4-F5CF-461C-8762-AC371E54F2E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38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5AC9-7BCF-4A54-8A44-8B820A26AB1D}" type="datetimeFigureOut">
              <a:rPr lang="ko-KR" altLang="en-US" smtClean="0"/>
              <a:pPr/>
              <a:t>2018-05-09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597-16F3-41DA-9C8B-085A096FAF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325985" y="2563591"/>
            <a:ext cx="84682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6">
            <a:extLst>
              <a:ext uri="{FF2B5EF4-FFF2-40B4-BE49-F238E27FC236}">
                <a16:creationId xmlns:a16="http://schemas.microsoft.com/office/drawing/2014/main" id="{EE40DF20-E2A1-4451-9CD9-17BBD4A3F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461" y="65531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C78665DD-7181-4E90-8E73-29F58F46E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55" y="386223"/>
            <a:ext cx="699690" cy="23228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AADBEFB1-3F9B-4769-9D9E-AD5171411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8546" y="6621277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752297" y="6642492"/>
            <a:ext cx="3029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/#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5" y="503939"/>
            <a:ext cx="8468221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671" indent="0">
              <a:buNone/>
              <a:defRPr/>
            </a:lvl5pPr>
          </a:lstStyle>
          <a:p>
            <a:pPr lvl="0"/>
            <a:r>
              <a:rPr lang="ko-KR" altLang="en-US" dirty="0"/>
              <a:t>헤드라인 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: HY</a:t>
            </a:r>
            <a:r>
              <a:rPr lang="ko-KR" altLang="en-US" dirty="0"/>
              <a:t>헤드라인</a:t>
            </a:r>
            <a:r>
              <a:rPr lang="en-US" altLang="ko-KR" dirty="0"/>
              <a:t>M, </a:t>
            </a:r>
            <a:r>
              <a:rPr lang="ko-KR" altLang="en-US" dirty="0"/>
              <a:t>영문</a:t>
            </a:r>
            <a:r>
              <a:rPr lang="en-US" altLang="ko-KR" dirty="0"/>
              <a:t>: Arial, 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9315314"/>
              </p:ext>
            </p:extLst>
          </p:nvPr>
        </p:nvGraphicFramePr>
        <p:xfrm>
          <a:off x="2220733" y="1476053"/>
          <a:ext cx="5727024" cy="4716524"/>
        </p:xfrm>
        <a:graphic>
          <a:graphicData uri="http://schemas.openxmlformats.org/drawingml/2006/table">
            <a:tbl>
              <a:tblPr/>
              <a:tblGrid>
                <a:gridCol w="31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9550">
                <a:tc gridSpan="1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기간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‘14.1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578319"/>
              </p:ext>
            </p:extLst>
          </p:nvPr>
        </p:nvGraphicFramePr>
        <p:xfrm>
          <a:off x="317926" y="447675"/>
          <a:ext cx="8498807" cy="37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시스템명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</a:t>
                      </a: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No.</a:t>
                      </a:r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 userDrawn="1"/>
        </p:nvSpPr>
        <p:spPr bwMode="auto">
          <a:xfrm>
            <a:off x="314998" y="727398"/>
            <a:ext cx="6297238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페이지 구성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 bwMode="auto">
          <a:xfrm>
            <a:off x="314998" y="967805"/>
            <a:ext cx="6297238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 bwMode="auto">
          <a:xfrm>
            <a:off x="6612237" y="727398"/>
            <a:ext cx="2199672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설명</a:t>
            </a:r>
          </a:p>
        </p:txBody>
      </p:sp>
      <p:sp>
        <p:nvSpPr>
          <p:cNvPr id="19" name="직사각형 18"/>
          <p:cNvSpPr/>
          <p:nvPr userDrawn="1"/>
        </p:nvSpPr>
        <p:spPr bwMode="auto">
          <a:xfrm>
            <a:off x="6612237" y="967805"/>
            <a:ext cx="2199672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0036" y="116849"/>
            <a:ext cx="8617500" cy="412796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21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27740" y="643785"/>
            <a:ext cx="8617500" cy="298606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73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434768" indent="0">
              <a:buNone/>
              <a:defRPr/>
            </a:lvl5pPr>
          </a:lstStyle>
          <a:p>
            <a:pPr marL="0" marR="0" lvl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9345F5-F737-4266-B90F-17C051021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9120188" cy="644928"/>
          </a:xfrm>
          <a:prstGeom prst="rect">
            <a:avLst/>
          </a:prstGeom>
        </p:spPr>
      </p:pic>
      <p:sp>
        <p:nvSpPr>
          <p:cNvPr id="12" name="Line 106">
            <a:extLst>
              <a:ext uri="{FF2B5EF4-FFF2-40B4-BE49-F238E27FC236}">
                <a16:creationId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0108" y="6536479"/>
            <a:ext cx="8683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27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48EAB87-EE6E-487D-8EC7-D1650128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7" y="6604277"/>
            <a:ext cx="511593" cy="184001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0442" y="6642491"/>
            <a:ext cx="291748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784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r>
              <a:rPr lang="en-US" altLang="ko-KR" sz="784" b="1" dirty="0">
                <a:solidFill>
                  <a:srgbClr val="000000"/>
                </a:solidFill>
              </a:rPr>
              <a:t>/59</a:t>
            </a:r>
          </a:p>
        </p:txBody>
      </p:sp>
      <p:sp>
        <p:nvSpPr>
          <p:cNvPr id="16" name="BesTool_CopyRight">
            <a:extLst>
              <a:ext uri="{FF2B5EF4-FFF2-40B4-BE49-F238E27FC236}">
                <a16:creationId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73" y="6572506"/>
            <a:ext cx="3084187" cy="2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3965" tIns="53965" rIns="53965" bIns="53965">
            <a:spAutoFit/>
          </a:bodyPr>
          <a:lstStyle/>
          <a:p>
            <a:pPr marL="0" marR="0" lvl="0" indent="0" algn="l" defTabSz="77714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21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Copyright 2018 DOFTECH. All Rights Reserved</a:t>
            </a:r>
            <a:endParaRPr kumimoji="0" lang="en-US" altLang="ja-JP" sz="921" b="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5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92133"/>
            <a:ext cx="9120187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7" r:id="rId5"/>
    <p:sldLayoutId id="2147483659" r:id="rId6"/>
    <p:sldLayoutId id="2147483660" r:id="rId7"/>
  </p:sldLayoutIdLst>
  <p:txStyles>
    <p:titleStyle>
      <a:lvl1pPr algn="ctr" defTabSz="914336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876" indent="-342876" algn="l" defTabSz="914336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898" indent="-285730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292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088" indent="-228584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256" indent="-228584" algn="l" defTabSz="914336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424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Digital P&amp;ID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419634" y="2582607"/>
            <a:ext cx="3849964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텍스트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99A41-8B44-44C2-8609-6250AB631132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자동 텍스트 검출</a:t>
            </a:r>
            <a:endParaRPr lang="en-US" altLang="ko-KR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F3DA2-1968-440D-9F75-D2314C6EEC9C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수동 텍스트 검출</a:t>
            </a:r>
            <a:endParaRPr lang="en-US" altLang="ko-KR" sz="2400" b="1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1772D092-90C3-423A-90ED-4A6ACD38845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668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554DE3-1A69-4258-9B43-C93ECB8F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NOTE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66F50BDD-5D6B-4F9C-93AF-0587B1FA456D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867352986"/>
              </p:ext>
            </p:extLst>
          </p:nvPr>
        </p:nvGraphicFramePr>
        <p:xfrm>
          <a:off x="56379" y="3679197"/>
          <a:ext cx="1087390" cy="18293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6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07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NOTE 1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TWO 10” EXHAUST NOZZLES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38F9801-0013-439D-A31A-F2DDD45235B8}"/>
              </a:ext>
            </a:extLst>
          </p:cNvPr>
          <p:cNvSpPr/>
          <p:nvPr/>
        </p:nvSpPr>
        <p:spPr bwMode="auto">
          <a:xfrm>
            <a:off x="16320" y="3096232"/>
            <a:ext cx="1087390" cy="5040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+ NOTES</a:t>
            </a:r>
          </a:p>
          <a:p>
            <a:pPr algn="ctr" defTabSz="762000"/>
            <a:r>
              <a:rPr lang="en-US" altLang="ko-KR" sz="1000" b="1" dirty="0"/>
              <a:t>      - NOTE 1</a:t>
            </a:r>
            <a:br>
              <a:rPr lang="en-US" altLang="ko-KR" sz="1000" b="1" dirty="0"/>
            </a:br>
            <a:r>
              <a:rPr lang="en-US" altLang="ko-KR" sz="1000" b="1" dirty="0"/>
              <a:t>      - NOTE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9F10B0-49A3-46D2-947C-66B8FBF45B97}"/>
              </a:ext>
            </a:extLst>
          </p:cNvPr>
          <p:cNvSpPr/>
          <p:nvPr/>
        </p:nvSpPr>
        <p:spPr bwMode="auto">
          <a:xfrm>
            <a:off x="1364226" y="2951210"/>
            <a:ext cx="1656184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</a:t>
            </a:r>
            <a:r>
              <a:rPr lang="en-US" altLang="ko-KR" sz="1000" b="1" dirty="0">
                <a:sym typeface="Wingdings" panose="05000000000000000000" pitchFamily="2" charset="2"/>
              </a:rPr>
              <a:t>NOTE </a:t>
            </a:r>
            <a:r>
              <a:rPr lang="ko-KR" altLang="en-US" sz="1000" b="1" dirty="0">
                <a:sym typeface="Wingdings" panose="05000000000000000000" pitchFamily="2" charset="2"/>
              </a:rPr>
              <a:t>영역 줌</a:t>
            </a:r>
            <a:endParaRPr lang="ko-KR" altLang="en-US" sz="1000" b="1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F31C272-AE93-460E-8B8C-3BB6A0685665}"/>
              </a:ext>
            </a:extLst>
          </p:cNvPr>
          <p:cNvCxnSpPr>
            <a:cxnSpLocks/>
          </p:cNvCxnSpPr>
          <p:nvPr/>
        </p:nvCxnSpPr>
        <p:spPr>
          <a:xfrm>
            <a:off x="923690" y="3204245"/>
            <a:ext cx="2340260" cy="936104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7E88B61-0578-4761-9A47-8839B1C8B6C5}"/>
              </a:ext>
            </a:extLst>
          </p:cNvPr>
          <p:cNvSpPr/>
          <p:nvPr/>
        </p:nvSpPr>
        <p:spPr bwMode="auto">
          <a:xfrm>
            <a:off x="1823790" y="4240126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20AF43-A0EB-4B2B-9305-157BCBD66C44}"/>
              </a:ext>
            </a:extLst>
          </p:cNvPr>
          <p:cNvSpPr/>
          <p:nvPr/>
        </p:nvSpPr>
        <p:spPr bwMode="auto">
          <a:xfrm>
            <a:off x="3263949" y="4042286"/>
            <a:ext cx="51783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61628-EA9F-4216-BE0F-C921D512EA28}"/>
              </a:ext>
            </a:extLst>
          </p:cNvPr>
          <p:cNvSpPr/>
          <p:nvPr/>
        </p:nvSpPr>
        <p:spPr bwMode="auto">
          <a:xfrm>
            <a:off x="6504310" y="1512057"/>
            <a:ext cx="936104" cy="216024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4B45C-C16E-4628-B84E-9BE53BAE15A2}"/>
              </a:ext>
            </a:extLst>
          </p:cNvPr>
          <p:cNvSpPr/>
          <p:nvPr/>
        </p:nvSpPr>
        <p:spPr bwMode="auto">
          <a:xfrm>
            <a:off x="56378" y="4092271"/>
            <a:ext cx="1087390" cy="400889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AE13FB1-FCB6-4A0C-9135-1A9A6537C9CE}"/>
              </a:ext>
            </a:extLst>
          </p:cNvPr>
          <p:cNvCxnSpPr>
            <a:stCxn id="4" idx="1"/>
            <a:endCxn id="12" idx="3"/>
          </p:cNvCxnSpPr>
          <p:nvPr/>
        </p:nvCxnSpPr>
        <p:spPr>
          <a:xfrm rot="10800000" flipV="1">
            <a:off x="1143768" y="1620068"/>
            <a:ext cx="5360542" cy="267264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158-5B22-411F-92FC-86582E3F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B2D7-8ED8-481C-8ACA-17C59B46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7F908-EA17-4278-A8EB-6CC721382219}"/>
              </a:ext>
            </a:extLst>
          </p:cNvPr>
          <p:cNvSpPr/>
          <p:nvPr/>
        </p:nvSpPr>
        <p:spPr bwMode="auto">
          <a:xfrm>
            <a:off x="635658" y="3060229"/>
            <a:ext cx="972108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02B61-7324-48F7-9275-9013F2DDF0E6}"/>
              </a:ext>
            </a:extLst>
          </p:cNvPr>
          <p:cNvSpPr/>
          <p:nvPr/>
        </p:nvSpPr>
        <p:spPr bwMode="auto">
          <a:xfrm>
            <a:off x="2182505" y="306306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762000"/>
            <a:r>
              <a:rPr lang="ko-KR" altLang="en-US" sz="1100" b="1" dirty="0"/>
              <a:t>심볼의 연결 점에서 </a:t>
            </a:r>
            <a:r>
              <a:rPr lang="en-US" altLang="ko-KR" sz="1100" b="1" dirty="0"/>
              <a:t>Sliding Window</a:t>
            </a:r>
            <a:r>
              <a:rPr lang="ko-KR" altLang="en-US" sz="1100" b="1" dirty="0"/>
              <a:t>로</a:t>
            </a:r>
            <a:br>
              <a:rPr lang="en-US" altLang="ko-KR" sz="1100" b="1" dirty="0"/>
            </a:br>
            <a:r>
              <a:rPr lang="ko-KR" altLang="en-US" sz="1100" b="1" dirty="0"/>
              <a:t>선을 찾음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FD8C-E86E-41E1-AF73-83688F40BB3D}"/>
              </a:ext>
            </a:extLst>
          </p:cNvPr>
          <p:cNvSpPr/>
          <p:nvPr/>
        </p:nvSpPr>
        <p:spPr bwMode="auto">
          <a:xfrm>
            <a:off x="5440867" y="306022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일직선에 놓이는 선들을 연결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5076501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심볼과 선들을 연결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ED78F-5CF6-472D-937B-9CC14C0CCEF7}"/>
              </a:ext>
            </a:extLst>
          </p:cNvPr>
          <p:cNvSpPr/>
          <p:nvPr/>
        </p:nvSpPr>
        <p:spPr bwMode="auto">
          <a:xfrm>
            <a:off x="2723890" y="5076501"/>
            <a:ext cx="219624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Line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No</a:t>
            </a:r>
            <a:r>
              <a:rPr lang="ko-KR" altLang="en-US" sz="1100" b="1" dirty="0"/>
              <a:t>에 연결되는 라인을 찾음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0C850B-C286-4BA6-BF0C-1D513C65675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607766" y="3276371"/>
            <a:ext cx="574739" cy="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3F3F64-AD04-4366-A76D-B87927114428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918809" y="3276229"/>
            <a:ext cx="522058" cy="2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6809019" y="3492229"/>
            <a:ext cx="0" cy="158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E18C6-CDE9-413E-9C7B-95E7C54B67FE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4920134" y="5292501"/>
            <a:ext cx="5207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8" y="5076501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라인과 심볼을 연결</a:t>
            </a:r>
            <a:endParaRPr lang="ko-KR" altLang="en-US" sz="11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1497EA-1B31-46E0-A4EC-992E10F2D95E}"/>
              </a:ext>
            </a:extLst>
          </p:cNvPr>
          <p:cNvCxnSpPr>
            <a:stCxn id="8" idx="1"/>
            <a:endCxn id="15" idx="3"/>
          </p:cNvCxnSpPr>
          <p:nvPr/>
        </p:nvCxnSpPr>
        <p:spPr>
          <a:xfrm flipH="1">
            <a:off x="2104679" y="5292501"/>
            <a:ext cx="6192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21DC091-6CD0-4A32-912F-4ECF35890A6B}"/>
              </a:ext>
            </a:extLst>
          </p:cNvPr>
          <p:cNvSpPr/>
          <p:nvPr/>
        </p:nvSpPr>
        <p:spPr bwMode="auto">
          <a:xfrm>
            <a:off x="635658" y="183196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Trim Line</a:t>
            </a:r>
            <a:r>
              <a:rPr lang="ko-KR" altLang="en-US" sz="1100" b="1" dirty="0"/>
              <a:t>같은 작은 객체 삭제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63A03F7-30F3-4D05-A73B-D28A919F3F87}"/>
              </a:ext>
            </a:extLst>
          </p:cNvPr>
          <p:cNvCxnSpPr>
            <a:stCxn id="18" idx="1"/>
            <a:endCxn id="4" idx="1"/>
          </p:cNvCxnSpPr>
          <p:nvPr/>
        </p:nvCxnSpPr>
        <p:spPr>
          <a:xfrm rot="10800000" flipV="1">
            <a:off x="635658" y="2047963"/>
            <a:ext cx="12700" cy="1228408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8B695E2-203F-4F5C-9159-206E87AB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10" y="1439218"/>
            <a:ext cx="2943598" cy="124174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0148814-9AFD-4BC0-9A27-49A65281C6B4}"/>
              </a:ext>
            </a:extLst>
          </p:cNvPr>
          <p:cNvSpPr/>
          <p:nvPr/>
        </p:nvSpPr>
        <p:spPr bwMode="auto">
          <a:xfrm>
            <a:off x="5171525" y="1699012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26D0FA-A39A-457B-8788-12997E0994E3}"/>
              </a:ext>
            </a:extLst>
          </p:cNvPr>
          <p:cNvSpPr txBox="1"/>
          <p:nvPr/>
        </p:nvSpPr>
        <p:spPr>
          <a:xfrm>
            <a:off x="5180735" y="2189780"/>
            <a:ext cx="1313427" cy="2573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라인 인식 전 삭제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857CDE-2742-4E3D-829E-6EA5A59CDC60}"/>
              </a:ext>
            </a:extLst>
          </p:cNvPr>
          <p:cNvCxnSpPr>
            <a:cxnSpLocks/>
            <a:stCxn id="21" idx="5"/>
            <a:endCxn id="22" idx="0"/>
          </p:cNvCxnSpPr>
          <p:nvPr/>
        </p:nvCxnSpPr>
        <p:spPr>
          <a:xfrm>
            <a:off x="5355913" y="1883400"/>
            <a:ext cx="481536" cy="306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5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FC46-83B8-4F81-B3E2-A2CC00ED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Line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와 라인 연결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C4B3-600D-4138-B60D-B3E6C00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3E0DC-660B-4A23-BA8A-2E07F87B2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66" y="1518869"/>
            <a:ext cx="4107148" cy="1908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E7F02-B5B2-4F10-A892-091F8EEEBAEE}"/>
              </a:ext>
            </a:extLst>
          </p:cNvPr>
          <p:cNvSpPr txBox="1"/>
          <p:nvPr/>
        </p:nvSpPr>
        <p:spPr>
          <a:xfrm>
            <a:off x="923690" y="2029974"/>
            <a:ext cx="1775092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Line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No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center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에서 </a:t>
            </a:r>
            <a:br>
              <a:rPr lang="en-US" altLang="ko-KR" sz="12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가장 인접한 라인을 찾음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0484842-26E7-45F1-9CB6-53A894D9595E}"/>
              </a:ext>
            </a:extLst>
          </p:cNvPr>
          <p:cNvSpPr/>
          <p:nvPr/>
        </p:nvSpPr>
        <p:spPr bwMode="auto">
          <a:xfrm>
            <a:off x="3109832" y="2025934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70DBD-AB2A-48EA-8755-F234B67F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86" y="3600289"/>
            <a:ext cx="4101232" cy="2592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5D4B8-B4CC-4051-8621-3DA62CB61014}"/>
              </a:ext>
            </a:extLst>
          </p:cNvPr>
          <p:cNvSpPr txBox="1"/>
          <p:nvPr/>
        </p:nvSpPr>
        <p:spPr>
          <a:xfrm>
            <a:off x="1104829" y="4688627"/>
            <a:ext cx="1412814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지시선을 따라서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연결된 라인을 검출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9E4FC3-AA2F-4CE0-94FF-7633DAF25075}"/>
              </a:ext>
            </a:extLst>
          </p:cNvPr>
          <p:cNvSpPr/>
          <p:nvPr/>
        </p:nvSpPr>
        <p:spPr bwMode="auto">
          <a:xfrm>
            <a:off x="3109832" y="4680291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E34945-DC13-4C23-8160-54ACB5E13B85}"/>
              </a:ext>
            </a:extLst>
          </p:cNvPr>
          <p:cNvCxnSpPr/>
          <p:nvPr/>
        </p:nvCxnSpPr>
        <p:spPr>
          <a:xfrm>
            <a:off x="4560094" y="5364485"/>
            <a:ext cx="21602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D250F6-BFC3-41FE-ACEC-84E5862803CF}"/>
              </a:ext>
            </a:extLst>
          </p:cNvPr>
          <p:cNvCxnSpPr/>
          <p:nvPr/>
        </p:nvCxnSpPr>
        <p:spPr>
          <a:xfrm flipV="1">
            <a:off x="6720334" y="5112574"/>
            <a:ext cx="252028" cy="25191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6EF440-AC69-437E-B58C-FAB001B70C6C}"/>
              </a:ext>
            </a:extLst>
          </p:cNvPr>
          <p:cNvCxnSpPr/>
          <p:nvPr/>
        </p:nvCxnSpPr>
        <p:spPr>
          <a:xfrm>
            <a:off x="6288286" y="4680291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63080E-61B8-45FF-9751-CED6056083B7}"/>
              </a:ext>
            </a:extLst>
          </p:cNvPr>
          <p:cNvCxnSpPr/>
          <p:nvPr/>
        </p:nvCxnSpPr>
        <p:spPr>
          <a:xfrm>
            <a:off x="8160494" y="4680291"/>
            <a:ext cx="254720" cy="2881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E6056-8C46-49AB-96F4-49381D7FA60A}"/>
              </a:ext>
            </a:extLst>
          </p:cNvPr>
          <p:cNvSpPr/>
          <p:nvPr/>
        </p:nvSpPr>
        <p:spPr bwMode="auto">
          <a:xfrm>
            <a:off x="815678" y="3420269"/>
            <a:ext cx="8136904" cy="3096344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230BEA-2C96-42DB-823A-71D429BF3033}"/>
              </a:ext>
            </a:extLst>
          </p:cNvPr>
          <p:cNvSpPr/>
          <p:nvPr/>
        </p:nvSpPr>
        <p:spPr bwMode="auto">
          <a:xfrm>
            <a:off x="815678" y="3060229"/>
            <a:ext cx="900100" cy="305200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TO DO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9461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1790-0CB6-4A70-B1B4-C055DA1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생성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2FDF-8E86-4388-BFFB-67FC081A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1AFDB-6F4A-499B-B9D5-DEBA4626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FFF53D-1ACA-4075-932F-70754C8B6E5E}"/>
              </a:ext>
            </a:extLst>
          </p:cNvPr>
          <p:cNvSpPr/>
          <p:nvPr/>
        </p:nvSpPr>
        <p:spPr bwMode="auto">
          <a:xfrm>
            <a:off x="2264127" y="2671109"/>
            <a:ext cx="3808135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새로운 라인 생성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기존 라인 수정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86578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7CB6-23EB-477E-9DF1-7A035742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생성</a:t>
            </a:r>
            <a:r>
              <a:rPr lang="en-US" altLang="ko-KR" dirty="0"/>
              <a:t>/</a:t>
            </a:r>
            <a:r>
              <a:rPr lang="ko-KR" altLang="en-US" dirty="0"/>
              <a:t>수정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2C44-3369-4D40-988C-63D94A4F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4100D-C5D8-4D2E-A5CC-726D8FEA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7BA57-D16B-418D-88A8-886C6DDE8AC6}"/>
              </a:ext>
            </a:extLst>
          </p:cNvPr>
          <p:cNvSpPr/>
          <p:nvPr/>
        </p:nvSpPr>
        <p:spPr bwMode="auto">
          <a:xfrm>
            <a:off x="7472581" y="2439848"/>
            <a:ext cx="183857" cy="19010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24D918E-8E84-4DBC-9755-EA08F112CE86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6036257" y="2534899"/>
            <a:ext cx="1436326" cy="88537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2CBD91F-1FC5-4843-8DA1-ED9F54F6840E}"/>
              </a:ext>
            </a:extLst>
          </p:cNvPr>
          <p:cNvSpPr/>
          <p:nvPr/>
        </p:nvSpPr>
        <p:spPr bwMode="auto">
          <a:xfrm>
            <a:off x="6107361" y="2725008"/>
            <a:ext cx="1365220" cy="300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드래그하여 생성</a:t>
            </a:r>
            <a:endParaRPr lang="ko-KR" altLang="en-US" sz="11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8A9A6-FCA3-422A-88A2-E83939BC3D03}"/>
              </a:ext>
            </a:extLst>
          </p:cNvPr>
          <p:cNvSpPr/>
          <p:nvPr/>
        </p:nvSpPr>
        <p:spPr bwMode="auto">
          <a:xfrm>
            <a:off x="2264126" y="2671109"/>
            <a:ext cx="3772131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삭제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위치 이동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1749197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438BA76-5A69-40BC-B99B-B1E737D002F6}"/>
              </a:ext>
            </a:extLst>
          </p:cNvPr>
          <p:cNvSpPr/>
          <p:nvPr/>
        </p:nvSpPr>
        <p:spPr bwMode="auto">
          <a:xfrm>
            <a:off x="0" y="0"/>
            <a:ext cx="9120188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69C0AA0-1C03-4729-8D59-A5CFE8E58FF2}"/>
              </a:ext>
            </a:extLst>
          </p:cNvPr>
          <p:cNvGrpSpPr/>
          <p:nvPr/>
        </p:nvGrpSpPr>
        <p:grpSpPr>
          <a:xfrm>
            <a:off x="-1" y="2446319"/>
            <a:ext cx="9120189" cy="1950857"/>
            <a:chOff x="-1" y="2446319"/>
            <a:chExt cx="9120189" cy="1950857"/>
          </a:xfrm>
        </p:grpSpPr>
        <p:pic>
          <p:nvPicPr>
            <p:cNvPr id="14" name="Picture 47" descr="그레이바탕">
              <a:extLst>
                <a:ext uri="{FF2B5EF4-FFF2-40B4-BE49-F238E27FC236}">
                  <a16:creationId xmlns:a16="http://schemas.microsoft.com/office/drawing/2014/main" id="{AFEB2BFE-700D-49A4-B0F2-86787DB2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0D78ABAA-7767-4F52-BFBD-DB272466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057F2-5EF6-40F0-B151-4EB1833188CD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0824BA-CC7A-4058-854F-7E5CFF423827}"/>
              </a:ext>
            </a:extLst>
          </p:cNvPr>
          <p:cNvSpPr/>
          <p:nvPr/>
        </p:nvSpPr>
        <p:spPr bwMode="auto">
          <a:xfrm>
            <a:off x="5245434" y="4869606"/>
            <a:ext cx="3528392" cy="16240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F9385-83A3-4B00-9514-D9BF003604FF}"/>
              </a:ext>
            </a:extLst>
          </p:cNvPr>
          <p:cNvSpPr txBox="1"/>
          <p:nvPr/>
        </p:nvSpPr>
        <p:spPr>
          <a:xfrm>
            <a:off x="6139484" y="4704792"/>
            <a:ext cx="171730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dirty="0">
                <a:latin typeface="Copperplate Gothic Bold" panose="020E0705020206020404" pitchFamily="34" charset="0"/>
              </a:rPr>
              <a:t>Contact</a:t>
            </a:r>
            <a:endParaRPr lang="ko-KR" alt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0FDC-ECD2-4C71-AEE1-32C14B0F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코딩 규칙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FEB4-277E-4124-BF7B-F78A333A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02227B-C9B5-4556-B77C-8051D56D22D7}"/>
              </a:ext>
            </a:extLst>
          </p:cNvPr>
          <p:cNvGrpSpPr/>
          <p:nvPr/>
        </p:nvGrpSpPr>
        <p:grpSpPr>
          <a:xfrm>
            <a:off x="239614" y="1656073"/>
            <a:ext cx="3504056" cy="1138372"/>
            <a:chOff x="239613" y="1201778"/>
            <a:chExt cx="3504056" cy="11383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BDACEE-4BAC-40F1-9869-FAC27DECB7D1}"/>
                </a:ext>
              </a:extLst>
            </p:cNvPr>
            <p:cNvSpPr/>
            <p:nvPr/>
          </p:nvSpPr>
          <p:spPr bwMode="auto">
            <a:xfrm>
              <a:off x="239614" y="1476053"/>
              <a:ext cx="3504055" cy="86409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defTabSz="762000"/>
              <a:r>
                <a:rPr lang="en-US" altLang="ko-KR" sz="1000" b="1" dirty="0"/>
                <a:t>@brief	</a:t>
              </a:r>
              <a:r>
                <a:rPr lang="ko-KR" altLang="en-US" sz="1000" b="1" dirty="0"/>
                <a:t>간략한 함수 설명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@author	</a:t>
              </a:r>
              <a:r>
                <a:rPr lang="ko-KR" altLang="en-US" sz="1000" b="1" dirty="0"/>
                <a:t>작성자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@date	</a:t>
              </a:r>
              <a:r>
                <a:rPr lang="ko-KR" altLang="en-US" sz="1000" b="1" dirty="0"/>
                <a:t>작성 날짜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@history	</a:t>
              </a:r>
              <a:r>
                <a:rPr lang="ko-KR" altLang="en-US" sz="1000" b="1" dirty="0"/>
                <a:t>수정자 수정 날짜 수정 내용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2FE299-62E5-4FDF-909B-FAC8D3A6D883}"/>
                </a:ext>
              </a:extLst>
            </p:cNvPr>
            <p:cNvSpPr/>
            <p:nvPr/>
          </p:nvSpPr>
          <p:spPr bwMode="auto">
            <a:xfrm>
              <a:off x="239613" y="1201778"/>
              <a:ext cx="3504055" cy="2622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000" b="1" dirty="0"/>
                <a:t>함수 주석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018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AFEA-84AC-486B-BEF0-232CE7F5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</a:t>
            </a:r>
            <a:r>
              <a:rPr lang="en-US" altLang="ko-KR" dirty="0"/>
              <a:t>– </a:t>
            </a:r>
            <a:r>
              <a:rPr lang="ko-KR" altLang="en-US" dirty="0"/>
              <a:t>회전 좌표 계산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2224-D12C-448E-B3C3-FACE87D0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E8117A-898A-4381-B3EB-7999FC69B2C5}"/>
              </a:ext>
            </a:extLst>
          </p:cNvPr>
          <p:cNvCxnSpPr>
            <a:cxnSpLocks/>
          </p:cNvCxnSpPr>
          <p:nvPr/>
        </p:nvCxnSpPr>
        <p:spPr>
          <a:xfrm>
            <a:off x="2106738" y="3636293"/>
            <a:ext cx="4505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2B204F6-77CE-4917-838B-9D3349CB89FB}"/>
              </a:ext>
            </a:extLst>
          </p:cNvPr>
          <p:cNvSpPr/>
          <p:nvPr/>
        </p:nvSpPr>
        <p:spPr bwMode="auto">
          <a:xfrm>
            <a:off x="572672" y="1512057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심볼의 좌표를 수학 좌표계로 변환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DFC357-D852-45DA-94AE-E5D1A95DAD82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867905" y="1728199"/>
            <a:ext cx="3384449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F9D578-76C9-4758-AABA-6507E4B7C117}"/>
              </a:ext>
            </a:extLst>
          </p:cNvPr>
          <p:cNvSpPr/>
          <p:nvPr/>
        </p:nvSpPr>
        <p:spPr bwMode="auto">
          <a:xfrm>
            <a:off x="6252354" y="1513872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주어진 각도로 회전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05A85-4087-4768-A6C1-6ADEBF9EE199}"/>
              </a:ext>
            </a:extLst>
          </p:cNvPr>
          <p:cNvSpPr/>
          <p:nvPr/>
        </p:nvSpPr>
        <p:spPr bwMode="auto">
          <a:xfrm>
            <a:off x="6252354" y="5537650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왼쪽 상단을 </a:t>
            </a:r>
            <a:r>
              <a:rPr lang="en-US" altLang="ko-KR" sz="1100" b="1" dirty="0"/>
              <a:t>(0,0)</a:t>
            </a:r>
            <a:r>
              <a:rPr lang="ko-KR" altLang="en-US" sz="1100" b="1" dirty="0"/>
              <a:t>으로 맞춤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86FF4-F4CF-47AC-B7BA-7717AC50BF58}"/>
              </a:ext>
            </a:extLst>
          </p:cNvPr>
          <p:cNvSpPr/>
          <p:nvPr/>
        </p:nvSpPr>
        <p:spPr bwMode="auto">
          <a:xfrm>
            <a:off x="572601" y="5537649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수학 좌표계를 이미지 좌표계로 변환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9E5575-80A1-4D4A-B017-8EB99F5CA26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7399971" y="1946155"/>
            <a:ext cx="0" cy="359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11BAD-EA96-4C8D-9072-9EF2795B1837}"/>
              </a:ext>
            </a:extLst>
          </p:cNvPr>
          <p:cNvCxnSpPr>
            <a:stCxn id="12" idx="1"/>
            <a:endCxn id="14" idx="3"/>
          </p:cNvCxnSpPr>
          <p:nvPr/>
        </p:nvCxnSpPr>
        <p:spPr>
          <a:xfrm flipH="1" flipV="1">
            <a:off x="2867834" y="5753791"/>
            <a:ext cx="33845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A5CC9-EE84-454D-806B-3F0E8A9477B5}"/>
              </a:ext>
            </a:extLst>
          </p:cNvPr>
          <p:cNvCxnSpPr/>
          <p:nvPr/>
        </p:nvCxnSpPr>
        <p:spPr>
          <a:xfrm flipV="1">
            <a:off x="4164050" y="2088121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C5C57C-D8B6-4A8A-AA33-3FD78032CF30}"/>
              </a:ext>
            </a:extLst>
          </p:cNvPr>
          <p:cNvSpPr txBox="1"/>
          <p:nvPr/>
        </p:nvSpPr>
        <p:spPr>
          <a:xfrm>
            <a:off x="4119975" y="3420269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B19030-DD42-4933-B6DE-8DF4A0FB94A4}"/>
              </a:ext>
            </a:extLst>
          </p:cNvPr>
          <p:cNvSpPr/>
          <p:nvPr/>
        </p:nvSpPr>
        <p:spPr bwMode="auto">
          <a:xfrm>
            <a:off x="4164050" y="3636293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238249-549D-43F8-8044-7A07A3165AAF}"/>
              </a:ext>
            </a:extLst>
          </p:cNvPr>
          <p:cNvSpPr/>
          <p:nvPr/>
        </p:nvSpPr>
        <p:spPr bwMode="auto">
          <a:xfrm rot="13903248">
            <a:off x="2696949" y="2524690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805F30-2576-48C1-B1CF-0ED143B24157}"/>
              </a:ext>
            </a:extLst>
          </p:cNvPr>
          <p:cNvSpPr/>
          <p:nvPr/>
        </p:nvSpPr>
        <p:spPr bwMode="auto">
          <a:xfrm>
            <a:off x="2924881" y="1809116"/>
            <a:ext cx="1559212" cy="1816808"/>
          </a:xfrm>
          <a:prstGeom prst="rect">
            <a:avLst/>
          </a:prstGeom>
          <a:solidFill>
            <a:srgbClr val="92D05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BB359A-E3BB-408C-AEE0-E163BFAE9D9F}"/>
              </a:ext>
            </a:extLst>
          </p:cNvPr>
          <p:cNvSpPr txBox="1"/>
          <p:nvPr/>
        </p:nvSpPr>
        <p:spPr>
          <a:xfrm>
            <a:off x="4200054" y="3348261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AEB75-CA64-4589-B2AC-A538F1927BC6}"/>
              </a:ext>
            </a:extLst>
          </p:cNvPr>
          <p:cNvSpPr/>
          <p:nvPr/>
        </p:nvSpPr>
        <p:spPr bwMode="auto">
          <a:xfrm>
            <a:off x="4164050" y="3636293"/>
            <a:ext cx="1559212" cy="1816808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242DB7-C380-4D1F-BFF4-D8A5D86D6193}"/>
              </a:ext>
            </a:extLst>
          </p:cNvPr>
          <p:cNvSpPr/>
          <p:nvPr/>
        </p:nvSpPr>
        <p:spPr bwMode="auto">
          <a:xfrm rot="13903248">
            <a:off x="3936118" y="4351867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EC55DE7-1B3C-41C2-9D07-094755036391}"/>
              </a:ext>
            </a:extLst>
          </p:cNvPr>
          <p:cNvSpPr/>
          <p:nvPr/>
        </p:nvSpPr>
        <p:spPr>
          <a:xfrm rot="20826862">
            <a:off x="2552257" y="2968279"/>
            <a:ext cx="2728380" cy="2082630"/>
          </a:xfrm>
          <a:prstGeom prst="arc">
            <a:avLst>
              <a:gd name="adj1" fmla="val 16200000"/>
              <a:gd name="adj2" fmla="val 21373105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0D10A8-015C-4991-84BC-72110C0F7A1D}"/>
              </a:ext>
            </a:extLst>
          </p:cNvPr>
          <p:cNvSpPr txBox="1"/>
          <p:nvPr/>
        </p:nvSpPr>
        <p:spPr>
          <a:xfrm>
            <a:off x="538895" y="1959436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FFCBB2-3D84-4D10-9D61-F581A75DD36A}"/>
              </a:ext>
            </a:extLst>
          </p:cNvPr>
          <p:cNvSpPr txBox="1"/>
          <p:nvPr/>
        </p:nvSpPr>
        <p:spPr>
          <a:xfrm>
            <a:off x="531733" y="5969932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E31F5D-E366-4CA7-A282-3A89574DF9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31729" y="2103971"/>
            <a:ext cx="1827175" cy="1237465"/>
          </a:xfrm>
          <a:prstGeom prst="curvedConnector3">
            <a:avLst>
              <a:gd name="adj1" fmla="val 95040"/>
            </a:avLst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F41C949-0EB2-4ACE-8721-0789775EE583}"/>
              </a:ext>
            </a:extLst>
          </p:cNvPr>
          <p:cNvSpPr/>
          <p:nvPr/>
        </p:nvSpPr>
        <p:spPr bwMode="auto">
          <a:xfrm>
            <a:off x="4165198" y="3240265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D2DF30-A1CD-4463-9EFB-97C0444BB855}"/>
              </a:ext>
            </a:extLst>
          </p:cNvPr>
          <p:cNvSpPr/>
          <p:nvPr/>
        </p:nvSpPr>
        <p:spPr bwMode="auto">
          <a:xfrm rot="13903248">
            <a:off x="3927805" y="2524691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96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23" grpId="0"/>
      <p:bldP spid="23" grpId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 animBg="1"/>
      <p:bldP spid="30" grpId="1" animBg="1"/>
      <p:bldP spid="29" grpId="0" animBg="1"/>
      <p:bldP spid="29" grpId="1" animBg="1"/>
      <p:bldP spid="31" grpId="0" animBg="1"/>
      <p:bldP spid="31" grpId="1" animBg="1"/>
      <p:bldP spid="32" grpId="0"/>
      <p:bldP spid="33" grpId="0"/>
      <p:bldP spid="45" grpId="0" animBg="1"/>
      <p:bldP spid="47" grpId="0" animBg="1"/>
      <p:bldP spid="4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FFF1D-033B-48FA-A490-B18190DBC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48812"/>
              </p:ext>
            </p:extLst>
          </p:nvPr>
        </p:nvGraphicFramePr>
        <p:xfrm>
          <a:off x="326535" y="1224025"/>
          <a:ext cx="16719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Configuration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Key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DADFC-DB03-4410-86E9-E6881BD3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55735"/>
              </p:ext>
            </p:extLst>
          </p:nvPr>
        </p:nvGraphicFramePr>
        <p:xfrm>
          <a:off x="326535" y="2700189"/>
          <a:ext cx="1671912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LineProperties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9EEFE2-8251-4FF8-A5A1-062AFEDB2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41937"/>
              </p:ext>
            </p:extLst>
          </p:nvPr>
        </p:nvGraphicFramePr>
        <p:xfrm>
          <a:off x="2120893" y="1224025"/>
          <a:ext cx="3159282" cy="123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641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579641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048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Symbol Type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Equipment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Piping OPC's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3328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Segment Breaks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Fire &amp; Safety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Specialty Components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Fittings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Valves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28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360D-131A-440C-AB3F-AF5DE013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인식 절차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BB7F-9166-4B75-B2D6-EE60AF466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F5005E-08DF-40FE-B561-C1404ABC8FB0}"/>
              </a:ext>
            </a:extLst>
          </p:cNvPr>
          <p:cNvSpPr/>
          <p:nvPr/>
        </p:nvSpPr>
        <p:spPr>
          <a:xfrm>
            <a:off x="1538418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02B269-EE3F-4B75-B77A-57A2075221DF}"/>
              </a:ext>
            </a:extLst>
          </p:cNvPr>
          <p:cNvSpPr/>
          <p:nvPr/>
        </p:nvSpPr>
        <p:spPr>
          <a:xfrm>
            <a:off x="4049907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2C32F8-39FE-4659-B6B9-31190776F940}"/>
              </a:ext>
            </a:extLst>
          </p:cNvPr>
          <p:cNvSpPr/>
          <p:nvPr/>
        </p:nvSpPr>
        <p:spPr>
          <a:xfrm>
            <a:off x="6567618" y="1013795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F8589-5060-424D-84CD-4F4ECA70CBA0}"/>
              </a:ext>
            </a:extLst>
          </p:cNvPr>
          <p:cNvSpPr/>
          <p:nvPr/>
        </p:nvSpPr>
        <p:spPr>
          <a:xfrm>
            <a:off x="6561431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A48704-08BE-4F28-ABB0-7BBA3395E1D0}"/>
              </a:ext>
            </a:extLst>
          </p:cNvPr>
          <p:cNvSpPr/>
          <p:nvPr/>
        </p:nvSpPr>
        <p:spPr>
          <a:xfrm>
            <a:off x="3913325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48C28AC-9BE2-48AA-AAB6-7F57B5F20A9B}"/>
              </a:ext>
            </a:extLst>
          </p:cNvPr>
          <p:cNvSpPr/>
          <p:nvPr/>
        </p:nvSpPr>
        <p:spPr>
          <a:xfrm rot="5400000">
            <a:off x="318160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FE875C0-088D-4807-AB48-1C99DC4305E6}"/>
              </a:ext>
            </a:extLst>
          </p:cNvPr>
          <p:cNvSpPr/>
          <p:nvPr/>
        </p:nvSpPr>
        <p:spPr>
          <a:xfrm rot="5400000">
            <a:off x="569931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B848314-047D-42E6-8B21-3A969B971DE6}"/>
              </a:ext>
            </a:extLst>
          </p:cNvPr>
          <p:cNvSpPr/>
          <p:nvPr/>
        </p:nvSpPr>
        <p:spPr>
          <a:xfrm rot="10800000">
            <a:off x="6958167" y="365887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758E0C3-3D66-4C14-A08D-68ABE2DC7D74}"/>
              </a:ext>
            </a:extLst>
          </p:cNvPr>
          <p:cNvSpPr/>
          <p:nvPr/>
        </p:nvSpPr>
        <p:spPr>
          <a:xfrm rot="16200000">
            <a:off x="5556503" y="459982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0A16C-19D5-4E4E-97B9-B5986ECD9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24" y="1621932"/>
            <a:ext cx="467807" cy="467807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F69897-0384-4CAC-85B9-CDD832252784}"/>
              </a:ext>
            </a:extLst>
          </p:cNvPr>
          <p:cNvGrpSpPr/>
          <p:nvPr/>
        </p:nvGrpSpPr>
        <p:grpSpPr>
          <a:xfrm>
            <a:off x="1690898" y="1312636"/>
            <a:ext cx="850920" cy="574863"/>
            <a:chOff x="631711" y="1730644"/>
            <a:chExt cx="850920" cy="5748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3081EC-3F65-4936-BB94-D9D0D667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30" y="1922106"/>
              <a:ext cx="383401" cy="383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02BF44-FDE4-40D7-9AB5-7D68B242BBF6}"/>
                </a:ext>
              </a:extLst>
            </p:cNvPr>
            <p:cNvGrpSpPr/>
            <p:nvPr/>
          </p:nvGrpSpPr>
          <p:grpSpPr>
            <a:xfrm>
              <a:off x="631711" y="1730644"/>
              <a:ext cx="585580" cy="568914"/>
              <a:chOff x="636611" y="1716228"/>
              <a:chExt cx="631277" cy="61330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047CE-4514-4D1D-B8D4-12492AE3B166}"/>
                  </a:ext>
                </a:extLst>
              </p:cNvPr>
              <p:cNvSpPr txBox="1"/>
              <p:nvPr/>
            </p:nvSpPr>
            <p:spPr>
              <a:xfrm>
                <a:off x="636611" y="1729056"/>
                <a:ext cx="613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</a:rPr>
                  <a:t>TEXT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173FB8-66E7-4157-B057-CF9C84E1B8FB}"/>
                  </a:ext>
                </a:extLst>
              </p:cNvPr>
              <p:cNvSpPr/>
              <p:nvPr/>
            </p:nvSpPr>
            <p:spPr>
              <a:xfrm>
                <a:off x="654579" y="1716228"/>
                <a:ext cx="613309" cy="61330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C3735E17-EF10-4994-B470-3275519E2F4D}"/>
                  </a:ext>
                </a:extLst>
              </p:cNvPr>
              <p:cNvSpPr/>
              <p:nvPr/>
            </p:nvSpPr>
            <p:spPr>
              <a:xfrm rot="5400000">
                <a:off x="792918" y="206332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9F8824A-9FD1-4B2B-93BF-09F5886A3665}"/>
                  </a:ext>
                </a:extLst>
              </p:cNvPr>
              <p:cNvSpPr/>
              <p:nvPr/>
            </p:nvSpPr>
            <p:spPr>
              <a:xfrm rot="16200000" flipH="1">
                <a:off x="946387" y="206193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CE38E9-45F3-47A4-AB0B-E2BE65305D1D}"/>
              </a:ext>
            </a:extLst>
          </p:cNvPr>
          <p:cNvGrpSpPr/>
          <p:nvPr/>
        </p:nvGrpSpPr>
        <p:grpSpPr>
          <a:xfrm>
            <a:off x="4326188" y="1417170"/>
            <a:ext cx="619987" cy="362400"/>
            <a:chOff x="3325857" y="1756968"/>
            <a:chExt cx="284720" cy="16642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47A9F7D-24CB-4EA0-871D-ACA9024AC7A2}"/>
                </a:ext>
              </a:extLst>
            </p:cNvPr>
            <p:cNvSpPr/>
            <p:nvPr/>
          </p:nvSpPr>
          <p:spPr>
            <a:xfrm rot="5400000">
              <a:off x="3314468" y="1769646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5D9C1EF-CAB2-4AC4-98FF-FA747C4E520B}"/>
                </a:ext>
              </a:extLst>
            </p:cNvPr>
            <p:cNvSpPr/>
            <p:nvPr/>
          </p:nvSpPr>
          <p:spPr>
            <a:xfrm rot="16200000" flipH="1">
              <a:off x="3456828" y="1768357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B64415-57D1-44E4-9787-96B7FA17C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1" y="4458241"/>
            <a:ext cx="650649" cy="650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220C22-C3FE-43E0-9A79-1180013DA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74" y="4458596"/>
            <a:ext cx="650650" cy="650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AA25F5-9A42-44BA-8364-2AFA5526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43" y="1271642"/>
            <a:ext cx="650296" cy="65029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022799-CE30-44C9-A8C3-611885835C86}"/>
              </a:ext>
            </a:extLst>
          </p:cNvPr>
          <p:cNvCxnSpPr>
            <a:stCxn id="23" idx="3"/>
            <a:endCxn id="5" idx="6"/>
          </p:cNvCxnSpPr>
          <p:nvPr/>
        </p:nvCxnSpPr>
        <p:spPr>
          <a:xfrm>
            <a:off x="4946176" y="1596968"/>
            <a:ext cx="276279" cy="31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EEF236-0A13-4550-8ECB-A6FE9A0F2040}"/>
              </a:ext>
            </a:extLst>
          </p:cNvPr>
          <p:cNvCxnSpPr>
            <a:stCxn id="22" idx="3"/>
            <a:endCxn id="5" idx="2"/>
          </p:cNvCxnSpPr>
          <p:nvPr/>
        </p:nvCxnSpPr>
        <p:spPr>
          <a:xfrm flipH="1">
            <a:off x="4049907" y="1599775"/>
            <a:ext cx="276281" cy="2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A06FD0-4F9B-45C0-A0D8-7052FAD7629E}"/>
              </a:ext>
            </a:extLst>
          </p:cNvPr>
          <p:cNvGrpSpPr/>
          <p:nvPr/>
        </p:nvGrpSpPr>
        <p:grpSpPr>
          <a:xfrm>
            <a:off x="1030285" y="2338578"/>
            <a:ext cx="2042547" cy="636228"/>
            <a:chOff x="314530" y="3059668"/>
            <a:chExt cx="2042547" cy="63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7B7B-7505-4906-8DCD-AD26EA0264CF}"/>
                </a:ext>
              </a:extLst>
            </p:cNvPr>
            <p:cNvSpPr txBox="1"/>
            <p:nvPr/>
          </p:nvSpPr>
          <p:spPr>
            <a:xfrm>
              <a:off x="342731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1.</a:t>
              </a:r>
              <a:endParaRPr lang="ko-KR" altLang="en-US" sz="1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EC2AA-A7C4-43AE-9E9F-18EAE397BB5F}"/>
                </a:ext>
              </a:extLst>
            </p:cNvPr>
            <p:cNvSpPr txBox="1"/>
            <p:nvPr/>
          </p:nvSpPr>
          <p:spPr>
            <a:xfrm>
              <a:off x="314530" y="3357342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심볼 및 텍스트 검출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254D00-3017-4909-AE1D-0A11EC832D1B}"/>
              </a:ext>
            </a:extLst>
          </p:cNvPr>
          <p:cNvGrpSpPr/>
          <p:nvPr/>
        </p:nvGrpSpPr>
        <p:grpSpPr>
          <a:xfrm>
            <a:off x="3548028" y="2338578"/>
            <a:ext cx="1837362" cy="631440"/>
            <a:chOff x="2832273" y="3059668"/>
            <a:chExt cx="1837362" cy="6314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F486F5-5C0A-42F5-B471-28B75DD91C37}"/>
                </a:ext>
              </a:extLst>
            </p:cNvPr>
            <p:cNvSpPr txBox="1"/>
            <p:nvPr/>
          </p:nvSpPr>
          <p:spPr>
            <a:xfrm>
              <a:off x="2860266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2.</a:t>
              </a:r>
              <a:endParaRPr lang="ko-KR" altLang="en-US" sz="14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B7B3BD-BED1-41AC-BB46-0C2B1F68EC05}"/>
                </a:ext>
              </a:extLst>
            </p:cNvPr>
            <p:cNvSpPr txBox="1"/>
            <p:nvPr/>
          </p:nvSpPr>
          <p:spPr>
            <a:xfrm>
              <a:off x="2832273" y="3352554"/>
              <a:ext cx="183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라인 검출 및 보정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CC4B5-8CE7-42FB-B646-98A9D32C2E4E}"/>
              </a:ext>
            </a:extLst>
          </p:cNvPr>
          <p:cNvGrpSpPr/>
          <p:nvPr/>
        </p:nvGrpSpPr>
        <p:grpSpPr>
          <a:xfrm>
            <a:off x="6000645" y="2338578"/>
            <a:ext cx="1560042" cy="631440"/>
            <a:chOff x="5284890" y="3059668"/>
            <a:chExt cx="1560042" cy="6314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DE951-4CF8-4052-B093-59DCB24FB520}"/>
                </a:ext>
              </a:extLst>
            </p:cNvPr>
            <p:cNvSpPr txBox="1"/>
            <p:nvPr/>
          </p:nvSpPr>
          <p:spPr>
            <a:xfrm>
              <a:off x="5312883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3.</a:t>
              </a:r>
              <a:endParaRPr lang="ko-KR" altLang="en-US" sz="1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2939F9-2204-4AF1-96B5-CDAC1F1E76E0}"/>
                </a:ext>
              </a:extLst>
            </p:cNvPr>
            <p:cNvSpPr txBox="1"/>
            <p:nvPr/>
          </p:nvSpPr>
          <p:spPr>
            <a:xfrm>
              <a:off x="5284890" y="3352554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중간 파일 생성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7C710C-5C08-40C6-87A3-8810831A3857}"/>
              </a:ext>
            </a:extLst>
          </p:cNvPr>
          <p:cNvGrpSpPr/>
          <p:nvPr/>
        </p:nvGrpSpPr>
        <p:grpSpPr>
          <a:xfrm>
            <a:off x="6053506" y="5515427"/>
            <a:ext cx="1428596" cy="639105"/>
            <a:chOff x="7861648" y="3049565"/>
            <a:chExt cx="1428596" cy="639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3215D0-9285-4913-8F6B-ED1276EC211E}"/>
                </a:ext>
              </a:extLst>
            </p:cNvPr>
            <p:cNvSpPr txBox="1"/>
            <p:nvPr/>
          </p:nvSpPr>
          <p:spPr>
            <a:xfrm>
              <a:off x="7889641" y="3049565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4.</a:t>
              </a:r>
              <a:endParaRPr lang="ko-KR" altLang="en-US" sz="1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356A11-17D5-4DE3-A9FF-F6152BF87176}"/>
                </a:ext>
              </a:extLst>
            </p:cNvPr>
            <p:cNvSpPr txBox="1"/>
            <p:nvPr/>
          </p:nvSpPr>
          <p:spPr>
            <a:xfrm>
              <a:off x="7861648" y="3350116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SPP&amp;ID </a:t>
              </a:r>
              <a:r>
                <a:rPr lang="ko-KR" altLang="en-US" sz="1600" b="1" dirty="0"/>
                <a:t>변환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56A348-AFCD-486B-828D-3C6DE7DA6938}"/>
              </a:ext>
            </a:extLst>
          </p:cNvPr>
          <p:cNvGrpSpPr/>
          <p:nvPr/>
        </p:nvGrpSpPr>
        <p:grpSpPr>
          <a:xfrm>
            <a:off x="3405224" y="5525532"/>
            <a:ext cx="1560042" cy="636228"/>
            <a:chOff x="10379183" y="3059668"/>
            <a:chExt cx="1560042" cy="6362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F17A7-9FD3-468E-95DA-5CD52C60316D}"/>
                </a:ext>
              </a:extLst>
            </p:cNvPr>
            <p:cNvSpPr txBox="1"/>
            <p:nvPr/>
          </p:nvSpPr>
          <p:spPr>
            <a:xfrm>
              <a:off x="10407352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5.</a:t>
              </a:r>
              <a:endParaRPr lang="ko-KR" altLang="en-US" sz="14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74C2C9-CFA7-411E-8DCD-F538C0D0ACB0}"/>
                </a:ext>
              </a:extLst>
            </p:cNvPr>
            <p:cNvSpPr txBox="1"/>
            <p:nvPr/>
          </p:nvSpPr>
          <p:spPr>
            <a:xfrm>
              <a:off x="10379183" y="3357342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변환 결과 검사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C8149B-2FE6-4EFD-9780-30F1160C3F27}"/>
              </a:ext>
            </a:extLst>
          </p:cNvPr>
          <p:cNvCxnSpPr>
            <a:cxnSpLocks/>
          </p:cNvCxnSpPr>
          <p:nvPr/>
        </p:nvCxnSpPr>
        <p:spPr>
          <a:xfrm>
            <a:off x="111067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0C7C3B-64B3-4F82-8B3B-DEABB6F1B2F0}"/>
              </a:ext>
            </a:extLst>
          </p:cNvPr>
          <p:cNvCxnSpPr>
            <a:cxnSpLocks/>
          </p:cNvCxnSpPr>
          <p:nvPr/>
        </p:nvCxnSpPr>
        <p:spPr>
          <a:xfrm>
            <a:off x="3633053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5351D0-259A-4A8C-B148-3426111DE7FB}"/>
              </a:ext>
            </a:extLst>
          </p:cNvPr>
          <p:cNvCxnSpPr>
            <a:cxnSpLocks/>
          </p:cNvCxnSpPr>
          <p:nvPr/>
        </p:nvCxnSpPr>
        <p:spPr>
          <a:xfrm>
            <a:off x="608970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373F9-70A7-4170-AB8B-3F2BF4AE7229}"/>
              </a:ext>
            </a:extLst>
          </p:cNvPr>
          <p:cNvCxnSpPr>
            <a:cxnSpLocks/>
          </p:cNvCxnSpPr>
          <p:nvPr/>
        </p:nvCxnSpPr>
        <p:spPr>
          <a:xfrm>
            <a:off x="6134838" y="6190300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891401-D2DD-47BF-AF38-F60B93AB4C71}"/>
              </a:ext>
            </a:extLst>
          </p:cNvPr>
          <p:cNvCxnSpPr>
            <a:cxnSpLocks/>
          </p:cNvCxnSpPr>
          <p:nvPr/>
        </p:nvCxnSpPr>
        <p:spPr>
          <a:xfrm>
            <a:off x="3502516" y="6186616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825594-38D5-4ACC-8232-81F22FE2CFAA}"/>
              </a:ext>
            </a:extLst>
          </p:cNvPr>
          <p:cNvSpPr txBox="1"/>
          <p:nvPr/>
        </p:nvSpPr>
        <p:spPr>
          <a:xfrm>
            <a:off x="1058486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텍스트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및 심볼 검출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29ACC3-083E-423A-8E74-A4EAD602A0C2}"/>
              </a:ext>
            </a:extLst>
          </p:cNvPr>
          <p:cNvSpPr txBox="1"/>
          <p:nvPr/>
        </p:nvSpPr>
        <p:spPr>
          <a:xfrm>
            <a:off x="3568288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라인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검출 및 검출 데이터 보정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9B445B-871E-4DFB-9B81-E141856D93BB}"/>
              </a:ext>
            </a:extLst>
          </p:cNvPr>
          <p:cNvSpPr txBox="1"/>
          <p:nvPr/>
        </p:nvSpPr>
        <p:spPr>
          <a:xfrm>
            <a:off x="6110144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SPP&amp;ID </a:t>
            </a:r>
            <a:r>
              <a:rPr lang="ko-KR" altLang="en-US" sz="1000" dirty="0"/>
              <a:t>변환을 위한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중간파일</a:t>
            </a:r>
            <a:r>
              <a:rPr lang="en-US" altLang="ko-KR" sz="1000" dirty="0"/>
              <a:t>(XML) </a:t>
            </a:r>
            <a:r>
              <a:rPr lang="ko-KR" altLang="en-US" sz="1000" dirty="0"/>
              <a:t>생성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0224C-15DF-416F-BE21-0AD7D918A701}"/>
              </a:ext>
            </a:extLst>
          </p:cNvPr>
          <p:cNvSpPr txBox="1"/>
          <p:nvPr/>
        </p:nvSpPr>
        <p:spPr>
          <a:xfrm>
            <a:off x="6053506" y="6142552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중간파일에 기초하여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Intergraph SPP&amp;ID</a:t>
            </a:r>
            <a:r>
              <a:rPr lang="ko-KR" altLang="en-US" sz="1000" dirty="0"/>
              <a:t>로 변환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848462-D084-4800-B453-038C544CFD4B}"/>
              </a:ext>
            </a:extLst>
          </p:cNvPr>
          <p:cNvSpPr txBox="1"/>
          <p:nvPr/>
        </p:nvSpPr>
        <p:spPr>
          <a:xfrm>
            <a:off x="3433393" y="6142554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변환된 </a:t>
            </a:r>
            <a:r>
              <a:rPr lang="en-US" altLang="ko-KR" sz="1000" dirty="0"/>
              <a:t>SPP&amp;ID</a:t>
            </a:r>
            <a:r>
              <a:rPr lang="ko-KR" altLang="en-US" sz="1000" dirty="0"/>
              <a:t>의 결과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정확도 검사</a:t>
            </a:r>
          </a:p>
        </p:txBody>
      </p:sp>
    </p:spTree>
    <p:extLst>
      <p:ext uri="{BB962C8B-B14F-4D97-AF65-F5344CB8AC3E}">
        <p14:creationId xmlns:p14="http://schemas.microsoft.com/office/powerpoint/2010/main" val="3533659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INPUT TEXT" title="INPUT TEXT">
            <a:extLst>
              <a:ext uri="{FF2B5EF4-FFF2-40B4-BE49-F238E27FC236}">
                <a16:creationId xmlns:a16="http://schemas.microsoft.com/office/drawing/2014/main" id="{30E22AB4-DCEF-469C-BE89-8312E8E27D97}"/>
              </a:ext>
            </a:extLst>
          </p:cNvPr>
          <p:cNvSpPr txBox="1"/>
          <p:nvPr/>
        </p:nvSpPr>
        <p:spPr>
          <a:xfrm>
            <a:off x="311622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&lt;DWG&gt;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&lt;DWGNAME/&gt;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&lt;DWGSIZE/&gt;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&lt;LINENO&gt;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          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&lt;LINE&gt;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&lt;STARTPOINT&gt;&lt;/STARTPOINT&gt;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&lt;ENDPOINT&gt;&lt;/ENDPOINT&gt;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&lt;/ LINE &gt;	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&lt;TYPE&gt;Valves&lt;/TYPE&gt;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&lt;NAME&gt;Gate Valve&lt;/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&lt;VALUE&gt;&lt;/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 LINENO 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DAC29F-5C0B-4577-9C1D-7EAE43D1D21F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XML Format</a:t>
            </a:r>
            <a:endParaRPr lang="ko-KR" altLang="en-US" dirty="0"/>
          </a:p>
        </p:txBody>
      </p:sp>
      <p:sp>
        <p:nvSpPr>
          <p:cNvPr id="5" name="TextBox 4" descr="INPUT TEXT" title="INPUT TEXT">
            <a:extLst>
              <a:ext uri="{FF2B5EF4-FFF2-40B4-BE49-F238E27FC236}">
                <a16:creationId xmlns:a16="http://schemas.microsoft.com/office/drawing/2014/main" id="{F4C703C2-6B06-4B94-91C8-F56709CAFE5D}"/>
              </a:ext>
            </a:extLst>
          </p:cNvPr>
          <p:cNvSpPr txBox="1"/>
          <p:nvPr/>
        </p:nvSpPr>
        <p:spPr>
          <a:xfrm>
            <a:off x="5424190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550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altLang="ko-KR" sz="1200" b="1" dirty="0"/>
              <a:t>&lt;EQUIPMENT&gt;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&lt;TYPE&gt;Vessels&lt;/TYPE&gt;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&lt;NAME&gt;Horizontal Drums&lt;/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&lt;TYPE&gt;Nozzles&lt;/TYPE&gt;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&lt;NAME&gt;Flanged Nozzle&lt;/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endParaRPr lang="en-US" altLang="ko-KR" sz="1200" b="1" dirty="0"/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 VALUE 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&lt;/EQUIPMENT&gt;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3973422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86F589-6C56-4FCE-B263-8B8B782EE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541992"/>
              </p:ext>
            </p:extLst>
          </p:nvPr>
        </p:nvGraphicFramePr>
        <p:xfrm>
          <a:off x="734842" y="1080009"/>
          <a:ext cx="34292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44087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Line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Nominal Diameter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2’’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Fluid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3878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 Materials Class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1CS1S80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Plant Group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PC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831596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Piping\Labels – Piping Segments\</a:t>
                      </a:r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1E518A-8D4B-45FA-9741-FC3D7AE4A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240253"/>
              </p:ext>
            </p:extLst>
          </p:nvPr>
        </p:nvGraphicFramePr>
        <p:xfrm>
          <a:off x="734842" y="3744305"/>
          <a:ext cx="342920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Instrumentation\System </a:t>
                      </a:r>
                      <a:r>
                        <a:rPr lang="en-US" altLang="ko-KR" sz="1000" dirty="0" err="1"/>
                        <a:t>Fuctions</a:t>
                      </a:r>
                      <a:r>
                        <a:rPr lang="en-US" altLang="ko-KR" sz="1000" dirty="0"/>
                        <a:t>\</a:t>
                      </a:r>
                    </a:p>
                    <a:p>
                      <a:pPr latinLnBrk="1"/>
                      <a:r>
                        <a:rPr lang="en-US" altLang="ko-KR" sz="1000" dirty="0"/>
                        <a:t>D C S\DCS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2294B28-0385-4DBE-9DB0-FA2B4A9248DA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SPPID Symbol</a:t>
            </a:r>
            <a:r>
              <a:rPr lang="ko-KR" altLang="en-US" dirty="0"/>
              <a:t> </a:t>
            </a:r>
            <a:r>
              <a:rPr lang="en-US" altLang="ko-KR" dirty="0"/>
              <a:t>Attribute</a:t>
            </a:r>
            <a:endParaRPr lang="ko-KR" alt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BABC99-2146-481B-AA24-CCAB7B73D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83611"/>
              </p:ext>
            </p:extLst>
          </p:nvPr>
        </p:nvGraphicFramePr>
        <p:xfrm>
          <a:off x="4776118" y="3733957"/>
          <a:ext cx="342920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Instrumentation\Off Line\</a:t>
                      </a:r>
                    </a:p>
                    <a:p>
                      <a:pPr latinLnBrk="1"/>
                      <a:r>
                        <a:rPr lang="en-US" altLang="ko-KR" sz="1000" dirty="0"/>
                        <a:t>Without Implied Components\Single Function\Disc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8A904A0-57CA-4111-A428-98110469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10" y="2609442"/>
            <a:ext cx="2664296" cy="328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ACB23-AA48-4C05-9131-01ADEA5E0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33" y="5033856"/>
            <a:ext cx="636650" cy="636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ACDDA-F8B9-4958-B965-E23505981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950" y="4727835"/>
            <a:ext cx="636650" cy="6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5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07E801-6E04-47E2-8BA1-E2214D4BF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41787"/>
              </p:ext>
            </p:extLst>
          </p:nvPr>
        </p:nvGraphicFramePr>
        <p:xfrm>
          <a:off x="239614" y="97199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4394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From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PC-P-202A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D34E3C1-9730-441E-B665-72AE6EB14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5" y="2240733"/>
            <a:ext cx="2105025" cy="60386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03A833-BEDE-4B59-9934-06D6CBF28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44135"/>
              </p:ext>
            </p:extLst>
          </p:nvPr>
        </p:nvGraphicFramePr>
        <p:xfrm>
          <a:off x="239614" y="3729357"/>
          <a:ext cx="3429208" cy="25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53004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4427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 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PU-K-2913B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Fluid code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LWF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670394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D3B3825-86F7-45A6-9BD5-E1F5080F7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3277"/>
              </p:ext>
            </p:extLst>
          </p:nvPr>
        </p:nvGraphicFramePr>
        <p:xfrm>
          <a:off x="4381815" y="977430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DIONAX/GULASOL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2031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PC-K-2203A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PC-P-266 A/B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0583A12-D9B3-4586-B6C1-FE2F281B9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46" y="2240733"/>
            <a:ext cx="2002287" cy="603869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13E135D-0AD4-495A-B203-0139C4CE5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36266"/>
              </p:ext>
            </p:extLst>
          </p:nvPr>
        </p:nvGraphicFramePr>
        <p:xfrm>
          <a:off x="4371884" y="372935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PC-D-202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E558CB-7CC0-4107-8ABF-B6D387A1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493" y="4997017"/>
            <a:ext cx="2015480" cy="610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17857C-A2AB-44DC-9E2A-35A7F98C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718" y="4757015"/>
            <a:ext cx="1400175" cy="6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A2B-2965-4A8E-A066-0E6F1A0C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B080-D019-46FB-9E7D-FB480427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78E51-DC8E-44F5-B3A9-C08A26C9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" y="2918495"/>
            <a:ext cx="3504055" cy="100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4B4C-69A8-4E72-9268-3B6708C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30" y="1868463"/>
            <a:ext cx="4591935" cy="3103612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4EE7F5B-1C72-4335-BB72-BE4F7588CCC7}"/>
              </a:ext>
            </a:extLst>
          </p:cNvPr>
          <p:cNvCxnSpPr/>
          <p:nvPr/>
        </p:nvCxnSpPr>
        <p:spPr>
          <a:xfrm flipV="1">
            <a:off x="3479974" y="3132237"/>
            <a:ext cx="852756" cy="28803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704053-E4BA-4AE4-8E30-1011DE6B4A45}"/>
              </a:ext>
            </a:extLst>
          </p:cNvPr>
          <p:cNvSpPr/>
          <p:nvPr/>
        </p:nvSpPr>
        <p:spPr bwMode="auto">
          <a:xfrm>
            <a:off x="4332730" y="5270321"/>
            <a:ext cx="4591934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= </a:t>
            </a:r>
            <a:r>
              <a:rPr lang="ko-KR" altLang="en-US" sz="1100" b="1" dirty="0"/>
              <a:t>프로젝트 생성 </a:t>
            </a:r>
            <a:r>
              <a:rPr lang="en-US" altLang="ko-KR" sz="1100" b="1" dirty="0"/>
              <a:t>= 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정보 추가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데이타베이스에 추가</a:t>
            </a:r>
            <a:r>
              <a:rPr lang="en-US" altLang="ko-KR" sz="900" b="1" dirty="0"/>
              <a:t>)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폴더 생성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db</a:t>
            </a:r>
            <a:br>
              <a:rPr lang="en-US" altLang="ko-KR" sz="900" b="1" dirty="0"/>
            </a:br>
            <a:r>
              <a:rPr lang="en-US" altLang="ko-KR" sz="900" b="1" dirty="0"/>
              <a:t>- drawings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이미지 형식의 도면 폴더</a:t>
            </a:r>
            <a:br>
              <a:rPr lang="en-US" altLang="ko-KR" sz="900" b="1" dirty="0"/>
            </a:br>
            <a:r>
              <a:rPr lang="en-US" altLang="ko-KR" sz="900" b="1" dirty="0"/>
              <a:t>- image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svg</a:t>
            </a:r>
            <a:br>
              <a:rPr lang="en-US" altLang="ko-KR" sz="900" b="1" dirty="0"/>
            </a:br>
            <a:r>
              <a:rPr lang="en-US" altLang="ko-KR" sz="900" b="1" dirty="0"/>
              <a:t>- output : xml </a:t>
            </a:r>
            <a:r>
              <a:rPr lang="ko-KR" altLang="en-US" sz="900" b="1" dirty="0"/>
              <a:t>파일 폴더</a:t>
            </a:r>
            <a:br>
              <a:rPr lang="en-US" altLang="ko-KR" sz="900" b="1" dirty="0"/>
            </a:br>
            <a:r>
              <a:rPr lang="en-US" altLang="ko-KR" sz="900" b="1" dirty="0"/>
              <a:t>- temp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임시 파일 폴더 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png</a:t>
            </a:r>
            <a:r>
              <a:rPr lang="ko-KR" altLang="en-US" sz="900" b="1" dirty="0"/>
              <a:t>등</a:t>
            </a:r>
            <a:r>
              <a:rPr lang="en-US" altLang="ko-KR" sz="900" b="1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5841F3-A07F-45FD-91E3-3ABD43B04E1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6628697" y="4972075"/>
            <a:ext cx="1" cy="2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21F67-5EB6-4473-AFCB-B048B368EEA2}"/>
              </a:ext>
            </a:extLst>
          </p:cNvPr>
          <p:cNvSpPr/>
          <p:nvPr/>
        </p:nvSpPr>
        <p:spPr bwMode="auto">
          <a:xfrm>
            <a:off x="4332730" y="1570218"/>
            <a:ext cx="130748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프로젝트 경로 설정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820CB-5F4A-479D-B267-75E5078E98A5}"/>
              </a:ext>
            </a:extLst>
          </p:cNvPr>
          <p:cNvSpPr/>
          <p:nvPr/>
        </p:nvSpPr>
        <p:spPr bwMode="auto">
          <a:xfrm>
            <a:off x="195523" y="1282186"/>
            <a:ext cx="3504055" cy="58627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- Scripts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테이블 생성 스크립트 파일 폴더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Project.db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App.db</a:t>
            </a:r>
            <a:r>
              <a:rPr lang="en-US" altLang="ko-KR" sz="1000" b="1" dirty="0"/>
              <a:t>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어플리케이션 설정</a:t>
            </a:r>
            <a:endParaRPr lang="en-US" altLang="ko-KR" sz="1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3DD4DA-BA4D-4BE5-892C-2756DFCAE1C8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1947551" y="1868464"/>
            <a:ext cx="0" cy="105003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075213-25C8-4E82-87AC-AC3C3255B2D1}"/>
              </a:ext>
            </a:extLst>
          </p:cNvPr>
          <p:cNvSpPr/>
          <p:nvPr/>
        </p:nvSpPr>
        <p:spPr bwMode="auto">
          <a:xfrm>
            <a:off x="923690" y="3312257"/>
            <a:ext cx="2412263" cy="21602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93431-E775-4834-91AB-F6C27D6D3085}"/>
              </a:ext>
            </a:extLst>
          </p:cNvPr>
          <p:cNvSpPr/>
          <p:nvPr/>
        </p:nvSpPr>
        <p:spPr bwMode="auto">
          <a:xfrm>
            <a:off x="195523" y="4218218"/>
            <a:ext cx="3504055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생성한 프로젝트가 선택되도록 함</a:t>
            </a:r>
            <a:endParaRPr lang="en-US" altLang="ko-KR" sz="1000" b="1" dirty="0"/>
          </a:p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최종 선택한 프로젝트가 보이도록 함</a:t>
            </a:r>
            <a:endParaRPr lang="en-US" altLang="ko-KR" sz="1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727218-1FBD-4CF9-937A-8045B6221C3F}"/>
              </a:ext>
            </a:extLst>
          </p:cNvPr>
          <p:cNvCxnSpPr>
            <a:stCxn id="6" idx="2"/>
          </p:cNvCxnSpPr>
          <p:nvPr/>
        </p:nvCxnSpPr>
        <p:spPr>
          <a:xfrm flipH="1">
            <a:off x="2129821" y="3528281"/>
            <a:ext cx="1" cy="689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8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927EF8-C33A-4690-9CDA-7DC2BF8E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692D7-F48F-469D-AC8B-BEA6CA2C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9BF0-5C97-4789-86A3-737A9421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0C4D228-617C-4035-952E-3E913AE0CB9C}"/>
              </a:ext>
            </a:extLst>
          </p:cNvPr>
          <p:cNvCxnSpPr>
            <a:cxnSpLocks/>
          </p:cNvCxnSpPr>
          <p:nvPr/>
        </p:nvCxnSpPr>
        <p:spPr>
          <a:xfrm>
            <a:off x="455638" y="1296033"/>
            <a:ext cx="2189931" cy="75608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7A6CED-B100-4EC8-AD3D-DF3249F4E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569" y="2052117"/>
            <a:ext cx="3829050" cy="3162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AA7B1-6716-4EE9-AB94-9B64DAA0F129}"/>
              </a:ext>
            </a:extLst>
          </p:cNvPr>
          <p:cNvSpPr/>
          <p:nvPr/>
        </p:nvSpPr>
        <p:spPr bwMode="auto">
          <a:xfrm>
            <a:off x="2656222" y="1758090"/>
            <a:ext cx="93176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도면 영역 설정</a:t>
            </a:r>
          </a:p>
        </p:txBody>
      </p:sp>
      <p:graphicFrame>
        <p:nvGraphicFramePr>
          <p:cNvPr id="32" name="Table">
            <a:extLst>
              <a:ext uri="{FF2B5EF4-FFF2-40B4-BE49-F238E27FC236}">
                <a16:creationId xmlns:a16="http://schemas.microsoft.com/office/drawing/2014/main" id="{7839D5CB-A6C6-4F64-B666-335DFC6ECF66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509260137"/>
              </p:ext>
            </p:extLst>
          </p:nvPr>
        </p:nvGraphicFramePr>
        <p:xfrm>
          <a:off x="56378" y="3679198"/>
          <a:ext cx="1189729" cy="2053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68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 Valve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270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9221D07-ACE4-485E-9E55-2506F8297244}"/>
              </a:ext>
            </a:extLst>
          </p:cNvPr>
          <p:cNvSpPr/>
          <p:nvPr/>
        </p:nvSpPr>
        <p:spPr bwMode="auto">
          <a:xfrm>
            <a:off x="203458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82D19-2FB5-4B13-9EEE-DBF7F50CD82C}"/>
              </a:ext>
            </a:extLst>
          </p:cNvPr>
          <p:cNvSpPr/>
          <p:nvPr/>
        </p:nvSpPr>
        <p:spPr bwMode="auto">
          <a:xfrm>
            <a:off x="203457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객체 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8BEDB-AE24-4F87-93BB-AAFD5CDB41A7}"/>
              </a:ext>
            </a:extLst>
          </p:cNvPr>
          <p:cNvSpPr txBox="1"/>
          <p:nvPr/>
        </p:nvSpPr>
        <p:spPr>
          <a:xfrm>
            <a:off x="658291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74FFA-0669-4DD4-A175-7BBB1E82063B}"/>
              </a:ext>
            </a:extLst>
          </p:cNvPr>
          <p:cNvSpPr/>
          <p:nvPr/>
        </p:nvSpPr>
        <p:spPr bwMode="auto">
          <a:xfrm>
            <a:off x="7944471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1F010A-4F1A-44D5-94CD-469DC3B6C1E0}"/>
              </a:ext>
            </a:extLst>
          </p:cNvPr>
          <p:cNvSpPr/>
          <p:nvPr/>
        </p:nvSpPr>
        <p:spPr bwMode="auto">
          <a:xfrm>
            <a:off x="7944470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심볼 뷰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FB1BEB-7630-42ED-8BE8-97DAEC7396CC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8376671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0A125F-7B48-4B0B-9001-BB48A0E5E7E7}"/>
              </a:ext>
            </a:extLst>
          </p:cNvPr>
          <p:cNvSpPr txBox="1"/>
          <p:nvPr/>
        </p:nvSpPr>
        <p:spPr>
          <a:xfrm>
            <a:off x="8399304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grpSp>
        <p:nvGrpSpPr>
          <p:cNvPr id="19" name="HorizontalSplitter">
            <a:extLst>
              <a:ext uri="{FF2B5EF4-FFF2-40B4-BE49-F238E27FC236}">
                <a16:creationId xmlns:a16="http://schemas.microsoft.com/office/drawing/2014/main" id="{D7034962-BDEC-40E8-B9C9-D060783024EF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32669" y="3599989"/>
            <a:ext cx="1215057" cy="63855"/>
            <a:chOff x="2324100" y="3395663"/>
            <a:chExt cx="4495800" cy="66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C8D12C-A23E-42AF-B2E2-4BDD31484A1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B11540-1EF0-40AA-9517-C188939447B5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2" name="Dot1">
                <a:extLst>
                  <a:ext uri="{FF2B5EF4-FFF2-40B4-BE49-F238E27FC236}">
                    <a16:creationId xmlns:a16="http://schemas.microsoft.com/office/drawing/2014/main" id="{B786F47D-7ABF-480F-9365-0729BC6CBEAD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Dot2">
                <a:extLst>
                  <a:ext uri="{FF2B5EF4-FFF2-40B4-BE49-F238E27FC236}">
                    <a16:creationId xmlns:a16="http://schemas.microsoft.com/office/drawing/2014/main" id="{9BF1B849-92EC-49F2-825B-81AA436AE1C2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Dot3">
                <a:extLst>
                  <a:ext uri="{FF2B5EF4-FFF2-40B4-BE49-F238E27FC236}">
                    <a16:creationId xmlns:a16="http://schemas.microsoft.com/office/drawing/2014/main" id="{6ABC5B62-79FE-43E8-A3DE-5899B6FCC080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HorizontalSplitter">
            <a:extLst>
              <a:ext uri="{FF2B5EF4-FFF2-40B4-BE49-F238E27FC236}">
                <a16:creationId xmlns:a16="http://schemas.microsoft.com/office/drawing/2014/main" id="{098BEF03-BC0C-412E-AEB2-70411F623D97}"/>
              </a:ext>
            </a:extLst>
          </p:cNvPr>
          <p:cNvGrpSpPr/>
          <p:nvPr>
            <p:custDataLst>
              <p:custData r:id="rId3"/>
            </p:custDataLst>
          </p:nvPr>
        </p:nvGrpSpPr>
        <p:grpSpPr>
          <a:xfrm>
            <a:off x="7791775" y="3711335"/>
            <a:ext cx="1215057" cy="63855"/>
            <a:chOff x="2324100" y="3395663"/>
            <a:chExt cx="4495800" cy="666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EEB44C-FDA7-4CDB-A19C-15978167F25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70AA02-682C-4C28-BE89-2F5D341BBCA0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8" name="Dot1">
                <a:extLst>
                  <a:ext uri="{FF2B5EF4-FFF2-40B4-BE49-F238E27FC236}">
                    <a16:creationId xmlns:a16="http://schemas.microsoft.com/office/drawing/2014/main" id="{318B6EB3-4E54-4365-A1B3-EF923E14A0EB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Dot2">
                <a:extLst>
                  <a:ext uri="{FF2B5EF4-FFF2-40B4-BE49-F238E27FC236}">
                    <a16:creationId xmlns:a16="http://schemas.microsoft.com/office/drawing/2014/main" id="{8B3B9596-6FE8-4350-950C-6CD5A73CA847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Dot3">
                <a:extLst>
                  <a:ext uri="{FF2B5EF4-FFF2-40B4-BE49-F238E27FC236}">
                    <a16:creationId xmlns:a16="http://schemas.microsoft.com/office/drawing/2014/main" id="{0B63CE1F-A83A-4765-9183-C9E3BF7BE684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1A1AED2-23FF-43D1-8FC0-D291BF2B54FE}"/>
              </a:ext>
            </a:extLst>
          </p:cNvPr>
          <p:cNvSpPr/>
          <p:nvPr/>
        </p:nvSpPr>
        <p:spPr bwMode="auto">
          <a:xfrm>
            <a:off x="1280395" y="3505726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크기 조절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09E5F-23A8-4125-9BDC-E63E7DDF407D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1712595" y="3348261"/>
            <a:ext cx="1" cy="157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C4F602-2AD5-4CA0-AFCF-482335B2337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712596" y="3768022"/>
            <a:ext cx="0" cy="15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A57BD-81AC-4559-A04E-75ACA7C37BC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35658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1ADE-3B87-4A1B-8F27-E0D22A1D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도면 영역 설정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A1AB-EF89-4E55-975D-C8F8B5B2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4262-80DA-4E0F-A5A4-086B320B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F2EBEE-AD5C-40F9-83D8-57C2A1216EB7}"/>
              </a:ext>
            </a:extLst>
          </p:cNvPr>
          <p:cNvSpPr/>
          <p:nvPr/>
        </p:nvSpPr>
        <p:spPr bwMode="auto">
          <a:xfrm>
            <a:off x="1463750" y="1476053"/>
            <a:ext cx="5040560" cy="4176464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심볼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텍스트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라인</a:t>
            </a:r>
            <a:endParaRPr lang="en-US" altLang="ko-KR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3298-D05B-46AE-91AD-8D1478B20EA2}"/>
              </a:ext>
            </a:extLst>
          </p:cNvPr>
          <p:cNvSpPr/>
          <p:nvPr/>
        </p:nvSpPr>
        <p:spPr bwMode="auto">
          <a:xfrm>
            <a:off x="6504310" y="1480272"/>
            <a:ext cx="936104" cy="2984113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C5641-EF46-461E-96DE-6BFD08F34502}"/>
              </a:ext>
            </a:extLst>
          </p:cNvPr>
          <p:cNvSpPr/>
          <p:nvPr/>
        </p:nvSpPr>
        <p:spPr bwMode="auto">
          <a:xfrm>
            <a:off x="6504310" y="4473036"/>
            <a:ext cx="936104" cy="279381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</p:spTree>
    <p:extLst>
      <p:ext uri="{BB962C8B-B14F-4D97-AF65-F5344CB8AC3E}">
        <p14:creationId xmlns:p14="http://schemas.microsoft.com/office/powerpoint/2010/main" val="249266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69A3EBD-42EB-4C7F-9FE5-97D9577B4B8A}"/>
              </a:ext>
            </a:extLst>
          </p:cNvPr>
          <p:cNvSpPr/>
          <p:nvPr/>
        </p:nvSpPr>
        <p:spPr bwMode="auto">
          <a:xfrm>
            <a:off x="2867602" y="1620070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환경 설정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B0679-4283-4BC5-A767-265DE46AE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602" y="1895833"/>
            <a:ext cx="3710761" cy="3334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88E0EA-3073-4C28-94AF-9ED5243DFE70}"/>
              </a:ext>
            </a:extLst>
          </p:cNvPr>
          <p:cNvSpPr/>
          <p:nvPr/>
        </p:nvSpPr>
        <p:spPr bwMode="auto">
          <a:xfrm>
            <a:off x="3155939" y="3960329"/>
            <a:ext cx="3132348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en-US" altLang="ko-KR" sz="1000" b="1" dirty="0"/>
              <a:t>Delete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Key</a:t>
            </a:r>
            <a:r>
              <a:rPr lang="ko-KR" altLang="en-US" sz="1000" b="1" dirty="0"/>
              <a:t>로 항목 삭제</a:t>
            </a:r>
          </a:p>
        </p:txBody>
      </p:sp>
    </p:spTree>
    <p:extLst>
      <p:ext uri="{BB962C8B-B14F-4D97-AF65-F5344CB8AC3E}">
        <p14:creationId xmlns:p14="http://schemas.microsoft.com/office/powerpoint/2010/main" val="328833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D428-8BD6-4FC6-8FE4-E376575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인식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07F9-440F-48E0-BB30-E85C6225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2A951-7318-44A9-8D62-471D6C74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DDDFA-3D9B-4169-AEB5-E1A5FAF39C19}"/>
              </a:ext>
            </a:extLst>
          </p:cNvPr>
          <p:cNvSpPr/>
          <p:nvPr/>
        </p:nvSpPr>
        <p:spPr bwMode="auto">
          <a:xfrm>
            <a:off x="455638" y="1152017"/>
            <a:ext cx="648072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라인 인식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D72D1-9C53-4670-80F0-A091D30F1D75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심볼∙텍스트 인식</a:t>
            </a:r>
            <a:endParaRPr lang="en-US" altLang="ko-KR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8D2-9D3F-40B5-8F3B-32FAC7B18F3A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라인 인식</a:t>
            </a:r>
            <a:endParaRPr lang="en-US" altLang="ko-KR" sz="2400" b="1" dirty="0"/>
          </a:p>
        </p:txBody>
      </p:sp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2429B967-002C-4125-8E59-27B4C50D8DF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6875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E6C8A-433F-41DB-82BF-F35A5E65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EB42D-56BA-4D4C-9EA0-E6B3CCED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A5B6-011D-42FD-A17E-73DB3CDA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32116B-E115-4ED0-8F2F-F5EFFEBCBB0C}"/>
              </a:ext>
            </a:extLst>
          </p:cNvPr>
          <p:cNvSpPr/>
          <p:nvPr/>
        </p:nvSpPr>
        <p:spPr bwMode="auto">
          <a:xfrm>
            <a:off x="5355114" y="1139868"/>
            <a:ext cx="2124236" cy="824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Symbol Editor </a:t>
            </a:r>
            <a:r>
              <a:rPr lang="ko-KR" altLang="en-US" sz="1100" b="1" dirty="0"/>
              <a:t>실행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80F8A79-15DD-410F-A1AF-0D0FB6C79998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7479350" y="1552309"/>
            <a:ext cx="465120" cy="1037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096CDA8-62F5-45A1-9778-1A35B27A0BA7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37802" y="1744178"/>
            <a:ext cx="942083" cy="13832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02375-1305-47A0-B6B6-132AB953E6F9}"/>
              </a:ext>
            </a:extLst>
          </p:cNvPr>
          <p:cNvSpPr/>
          <p:nvPr/>
        </p:nvSpPr>
        <p:spPr bwMode="auto">
          <a:xfrm>
            <a:off x="6756338" y="2275758"/>
            <a:ext cx="54364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추가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7D3584CC-FA2B-43B2-89C1-3A5C89E25240}"/>
              </a:ext>
            </a:extLst>
          </p:cNvPr>
          <p:cNvCxnSpPr>
            <a:cxnSpLocks/>
            <a:endCxn id="15" idx="1"/>
          </p:cNvCxnSpPr>
          <p:nvPr/>
        </p:nvCxnSpPr>
        <p:spPr>
          <a:xfrm rot="10800000">
            <a:off x="5355114" y="1552309"/>
            <a:ext cx="2769376" cy="1867960"/>
          </a:xfrm>
          <a:prstGeom prst="curvedConnector3">
            <a:avLst>
              <a:gd name="adj1" fmla="val 10825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D851562-C32C-4103-9294-C44DCA34AB93}"/>
              </a:ext>
            </a:extLst>
          </p:cNvPr>
          <p:cNvSpPr/>
          <p:nvPr/>
        </p:nvSpPr>
        <p:spPr bwMode="auto">
          <a:xfrm>
            <a:off x="5873592" y="2844556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더블 클릭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514817-83F7-415D-AF53-25BF4A8C0E2F}"/>
              </a:ext>
            </a:extLst>
          </p:cNvPr>
          <p:cNvSpPr/>
          <p:nvPr/>
        </p:nvSpPr>
        <p:spPr bwMode="auto">
          <a:xfrm>
            <a:off x="5873592" y="312384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업데이트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10506F-BBE5-44A7-BA8E-D2EFCB9384B3}"/>
              </a:ext>
            </a:extLst>
          </p:cNvPr>
          <p:cNvSpPr/>
          <p:nvPr/>
        </p:nvSpPr>
        <p:spPr bwMode="auto">
          <a:xfrm>
            <a:off x="203610" y="4608401"/>
            <a:ext cx="1260140" cy="1080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0754872-01C0-4710-A3BC-527CA0F22893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463750" y="4662407"/>
            <a:ext cx="3528392" cy="270030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9546BEC-FFA0-4DC3-AA3B-2B8ABA68F79F}"/>
              </a:ext>
            </a:extLst>
          </p:cNvPr>
          <p:cNvSpPr/>
          <p:nvPr/>
        </p:nvSpPr>
        <p:spPr bwMode="auto">
          <a:xfrm>
            <a:off x="1607766" y="4394913"/>
            <a:ext cx="144016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아이템 줌</a:t>
            </a:r>
            <a:endParaRPr lang="ko-KR" altLang="en-US" sz="1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247E31-8FEC-4E90-826B-E40624E4D35B}"/>
              </a:ext>
            </a:extLst>
          </p:cNvPr>
          <p:cNvSpPr/>
          <p:nvPr/>
        </p:nvSpPr>
        <p:spPr bwMode="auto">
          <a:xfrm>
            <a:off x="3047926" y="4990347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6175C4-F062-493D-97C4-B394FC904103}"/>
              </a:ext>
            </a:extLst>
          </p:cNvPr>
          <p:cNvSpPr/>
          <p:nvPr/>
        </p:nvSpPr>
        <p:spPr bwMode="auto">
          <a:xfrm>
            <a:off x="4965331" y="4824425"/>
            <a:ext cx="18385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2296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CF31-DADD-4D00-893A-E31BF55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588198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Symbol Editor(</a:t>
            </a:r>
            <a:r>
              <a:rPr lang="ko-KR" altLang="en-US" dirty="0"/>
              <a:t>여러개의 심볼을 저장할 수 있음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E9E7-4EB5-460B-A2AD-488B5E81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C3668-887F-47C4-9B17-FBB49A38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393"/>
            <a:ext cx="9120188" cy="5349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04A967-CE2A-46ED-826E-4F4B84C748B2}"/>
              </a:ext>
            </a:extLst>
          </p:cNvPr>
          <p:cNvSpPr/>
          <p:nvPr/>
        </p:nvSpPr>
        <p:spPr bwMode="auto">
          <a:xfrm>
            <a:off x="8520534" y="5868541"/>
            <a:ext cx="504056" cy="14401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Close</a:t>
            </a:r>
            <a:endParaRPr lang="ko-KR" altLang="en-US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383E7-3DA5-4CE8-942F-0FE209AEC512}"/>
              </a:ext>
            </a:extLst>
          </p:cNvPr>
          <p:cNvSpPr/>
          <p:nvPr/>
        </p:nvSpPr>
        <p:spPr bwMode="auto">
          <a:xfrm>
            <a:off x="8457203" y="644460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창 닫기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51D009-42FF-4090-8B66-37530A03608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8772562" y="6012557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83A42EA-FF05-4682-8975-4527A8AFA2FD}"/>
              </a:ext>
            </a:extLst>
          </p:cNvPr>
          <p:cNvSpPr/>
          <p:nvPr/>
        </p:nvSpPr>
        <p:spPr bwMode="auto">
          <a:xfrm>
            <a:off x="203610" y="764285"/>
            <a:ext cx="1656184" cy="20771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Symbol Editor – </a:t>
            </a:r>
            <a:r>
              <a:rPr lang="ko-KR" altLang="en-US" sz="1000" b="1" dirty="0"/>
              <a:t>심볼 이름</a:t>
            </a:r>
          </a:p>
        </p:txBody>
      </p:sp>
    </p:spTree>
    <p:extLst>
      <p:ext uri="{BB962C8B-B14F-4D97-AF65-F5344CB8AC3E}">
        <p14:creationId xmlns:p14="http://schemas.microsoft.com/office/powerpoint/2010/main" val="1220495930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defTabSz="762000">
          <a:defRPr sz="1100" b="1" dirty="0" smtClean="0"/>
        </a:defPPr>
      </a:lst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10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1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2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PPT 표준양식" ma:contentTypeID="0x01010085ECDA5084D1774B8282ECA3F0BC450D00C078695C76F30143BAB57C67EBA107B6" ma:contentTypeVersion="3" ma:contentTypeDescription="경영개선팀, BPI, 정보시스템실의 PPT 표준양식입니다." ma:contentTypeScope="" ma:versionID="21d093a6b96aa7f649f098d9acf829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4c3119fbf5fe144d0c2282e37720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4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5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7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18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19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20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1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22.xml><?xml version="1.0" encoding="utf-8"?>
<Control xmlns="http://schemas.microsoft.com/VisualStudio/2011/storyboarding/control">
  <Id Name="fe6ce27a-4452-41f2-8a21-c08ce35ef896" Revision="1" Stencil="3d5870aa-60de-494b-b4a0-efb8b7796b87" StencilVersion="1.0"/>
</Control>
</file>

<file path=customXml/item23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4.xml><?xml version="1.0" encoding="utf-8"?>
<Control xmlns="http://schemas.microsoft.com/VisualStudio/2011/storyboarding/control">
  <Id Name="System.Storyboarding.WindowsDesktop.FileMenu" Revision="1" Stencil="System.Storyboarding.WindowsDesktop" StencilVersion="0.1"/>
</Control>
</file>

<file path=customXml/item25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26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7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3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ontrol xmlns="http://schemas.microsoft.com/VisualStudio/2011/storyboarding/control">
  <Id Name="System.Storyboarding.WindowsDesktop.TreeList" Revision="1" Stencil="System.Storyboarding.WindowsDesktop" StencilVersion="0.1"/>
</Control>
</file>

<file path=customXml/item6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7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8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9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Props1.xml><?xml version="1.0" encoding="utf-8"?>
<ds:datastoreItem xmlns:ds="http://schemas.openxmlformats.org/officeDocument/2006/customXml" ds:itemID="{D3507616-5C45-44A6-84AF-CA43E5307D57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30D3EDA0-D519-4E9D-9816-B56442FF45BB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0C282806-FA6A-45FA-9429-02FF5317ACCF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89A0AD2B-C9A1-48F6-A07D-BBDEBA1BEE4F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8A3115C5-BC95-4447-9088-93F5383B7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14.xml><?xml version="1.0" encoding="utf-8"?>
<ds:datastoreItem xmlns:ds="http://schemas.openxmlformats.org/officeDocument/2006/customXml" ds:itemID="{CE9BF706-730A-4315-BB8A-F9BC2493D075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4BF9936B-E52F-49AC-B0B1-F88917F4FB3A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82244CC0-3040-4242-8F36-8023AF770CF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17.xml><?xml version="1.0" encoding="utf-8"?>
<ds:datastoreItem xmlns:ds="http://schemas.openxmlformats.org/officeDocument/2006/customXml" ds:itemID="{DA7C3608-775F-4A00-BB76-FE02AFFDC442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3E709F08-4321-497F-A083-1E38734B9AC7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07F37C8A-0C98-4B7C-9140-9564BA73E278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93937D27-897C-473E-8493-2DF502B4E330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D40B37B1-CAC1-4EAE-B9A4-84FCA5EEB2F0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1E08818A-544F-4537-BDFA-0B09EFDA63B2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34311249-49D7-460D-90A5-4E56F7884410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997B3C81-C15A-400C-A1BD-3037B76ED61B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5ADEFD10-0DFE-4AE4-B136-85C93FFBEAFB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E2537B85-2827-4919-9450-1754594C143E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6208F2BF-C2C3-453E-93F7-26725F104045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5451C9BD-74D9-4059-A289-77CD556BD4CC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CA3BDA6-965D-47AC-92AB-14CA3A0B02A0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0419D2BC-ABAB-43A0-A4F4-CB19687FD9DF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D2E9CD95-2726-47A1-9B29-11D45D4D7F33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316E2059-7352-4E89-BF0D-C97F25A86194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B17DB520-9F37-4B8A-A460-AC16811C0CC5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23172</TotalTime>
  <Words>706</Words>
  <Application>Microsoft Office PowerPoint</Application>
  <PresentationFormat>Custom</PresentationFormat>
  <Paragraphs>310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HY헤드라인M</vt:lpstr>
      <vt:lpstr>돋움</vt:lpstr>
      <vt:lpstr>맑은 고딕</vt:lpstr>
      <vt:lpstr>Arial</vt:lpstr>
      <vt:lpstr>Copperplate Gothic Bold</vt:lpstr>
      <vt:lpstr>Segoe UI</vt:lpstr>
      <vt:lpstr>Tahoma</vt:lpstr>
      <vt:lpstr>Wingdings</vt:lpstr>
      <vt:lpstr>경영개선팀 템플릿</vt:lpstr>
      <vt:lpstr>Digital P&amp;ID</vt:lpstr>
      <vt:lpstr>인식 절차</vt:lpstr>
      <vt:lpstr>화면 정의서</vt:lpstr>
      <vt:lpstr>화면 정의서</vt:lpstr>
      <vt:lpstr>도면 영역 설정</vt:lpstr>
      <vt:lpstr>화면 정의서</vt:lpstr>
      <vt:lpstr>화면 정의서 - 인식</vt:lpstr>
      <vt:lpstr>화면 정의서</vt:lpstr>
      <vt:lpstr>화면 정의서 – Symbol Editor(여러개의 심볼을 저장할 수 있음)</vt:lpstr>
      <vt:lpstr>텍스트 검출 방안</vt:lpstr>
      <vt:lpstr>화면 정의서 - NOTE</vt:lpstr>
      <vt:lpstr>라인 검출 방안</vt:lpstr>
      <vt:lpstr>Line No와 라인 연결</vt:lpstr>
      <vt:lpstr>라인 생성</vt:lpstr>
      <vt:lpstr>심볼 생성/수정</vt:lpstr>
      <vt:lpstr>PowerPoint Presentation</vt:lpstr>
      <vt:lpstr>코딩 규칙</vt:lpstr>
      <vt:lpstr>심볼 검출 – 회전 좌표 계산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Administrator</cp:lastModifiedBy>
  <cp:revision>1023</cp:revision>
  <cp:lastPrinted>2018-01-30T04:50:40Z</cp:lastPrinted>
  <dcterms:created xsi:type="dcterms:W3CDTF">2012-12-12T04:21:44Z</dcterms:created>
  <dcterms:modified xsi:type="dcterms:W3CDTF">2018-05-09T00:53:22Z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0x01010085ECDA5084D1774B8282ECA3F0BC450D00C078695C76F30143BAB57C67EBA107B6</vt:lpwstr>
  </property>
  <property fmtid="{D5CDD505-2E9C-101B-9397-08002B2CF9AE}" pid="3" name="Tfs.IsStoryboard">
    <vt:bool>true</vt:bool>
  </property>
</Properties>
</file>