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34"/>
  </p:sldMasterIdLst>
  <p:notesMasterIdLst>
    <p:notesMasterId r:id="rId76"/>
  </p:notesMasterIdLst>
  <p:handoutMasterIdLst>
    <p:handoutMasterId r:id="rId77"/>
  </p:handoutMasterIdLst>
  <p:sldIdLst>
    <p:sldId id="293" r:id="rId35"/>
    <p:sldId id="283" r:id="rId36"/>
    <p:sldId id="286" r:id="rId37"/>
    <p:sldId id="284" r:id="rId38"/>
    <p:sldId id="285" r:id="rId39"/>
    <p:sldId id="316" r:id="rId40"/>
    <p:sldId id="303" r:id="rId41"/>
    <p:sldId id="308" r:id="rId42"/>
    <p:sldId id="310" r:id="rId43"/>
    <p:sldId id="311" r:id="rId44"/>
    <p:sldId id="309" r:id="rId45"/>
    <p:sldId id="322" r:id="rId46"/>
    <p:sldId id="307" r:id="rId47"/>
    <p:sldId id="312" r:id="rId48"/>
    <p:sldId id="331" r:id="rId49"/>
    <p:sldId id="323" r:id="rId50"/>
    <p:sldId id="318" r:id="rId51"/>
    <p:sldId id="315" r:id="rId52"/>
    <p:sldId id="330" r:id="rId53"/>
    <p:sldId id="319" r:id="rId54"/>
    <p:sldId id="328" r:id="rId55"/>
    <p:sldId id="329" r:id="rId56"/>
    <p:sldId id="320" r:id="rId57"/>
    <p:sldId id="321" r:id="rId58"/>
    <p:sldId id="304" r:id="rId59"/>
    <p:sldId id="313" r:id="rId60"/>
    <p:sldId id="317" r:id="rId61"/>
    <p:sldId id="306" r:id="rId62"/>
    <p:sldId id="324" r:id="rId63"/>
    <p:sldId id="325" r:id="rId64"/>
    <p:sldId id="326" r:id="rId65"/>
    <p:sldId id="333" r:id="rId66"/>
    <p:sldId id="287" r:id="rId67"/>
    <p:sldId id="288" r:id="rId68"/>
    <p:sldId id="289" r:id="rId69"/>
    <p:sldId id="290" r:id="rId70"/>
    <p:sldId id="291" r:id="rId71"/>
    <p:sldId id="292" r:id="rId72"/>
    <p:sldId id="332" r:id="rId73"/>
    <p:sldId id="294" r:id="rId74"/>
    <p:sldId id="295" r:id="rId75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283"/>
            <p14:sldId id="286"/>
            <p14:sldId id="284"/>
            <p14:sldId id="285"/>
            <p14:sldId id="316"/>
            <p14:sldId id="303"/>
            <p14:sldId id="308"/>
            <p14:sldId id="310"/>
            <p14:sldId id="311"/>
            <p14:sldId id="309"/>
            <p14:sldId id="322"/>
            <p14:sldId id="307"/>
            <p14:sldId id="312"/>
            <p14:sldId id="331"/>
            <p14:sldId id="323"/>
            <p14:sldId id="318"/>
            <p14:sldId id="315"/>
            <p14:sldId id="330"/>
            <p14:sldId id="319"/>
            <p14:sldId id="328"/>
            <p14:sldId id="329"/>
            <p14:sldId id="320"/>
            <p14:sldId id="321"/>
            <p14:sldId id="304"/>
            <p14:sldId id="313"/>
            <p14:sldId id="317"/>
            <p14:sldId id="306"/>
            <p14:sldId id="324"/>
            <p14:sldId id="325"/>
            <p14:sldId id="326"/>
            <p14:sldId id="333"/>
            <p14:sldId id="287"/>
            <p14:sldId id="288"/>
            <p14:sldId id="289"/>
            <p14:sldId id="290"/>
            <p14:sldId id="291"/>
            <p14:sldId id="292"/>
            <p14:sldId id="332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191"/>
    <a:srgbClr val="CECECE"/>
    <a:srgbClr val="F2F2F2"/>
    <a:srgbClr val="8EB4E3"/>
    <a:srgbClr val="000066"/>
    <a:srgbClr val="FFFFFF"/>
    <a:srgbClr val="F5F5F5"/>
    <a:srgbClr val="6475A0"/>
    <a:srgbClr val="CCCFD3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>
      <p:cViewPr varScale="1">
        <p:scale>
          <a:sx n="115" d="100"/>
          <a:sy n="115" d="100"/>
        </p:scale>
        <p:origin x="1536" y="102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5.xml"/><Relationship Id="rId21" Type="http://schemas.openxmlformats.org/officeDocument/2006/relationships/customXml" Target="../customXml/item21.xml"/><Relationship Id="rId34" Type="http://schemas.openxmlformats.org/officeDocument/2006/relationships/slideMaster" Target="slideMasters/slideMaster1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50" Type="http://schemas.openxmlformats.org/officeDocument/2006/relationships/slide" Target="slides/slide16.xml"/><Relationship Id="rId55" Type="http://schemas.openxmlformats.org/officeDocument/2006/relationships/slide" Target="slides/slide21.xml"/><Relationship Id="rId63" Type="http://schemas.openxmlformats.org/officeDocument/2006/relationships/slide" Target="slides/slide29.xml"/><Relationship Id="rId68" Type="http://schemas.openxmlformats.org/officeDocument/2006/relationships/slide" Target="slides/slide34.xml"/><Relationship Id="rId76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71" Type="http://schemas.openxmlformats.org/officeDocument/2006/relationships/slide" Target="slides/slide3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slide" Target="slides/slide24.xml"/><Relationship Id="rId66" Type="http://schemas.openxmlformats.org/officeDocument/2006/relationships/slide" Target="slides/slide32.xml"/><Relationship Id="rId74" Type="http://schemas.openxmlformats.org/officeDocument/2006/relationships/slide" Target="slides/slide40.xml"/><Relationship Id="rId79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27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slide" Target="slides/slide26.xml"/><Relationship Id="rId65" Type="http://schemas.openxmlformats.org/officeDocument/2006/relationships/slide" Target="slides/slide31.xml"/><Relationship Id="rId73" Type="http://schemas.openxmlformats.org/officeDocument/2006/relationships/slide" Target="slides/slide3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slide" Target="slides/slide22.xml"/><Relationship Id="rId64" Type="http://schemas.openxmlformats.org/officeDocument/2006/relationships/slide" Target="slides/slide30.xml"/><Relationship Id="rId69" Type="http://schemas.openxmlformats.org/officeDocument/2006/relationships/slide" Target="slides/slide35.xml"/><Relationship Id="rId77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slide" Target="slides/slide17.xml"/><Relationship Id="rId72" Type="http://schemas.openxmlformats.org/officeDocument/2006/relationships/slide" Target="slides/slide38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slide" Target="slides/slide25.xml"/><Relationship Id="rId67" Type="http://schemas.openxmlformats.org/officeDocument/2006/relationships/slide" Target="slides/slide33.xml"/><Relationship Id="rId20" Type="http://schemas.openxmlformats.org/officeDocument/2006/relationships/customXml" Target="../customXml/item20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62" Type="http://schemas.openxmlformats.org/officeDocument/2006/relationships/slide" Target="slides/slide28.xml"/><Relationship Id="rId70" Type="http://schemas.openxmlformats.org/officeDocument/2006/relationships/slide" Target="slides/slide36.xml"/><Relationship Id="rId75" Type="http://schemas.openxmlformats.org/officeDocument/2006/relationships/slide" Target="slides/slide4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2018-07-02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2018-07-02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r>
              <a:rPr lang="ko-KR" altLang="en-US" dirty="0"/>
              <a:t>개월 동안 수행하였습니다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44614-6B3A-44D5-ADA7-78CA24AED84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83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266F-7927-4F72-A593-5D05D169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20188" cy="555535"/>
          </a:xfrm>
          <a:solidFill>
            <a:srgbClr val="1B2D58"/>
          </a:solidFill>
        </p:spPr>
        <p:txBody>
          <a:bodyPr>
            <a:noAutofit/>
          </a:bodyPr>
          <a:lstStyle>
            <a:lvl1pPr>
              <a:defRPr sz="1795" b="1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5229C-C41B-40F4-AA49-CDF451D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8146" y="6542718"/>
            <a:ext cx="2052042" cy="281404"/>
          </a:xfrm>
        </p:spPr>
        <p:txBody>
          <a:bodyPr/>
          <a:lstStyle/>
          <a:p>
            <a:fld id="{0B496941-FE0F-4DBF-BC17-FF1C409CB6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41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  <p:sldLayoutId id="2147483661" r:id="rId8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7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naconda.org/anaconda/python" TargetMode="External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esseract-ocr/tesseract/wiki/Download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9A3EBD-42EB-4C7F-9FE5-97D9577B4B8A}"/>
              </a:ext>
            </a:extLst>
          </p:cNvPr>
          <p:cNvSpPr/>
          <p:nvPr/>
        </p:nvSpPr>
        <p:spPr bwMode="auto">
          <a:xfrm>
            <a:off x="2867602" y="1620070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환경 설정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B0679-4283-4BC5-A767-265DE46A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02" y="1895833"/>
            <a:ext cx="3710761" cy="3334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88E0EA-3073-4C28-94AF-9ED5243DFE70}"/>
              </a:ext>
            </a:extLst>
          </p:cNvPr>
          <p:cNvSpPr/>
          <p:nvPr/>
        </p:nvSpPr>
        <p:spPr bwMode="auto">
          <a:xfrm>
            <a:off x="3155939" y="3960329"/>
            <a:ext cx="3132348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en-US" altLang="ko-KR" sz="1000" b="1" dirty="0"/>
              <a:t>Delete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Key</a:t>
            </a:r>
            <a:r>
              <a:rPr lang="ko-KR" altLang="en-US" sz="1000" b="1" dirty="0"/>
              <a:t>로 항목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2A951-7318-44A9-8D62-471D6C744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DDDFA-3D9B-4169-AEB5-E1A5FAF39C19}"/>
              </a:ext>
            </a:extLst>
          </p:cNvPr>
          <p:cNvSpPr/>
          <p:nvPr/>
        </p:nvSpPr>
        <p:spPr bwMode="auto">
          <a:xfrm>
            <a:off x="455638" y="1152017"/>
            <a:ext cx="648072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인식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905D85C-A1D4-4D60-BA50-D197EE6B4A62}"/>
              </a:ext>
            </a:extLst>
          </p:cNvPr>
          <p:cNvGrpSpPr/>
          <p:nvPr/>
        </p:nvGrpSpPr>
        <p:grpSpPr>
          <a:xfrm>
            <a:off x="674402" y="1421153"/>
            <a:ext cx="8067675" cy="4471245"/>
            <a:chOff x="566261" y="1815912"/>
            <a:chExt cx="8067675" cy="447124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523722-60C7-485B-A824-287B8B15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6261" y="1815912"/>
              <a:ext cx="8067675" cy="3633378"/>
            </a:xfrm>
            <a:prstGeom prst="rect">
              <a:avLst/>
            </a:prstGeom>
          </p:spPr>
        </p:pic>
        <p:grpSp>
          <p:nvGrpSpPr>
            <p:cNvPr id="31" name="Group">
              <a:extLst>
                <a:ext uri="{FF2B5EF4-FFF2-40B4-BE49-F238E27FC236}">
                  <a16:creationId xmlns:a16="http://schemas.microsoft.com/office/drawing/2014/main" id="{6D9D6271-7742-4FB4-BFC5-B54783B8C359}"/>
                </a:ext>
              </a:extLst>
            </p:cNvPr>
            <p:cNvGrpSpPr/>
            <p:nvPr>
              <p:custDataLst>
                <p:custData r:id="rId1"/>
              </p:custDataLst>
            </p:nvPr>
          </p:nvGrpSpPr>
          <p:grpSpPr>
            <a:xfrm>
              <a:off x="683686" y="2165961"/>
              <a:ext cx="7832824" cy="426216"/>
              <a:chOff x="3168650" y="2419758"/>
              <a:chExt cx="2616200" cy="1326742"/>
            </a:xfrm>
          </p:grpSpPr>
          <p:sp useBgFill="1">
            <p:nvSpPr>
              <p:cNvPr id="32" name="Container">
                <a:extLst>
                  <a:ext uri="{FF2B5EF4-FFF2-40B4-BE49-F238E27FC236}">
                    <a16:creationId xmlns:a16="http://schemas.microsoft.com/office/drawing/2014/main" id="{1AE4ED29-EBEC-4C19-A202-B5327680B156}"/>
                  </a:ext>
                </a:extLst>
              </p:cNvPr>
              <p:cNvSpPr/>
              <p:nvPr/>
            </p:nvSpPr>
            <p:spPr>
              <a:xfrm>
                <a:off x="3168650" y="2565400"/>
                <a:ext cx="2616200" cy="1181100"/>
              </a:xfrm>
              <a:prstGeom prst="roundRect">
                <a:avLst>
                  <a:gd name="adj" fmla="val 4524"/>
                </a:avLst>
              </a:prstGeom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 useBgFill="1">
            <p:nvSpPr>
              <p:cNvPr id="33" name="Content">
                <a:extLst>
                  <a:ext uri="{FF2B5EF4-FFF2-40B4-BE49-F238E27FC236}">
                    <a16:creationId xmlns:a16="http://schemas.microsoft.com/office/drawing/2014/main" id="{6518025E-27F8-4C1C-8909-A122C499837D}"/>
                  </a:ext>
                </a:extLst>
              </p:cNvPr>
              <p:cNvSpPr txBox="1"/>
              <p:nvPr/>
            </p:nvSpPr>
            <p:spPr>
              <a:xfrm>
                <a:off x="3316284" y="2419758"/>
                <a:ext cx="61701" cy="579398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endParaRPr lang="en-US" sz="105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1" name="CheckBoxUnchecked">
              <a:extLst>
                <a:ext uri="{FF2B5EF4-FFF2-40B4-BE49-F238E27FC236}">
                  <a16:creationId xmlns:a16="http://schemas.microsoft.com/office/drawing/2014/main" id="{235F7D24-A6AD-4E48-96F7-0803A085437E}"/>
                </a:ext>
              </a:extLst>
            </p:cNvPr>
            <p:cNvGrpSpPr/>
            <p:nvPr>
              <p:custDataLst>
                <p:custData r:id="rId2"/>
              </p:custDataLst>
            </p:nvPr>
          </p:nvGrpSpPr>
          <p:grpSpPr>
            <a:xfrm>
              <a:off x="815679" y="2325341"/>
              <a:ext cx="1041124" cy="230832"/>
              <a:chOff x="5179843" y="2087449"/>
              <a:chExt cx="975742" cy="216403"/>
            </a:xfrm>
          </p:grpSpPr>
          <p:sp>
            <p:nvSpPr>
              <p:cNvPr id="22" name="Content">
                <a:extLst>
                  <a:ext uri="{FF2B5EF4-FFF2-40B4-BE49-F238E27FC236}">
                    <a16:creationId xmlns:a16="http://schemas.microsoft.com/office/drawing/2014/main" id="{929773F5-BA85-443D-9C4A-D5F9E7D15722}"/>
                  </a:ext>
                </a:extLst>
              </p:cNvPr>
              <p:cNvSpPr txBox="1"/>
              <p:nvPr/>
            </p:nvSpPr>
            <p:spPr>
              <a:xfrm>
                <a:off x="5179848" y="2087449"/>
                <a:ext cx="975737" cy="216403"/>
              </a:xfrm>
              <a:prstGeom prst="rect">
                <a:avLst/>
              </a:prstGeom>
              <a:noFill/>
            </p:spPr>
            <p:txBody>
              <a:bodyPr wrap="none" lIns="164592" tIns="18288" rIns="4572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텍스트</a:t>
                </a:r>
                <a:r>
                  <a:rPr lang="en-US" altLang="ko-KR" sz="1200" dirty="0">
                    <a:latin typeface="Segoe UI" pitchFamily="34" charset="0"/>
                    <a:ea typeface="Segoe UI" pitchFamily="34" charset="0"/>
                    <a:cs typeface="Segoe UI" pitchFamily="34" charset="0"/>
                    <a:sym typeface="Symbol" panose="05050102010706020507" pitchFamily="18" charset="2"/>
                  </a:rPr>
                  <a:t>/</a:t>
                </a:r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  <a:sym typeface="Symbol" panose="05050102010706020507" pitchFamily="18" charset="2"/>
                  </a:rPr>
                  <a:t>심볼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" name="CheckBox">
                <a:extLst>
                  <a:ext uri="{FF2B5EF4-FFF2-40B4-BE49-F238E27FC236}">
                    <a16:creationId xmlns:a16="http://schemas.microsoft.com/office/drawing/2014/main" id="{18FF4A45-2B86-4162-A60F-FA9F7B7FFC75}"/>
                  </a:ext>
                </a:extLst>
              </p:cNvPr>
              <p:cNvSpPr/>
              <p:nvPr/>
            </p:nvSpPr>
            <p:spPr>
              <a:xfrm>
                <a:off x="5179843" y="2150902"/>
                <a:ext cx="100012" cy="9763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65000"/>
                  </a:srgbClr>
                </a:solidFill>
              </a:ln>
              <a:effectLst>
                <a:innerShdw blurRad="63500">
                  <a:prstClr val="black">
                    <a:alpha val="17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CheckBoxUnchecked">
              <a:extLst>
                <a:ext uri="{FF2B5EF4-FFF2-40B4-BE49-F238E27FC236}">
                  <a16:creationId xmlns:a16="http://schemas.microsoft.com/office/drawing/2014/main" id="{558DCD22-3569-4CB4-89CF-D8EFAB62EE98}"/>
                </a:ext>
              </a:extLst>
            </p:cNvPr>
            <p:cNvGrpSpPr/>
            <p:nvPr>
              <p:custDataLst>
                <p:custData r:id="rId3"/>
              </p:custDataLst>
            </p:nvPr>
          </p:nvGrpSpPr>
          <p:grpSpPr>
            <a:xfrm>
              <a:off x="2093626" y="2311349"/>
              <a:ext cx="520147" cy="230832"/>
              <a:chOff x="5179843" y="2087449"/>
              <a:chExt cx="487482" cy="216403"/>
            </a:xfrm>
          </p:grpSpPr>
          <p:sp>
            <p:nvSpPr>
              <p:cNvPr id="28" name="Content">
                <a:extLst>
                  <a:ext uri="{FF2B5EF4-FFF2-40B4-BE49-F238E27FC236}">
                    <a16:creationId xmlns:a16="http://schemas.microsoft.com/office/drawing/2014/main" id="{04925BFA-B8C7-4FB4-A5C4-6652BD932C53}"/>
                  </a:ext>
                </a:extLst>
              </p:cNvPr>
              <p:cNvSpPr txBox="1"/>
              <p:nvPr/>
            </p:nvSpPr>
            <p:spPr>
              <a:xfrm>
                <a:off x="5179848" y="2087449"/>
                <a:ext cx="487477" cy="216403"/>
              </a:xfrm>
              <a:prstGeom prst="rect">
                <a:avLst/>
              </a:prstGeom>
              <a:noFill/>
            </p:spPr>
            <p:txBody>
              <a:bodyPr wrap="none" lIns="164592" tIns="18288" rIns="4572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라인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9" name="CheckBox">
                <a:extLst>
                  <a:ext uri="{FF2B5EF4-FFF2-40B4-BE49-F238E27FC236}">
                    <a16:creationId xmlns:a16="http://schemas.microsoft.com/office/drawing/2014/main" id="{09676641-65D7-4199-9402-5195E49B3AD0}"/>
                  </a:ext>
                </a:extLst>
              </p:cNvPr>
              <p:cNvSpPr/>
              <p:nvPr/>
            </p:nvSpPr>
            <p:spPr>
              <a:xfrm>
                <a:off x="5179843" y="2150902"/>
                <a:ext cx="100012" cy="9763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65000"/>
                  </a:srgbClr>
                </a:solidFill>
              </a:ln>
              <a:effectLst>
                <a:innerShdw blurRad="63500">
                  <a:prstClr val="black">
                    <a:alpha val="17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8518E0E0-C840-4C83-9723-C17C640F50F4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 rot="10800000" flipV="1">
              <a:off x="6724334" y="5256473"/>
              <a:ext cx="863854" cy="85566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7BEA3DB-0873-41C0-830E-F568557CE187}"/>
                </a:ext>
              </a:extLst>
            </p:cNvPr>
            <p:cNvSpPr/>
            <p:nvPr/>
          </p:nvSpPr>
          <p:spPr bwMode="auto">
            <a:xfrm>
              <a:off x="5064150" y="5937108"/>
              <a:ext cx="1660184" cy="35004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100" b="1" dirty="0"/>
                <a:t>클릭시 설계 정보 인식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텍스트∙심볼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588198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Symbol Editor(</a:t>
            </a:r>
            <a:r>
              <a:rPr lang="ko-KR" altLang="en-US" dirty="0"/>
              <a:t>여러개의 심볼을 저장할 수 있음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C3668-887F-47C4-9B17-FBB49A38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383E7-3DA5-4CE8-942F-0FE209AEC512}"/>
              </a:ext>
            </a:extLst>
          </p:cNvPr>
          <p:cNvSpPr/>
          <p:nvPr/>
        </p:nvSpPr>
        <p:spPr bwMode="auto">
          <a:xfrm>
            <a:off x="8457203" y="644460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창 닫기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51D009-42FF-4090-8B66-37530A03608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8772562" y="6012557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3A42EA-FF05-4682-8975-4527A8AFA2FD}"/>
              </a:ext>
            </a:extLst>
          </p:cNvPr>
          <p:cNvSpPr/>
          <p:nvPr/>
        </p:nvSpPr>
        <p:spPr bwMode="auto">
          <a:xfrm>
            <a:off x="203610" y="764285"/>
            <a:ext cx="1656184" cy="20771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Symbol Editor – </a:t>
            </a:r>
            <a:r>
              <a:rPr lang="ko-KR" altLang="en-US" sz="1000" b="1" dirty="0"/>
              <a:t>심볼 이름</a:t>
            </a:r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E764C-6DDC-4AB8-8B0F-E23E9AE9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037"/>
            <a:ext cx="9120188" cy="290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5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203610" y="2451333"/>
            <a:ext cx="5796644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6360294" y="2451332"/>
            <a:ext cx="2556284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5476054" y="3093460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DD1185-B0E9-42B7-8690-48947C38F870}"/>
              </a:ext>
            </a:extLst>
          </p:cNvPr>
          <p:cNvSpPr/>
          <p:nvPr/>
        </p:nvSpPr>
        <p:spPr bwMode="auto">
          <a:xfrm>
            <a:off x="203610" y="4680409"/>
            <a:ext cx="212423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dirty="0"/>
              <a:t>외곽선 추출하여 </a:t>
            </a:r>
            <a:br>
              <a:rPr lang="en-US" altLang="ko-KR" sz="1000" dirty="0"/>
            </a:br>
            <a:r>
              <a:rPr lang="en-US" altLang="ko-KR" sz="1000" dirty="0"/>
              <a:t>Process Line</a:t>
            </a:r>
            <a:r>
              <a:rPr lang="ko-KR" altLang="en-US" sz="1000" dirty="0"/>
              <a:t>과 </a:t>
            </a:r>
            <a:r>
              <a:rPr lang="en-US" altLang="ko-KR" sz="1000" dirty="0"/>
              <a:t>Inst. Bubble </a:t>
            </a:r>
            <a:r>
              <a:rPr lang="ko-KR" altLang="en-US" sz="1000" dirty="0"/>
              <a:t>제거</a:t>
            </a:r>
            <a:endParaRPr lang="en-US" altLang="ko-KR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C73A3-754B-485A-8134-BB08BA437AC7}"/>
              </a:ext>
            </a:extLst>
          </p:cNvPr>
          <p:cNvSpPr/>
          <p:nvPr/>
        </p:nvSpPr>
        <p:spPr bwMode="auto">
          <a:xfrm>
            <a:off x="2557893" y="4680409"/>
            <a:ext cx="1790953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Bounding</a:t>
            </a:r>
            <a:r>
              <a:rPr lang="ko-KR" altLang="en-US" sz="1000" dirty="0"/>
              <a:t> </a:t>
            </a:r>
            <a:r>
              <a:rPr lang="en-US" altLang="ko-KR" sz="1000" dirty="0"/>
              <a:t>box</a:t>
            </a:r>
            <a:r>
              <a:rPr lang="ko-KR" altLang="en-US" sz="1000" dirty="0"/>
              <a:t>가 </a:t>
            </a:r>
            <a:br>
              <a:rPr lang="en-US" altLang="ko-KR" sz="1000" dirty="0"/>
            </a:br>
            <a:r>
              <a:rPr lang="ko-KR" altLang="en-US" sz="1000" dirty="0"/>
              <a:t>특정 비율이 아닌 부분 제거</a:t>
            </a:r>
            <a:endParaRPr lang="en-US" altLang="ko-KR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1272DE-4099-4BB9-B00A-58B77DA71BE7}"/>
              </a:ext>
            </a:extLst>
          </p:cNvPr>
          <p:cNvSpPr/>
          <p:nvPr/>
        </p:nvSpPr>
        <p:spPr bwMode="auto">
          <a:xfrm>
            <a:off x="4578893" y="4671959"/>
            <a:ext cx="649287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 err="1"/>
              <a:t>Dialate</a:t>
            </a:r>
            <a:endParaRPr lang="en-US" altLang="ko-KR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F7B21-1C17-45CF-B5C2-3B0C00512D38}"/>
              </a:ext>
            </a:extLst>
          </p:cNvPr>
          <p:cNvSpPr/>
          <p:nvPr/>
        </p:nvSpPr>
        <p:spPr bwMode="auto">
          <a:xfrm>
            <a:off x="5458227" y="4680409"/>
            <a:ext cx="1510953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Contour Bounding Box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550264-AA0F-4ACB-A3B3-7E9C4ED811FA}"/>
              </a:ext>
            </a:extLst>
          </p:cNvPr>
          <p:cNvSpPr/>
          <p:nvPr/>
        </p:nvSpPr>
        <p:spPr bwMode="auto">
          <a:xfrm>
            <a:off x="7199227" y="4680409"/>
            <a:ext cx="637232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OCR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B5284C98-E660-4D37-8C17-C6F183F77ECA}"/>
              </a:ext>
            </a:extLst>
          </p:cNvPr>
          <p:cNvSpPr/>
          <p:nvPr/>
        </p:nvSpPr>
        <p:spPr>
          <a:xfrm rot="5400000">
            <a:off x="3695997" y="467759"/>
            <a:ext cx="648073" cy="7632849"/>
          </a:xfrm>
          <a:prstGeom prst="lef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0D694E-C0E1-4848-ADB4-E289AF0FE3E4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2327846" y="5004445"/>
            <a:ext cx="230047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F10640-09E9-4932-A2BF-F723B41A81A4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4348846" y="4995995"/>
            <a:ext cx="230047" cy="845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E77BDE-80D3-4BD1-A721-4DD70D26F94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228180" y="4995995"/>
            <a:ext cx="230047" cy="845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495489-0135-4964-BB86-31959F589487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6969180" y="5004445"/>
            <a:ext cx="230047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+ NOTES</a:t>
            </a:r>
          </a:p>
          <a:p>
            <a:pPr algn="ctr" defTabSz="762000"/>
            <a:r>
              <a:rPr lang="en-US" altLang="ko-KR" sz="1000" b="1" dirty="0"/>
              <a:t>      - NOTE 1</a:t>
            </a:r>
            <a:br>
              <a:rPr lang="en-US" altLang="ko-KR" sz="1000" b="1" dirty="0"/>
            </a:br>
            <a:r>
              <a:rPr lang="en-US" altLang="ko-KR" sz="1000" b="1" dirty="0"/>
              <a:t>      - NOTE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61628-EA9F-4216-BE0F-C921D512EA28}"/>
              </a:ext>
            </a:extLst>
          </p:cNvPr>
          <p:cNvSpPr/>
          <p:nvPr/>
        </p:nvSpPr>
        <p:spPr bwMode="auto">
          <a:xfrm>
            <a:off x="6504310" y="1512057"/>
            <a:ext cx="936104" cy="216024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4B45C-C16E-4628-B84E-9BE53BAE15A2}"/>
              </a:ext>
            </a:extLst>
          </p:cNvPr>
          <p:cNvSpPr/>
          <p:nvPr/>
        </p:nvSpPr>
        <p:spPr bwMode="auto">
          <a:xfrm>
            <a:off x="56378" y="4092271"/>
            <a:ext cx="1087390" cy="40088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AE13FB1-FCB6-4A0C-9135-1A9A6537C9CE}"/>
              </a:ext>
            </a:extLst>
          </p:cNvPr>
          <p:cNvCxnSpPr>
            <a:stCxn id="4" idx="1"/>
            <a:endCxn id="12" idx="3"/>
          </p:cNvCxnSpPr>
          <p:nvPr/>
        </p:nvCxnSpPr>
        <p:spPr>
          <a:xfrm rot="10800000" flipV="1">
            <a:off x="1143768" y="1620068"/>
            <a:ext cx="5360542" cy="267264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635658" y="2844253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284709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284425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4860525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선과 선을 연결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미세 조정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4860525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07766" y="3060395"/>
            <a:ext cx="574739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3060253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23" idx="0"/>
          </p:cNvCxnSpPr>
          <p:nvPr/>
        </p:nvCxnSpPr>
        <p:spPr>
          <a:xfrm>
            <a:off x="6809019" y="3276253"/>
            <a:ext cx="0" cy="57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5076525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8" y="4860525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Primary Line </a:t>
            </a:r>
            <a:r>
              <a:rPr lang="ko-KR" altLang="en-US" sz="1100" b="1" dirty="0"/>
              <a:t>인식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04679" y="5076525"/>
            <a:ext cx="6192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1DC091-6CD0-4A32-912F-4ECF35890A6B}"/>
              </a:ext>
            </a:extLst>
          </p:cNvPr>
          <p:cNvSpPr/>
          <p:nvPr/>
        </p:nvSpPr>
        <p:spPr bwMode="auto">
          <a:xfrm>
            <a:off x="635658" y="1615987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Trim Line</a:t>
            </a:r>
            <a:r>
              <a:rPr lang="ko-KR" altLang="en-US" sz="1100" b="1" dirty="0"/>
              <a:t>같은 작은 객체 삭제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63A03F7-30F3-4D05-A73B-D28A919F3F87}"/>
              </a:ext>
            </a:extLst>
          </p:cNvPr>
          <p:cNvCxnSpPr>
            <a:stCxn id="18" idx="1"/>
            <a:endCxn id="4" idx="1"/>
          </p:cNvCxnSpPr>
          <p:nvPr/>
        </p:nvCxnSpPr>
        <p:spPr>
          <a:xfrm rot="10800000" flipV="1">
            <a:off x="635658" y="1831987"/>
            <a:ext cx="12700" cy="1228408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8B695E2-203F-4F5C-9159-206E87AB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10" y="1223242"/>
            <a:ext cx="2943598" cy="124174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0148814-9AFD-4BC0-9A27-49A65281C6B4}"/>
              </a:ext>
            </a:extLst>
          </p:cNvPr>
          <p:cNvSpPr/>
          <p:nvPr/>
        </p:nvSpPr>
        <p:spPr bwMode="auto">
          <a:xfrm>
            <a:off x="5171525" y="1483036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26D0FA-A39A-457B-8788-12997E0994E3}"/>
              </a:ext>
            </a:extLst>
          </p:cNvPr>
          <p:cNvSpPr txBox="1"/>
          <p:nvPr/>
        </p:nvSpPr>
        <p:spPr>
          <a:xfrm>
            <a:off x="5180735" y="1973804"/>
            <a:ext cx="1313427" cy="2573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라인 인식 전 삭제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857CDE-2742-4E3D-829E-6EA5A59CDC60}"/>
              </a:ext>
            </a:extLst>
          </p:cNvPr>
          <p:cNvCxnSpPr>
            <a:cxnSpLocks/>
            <a:stCxn id="21" idx="5"/>
            <a:endCxn id="22" idx="0"/>
          </p:cNvCxnSpPr>
          <p:nvPr/>
        </p:nvCxnSpPr>
        <p:spPr>
          <a:xfrm>
            <a:off x="5355913" y="1667424"/>
            <a:ext cx="481536" cy="306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385238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미세 조정</a:t>
            </a:r>
            <a:r>
              <a:rPr lang="en-US" altLang="ko-KR" sz="1100" b="1" dirty="0"/>
              <a:t>)</a:t>
            </a:r>
            <a:r>
              <a:rPr lang="ko-KR" altLang="en-US" sz="1100" b="1" dirty="0"/>
              <a:t> </a:t>
            </a:r>
          </a:p>
        </p:txBody>
      </p:sp>
      <p:cxnSp>
        <p:nvCxnSpPr>
          <p:cNvPr id="25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23" idx="2"/>
            <a:endCxn id="7" idx="0"/>
          </p:cNvCxnSpPr>
          <p:nvPr/>
        </p:nvCxnSpPr>
        <p:spPr>
          <a:xfrm>
            <a:off x="6809019" y="4284389"/>
            <a:ext cx="0" cy="57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7" y="5904593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Secondary Line </a:t>
            </a:r>
            <a:r>
              <a:rPr lang="ko-KR" altLang="en-US" sz="1100" b="1" dirty="0"/>
              <a:t>인식</a:t>
            </a:r>
          </a:p>
        </p:txBody>
      </p:sp>
      <p:cxnSp>
        <p:nvCxnSpPr>
          <p:cNvPr id="28" name="직선 화살표 연결선 27"/>
          <p:cNvCxnSpPr>
            <a:stCxn id="15" idx="2"/>
            <a:endCxn id="26" idx="0"/>
          </p:cNvCxnSpPr>
          <p:nvPr/>
        </p:nvCxnSpPr>
        <p:spPr>
          <a:xfrm flipH="1">
            <a:off x="1370168" y="5292525"/>
            <a:ext cx="1" cy="612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5460194" y="5724525"/>
            <a:ext cx="1188132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6072262" y="5764745"/>
            <a:ext cx="0" cy="71169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7080374" y="5724525"/>
            <a:ext cx="1096797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7656438" y="5724525"/>
            <a:ext cx="0" cy="7519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/>
          <p:cNvSpPr/>
          <p:nvPr/>
        </p:nvSpPr>
        <p:spPr bwMode="auto">
          <a:xfrm>
            <a:off x="5954725" y="5604886"/>
            <a:ext cx="235076" cy="235076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2" name="순서도: 추출 41"/>
          <p:cNvSpPr/>
          <p:nvPr/>
        </p:nvSpPr>
        <p:spPr bwMode="auto">
          <a:xfrm rot="5400000">
            <a:off x="6535700" y="6038910"/>
            <a:ext cx="792066" cy="163343"/>
          </a:xfrm>
          <a:prstGeom prst="flowChartExtra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A7E6-9D94-46AF-8533-73E14CFD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Flow Mark </a:t>
            </a:r>
            <a:r>
              <a:rPr lang="ko-KR" altLang="en-US" dirty="0"/>
              <a:t>검출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E72C-DA47-4067-973D-1C8F8524E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9F477A-ADB7-4D15-A2E4-942647C52F29}"/>
              </a:ext>
            </a:extLst>
          </p:cNvPr>
          <p:cNvSpPr/>
          <p:nvPr/>
        </p:nvSpPr>
        <p:spPr bwMode="auto">
          <a:xfrm>
            <a:off x="635658" y="2340151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 주위 </a:t>
            </a:r>
            <a:r>
              <a:rPr lang="en-US" altLang="ko-KR" sz="1100" b="1" dirty="0"/>
              <a:t>ROI</a:t>
            </a:r>
            <a:r>
              <a:rPr lang="ko-KR" altLang="en-US" sz="1100" b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D7612-65E5-4E7D-A3CD-1DB08CD80A48}"/>
              </a:ext>
            </a:extLst>
          </p:cNvPr>
          <p:cNvSpPr/>
          <p:nvPr/>
        </p:nvSpPr>
        <p:spPr bwMode="auto">
          <a:xfrm>
            <a:off x="3623990" y="2340150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Hough Line </a:t>
            </a:r>
            <a:r>
              <a:rPr lang="ko-KR" altLang="en-US" sz="1100" b="1" dirty="0"/>
              <a:t>알고리즘</a:t>
            </a:r>
            <a:br>
              <a:rPr lang="en-US" altLang="ko-KR" sz="1100" b="1" dirty="0"/>
            </a:br>
            <a:r>
              <a:rPr lang="ko-KR" altLang="en-US" sz="1100" b="1" dirty="0"/>
              <a:t>선 검출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21E81-D6B4-415D-BFD8-8E4DC6B13B1B}"/>
              </a:ext>
            </a:extLst>
          </p:cNvPr>
          <p:cNvSpPr/>
          <p:nvPr/>
        </p:nvSpPr>
        <p:spPr bwMode="auto">
          <a:xfrm>
            <a:off x="6612322" y="2340149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라인에 수직</a:t>
            </a:r>
            <a:r>
              <a:rPr lang="en-US" altLang="ko-KR" sz="1100" b="1" dirty="0"/>
              <a:t>,</a:t>
            </a:r>
            <a:r>
              <a:rPr lang="ko-KR" altLang="en-US" sz="1100" b="1" dirty="0"/>
              <a:t>수평</a:t>
            </a:r>
            <a:br>
              <a:rPr lang="en-US" altLang="ko-KR" sz="1100" b="1" dirty="0"/>
            </a:br>
            <a:r>
              <a:rPr lang="ko-KR" altLang="en-US" sz="1100" b="1" dirty="0"/>
              <a:t>선 제거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F2394-87F2-4798-B8B4-6534F58A91B9}"/>
              </a:ext>
            </a:extLst>
          </p:cNvPr>
          <p:cNvCxnSpPr/>
          <p:nvPr/>
        </p:nvCxnSpPr>
        <p:spPr>
          <a:xfrm>
            <a:off x="1751782" y="4788421"/>
            <a:ext cx="583264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5F67DF-EAF5-4215-8CAD-42D5103716C9}"/>
              </a:ext>
            </a:extLst>
          </p:cNvPr>
          <p:cNvCxnSpPr/>
          <p:nvPr/>
        </p:nvCxnSpPr>
        <p:spPr>
          <a:xfrm>
            <a:off x="7044370" y="4356373"/>
            <a:ext cx="540060" cy="324036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667ADD-62A9-424B-80F9-F22D049E342C}"/>
              </a:ext>
            </a:extLst>
          </p:cNvPr>
          <p:cNvCxnSpPr/>
          <p:nvPr/>
        </p:nvCxnSpPr>
        <p:spPr>
          <a:xfrm>
            <a:off x="7044370" y="4356373"/>
            <a:ext cx="0" cy="432048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A3419B-B3FB-4EA6-BF13-5FB4F52B97C9}"/>
              </a:ext>
            </a:extLst>
          </p:cNvPr>
          <p:cNvCxnSpPr>
            <a:cxnSpLocks/>
          </p:cNvCxnSpPr>
          <p:nvPr/>
        </p:nvCxnSpPr>
        <p:spPr>
          <a:xfrm>
            <a:off x="7584430" y="4680409"/>
            <a:ext cx="0" cy="108012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42580E3-3A4E-43AC-8F8C-39F90250AFFE}"/>
              </a:ext>
            </a:extLst>
          </p:cNvPr>
          <p:cNvSpPr txBox="1"/>
          <p:nvPr/>
        </p:nvSpPr>
        <p:spPr>
          <a:xfrm>
            <a:off x="6834062" y="4459101"/>
            <a:ext cx="220179" cy="226591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d1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48DE8F-D091-47A1-9432-06F29FCBAF25}"/>
              </a:ext>
            </a:extLst>
          </p:cNvPr>
          <p:cNvSpPr txBox="1"/>
          <p:nvPr/>
        </p:nvSpPr>
        <p:spPr>
          <a:xfrm>
            <a:off x="7349256" y="4608401"/>
            <a:ext cx="220179" cy="226591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d2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D48712-503B-4DEC-9390-C68A23EF31D7}"/>
              </a:ext>
            </a:extLst>
          </p:cNvPr>
          <p:cNvSpPr txBox="1"/>
          <p:nvPr/>
        </p:nvSpPr>
        <p:spPr>
          <a:xfrm>
            <a:off x="6966340" y="4085458"/>
            <a:ext cx="1560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83AB3F-D642-4380-A71C-B42A58FA11DF}"/>
              </a:ext>
            </a:extLst>
          </p:cNvPr>
          <p:cNvSpPr txBox="1"/>
          <p:nvPr/>
        </p:nvSpPr>
        <p:spPr>
          <a:xfrm>
            <a:off x="7513898" y="4425711"/>
            <a:ext cx="156059" cy="257369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E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145D5-2291-481F-AAEC-229BAC4EED97}"/>
              </a:ext>
            </a:extLst>
          </p:cNvPr>
          <p:cNvSpPr/>
          <p:nvPr/>
        </p:nvSpPr>
        <p:spPr bwMode="auto">
          <a:xfrm>
            <a:off x="1751782" y="4891151"/>
            <a:ext cx="2556284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 거리과 먼 점이 선의 시작점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2DA574-C775-4281-9DBA-113EF2928335}"/>
              </a:ext>
            </a:extLst>
          </p:cNvPr>
          <p:cNvSpPr/>
          <p:nvPr/>
        </p:nvSpPr>
        <p:spPr bwMode="auto">
          <a:xfrm>
            <a:off x="4801289" y="4893285"/>
            <a:ext cx="2783141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선의 시작점과 가까운 점이 라인의 시작점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AE422F-80E7-407E-B828-82306A1DAEE1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579874" y="2556292"/>
            <a:ext cx="104411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F92C6E-299D-494B-92A8-F74B451D17AA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5568206" y="2556291"/>
            <a:ext cx="104411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158AF3-3EC6-4DA6-9E73-81CF19698D11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4308066" y="5107293"/>
            <a:ext cx="493223" cy="2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DC7A467-9421-48DC-8CD4-F446076A01E7}"/>
              </a:ext>
            </a:extLst>
          </p:cNvPr>
          <p:cNvSpPr txBox="1"/>
          <p:nvPr/>
        </p:nvSpPr>
        <p:spPr>
          <a:xfrm>
            <a:off x="1751782" y="4500389"/>
            <a:ext cx="540055" cy="2573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START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40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33BD-7E8D-4476-8443-0268E91170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1. </a:t>
            </a:r>
            <a:r>
              <a:rPr lang="ko-KR" altLang="en-US" dirty="0"/>
              <a:t>개발환경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E3B24-A1C9-43B7-AF79-E172C7BB1799}"/>
              </a:ext>
            </a:extLst>
          </p:cNvPr>
          <p:cNvSpPr txBox="1"/>
          <p:nvPr/>
        </p:nvSpPr>
        <p:spPr>
          <a:xfrm>
            <a:off x="167515" y="1546211"/>
            <a:ext cx="6990375" cy="4582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Visual</a:t>
            </a:r>
            <a:r>
              <a:rPr lang="ko-KR" altLang="en-US" sz="1346" dirty="0"/>
              <a:t> </a:t>
            </a:r>
            <a:r>
              <a:rPr lang="en-US" altLang="ko-KR" sz="1346" dirty="0"/>
              <a:t>Studio</a:t>
            </a:r>
            <a:r>
              <a:rPr lang="ko-KR" altLang="en-US" sz="1346" dirty="0"/>
              <a:t> </a:t>
            </a:r>
            <a:r>
              <a:rPr lang="en-US" altLang="ko-KR" sz="1346" dirty="0"/>
              <a:t>2017 Community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Python 3.6 (64-bit) - </a:t>
            </a:r>
            <a:r>
              <a:rPr lang="en-US" altLang="ko-KR" sz="1346" dirty="0">
                <a:hlinkClick r:id="rId2"/>
              </a:rPr>
              <a:t>https://www.python.org/</a:t>
            </a:r>
            <a:endParaRPr lang="en-US" altLang="ko-KR" sz="1346" dirty="0"/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Anaconda 5.1.0 (</a:t>
            </a:r>
            <a:r>
              <a:rPr lang="en-US" altLang="ko-KR" sz="1346" dirty="0" err="1"/>
              <a:t>PyQt</a:t>
            </a:r>
            <a:r>
              <a:rPr lang="en-US" altLang="ko-KR" sz="1346" dirty="0"/>
              <a:t> Designer </a:t>
            </a:r>
            <a:r>
              <a:rPr lang="ko-KR" altLang="en-US" sz="1346" dirty="0"/>
              <a:t>사용 목적</a:t>
            </a:r>
            <a:r>
              <a:rPr lang="en-US" altLang="ko-KR" sz="1346" dirty="0"/>
              <a:t>) - </a:t>
            </a:r>
            <a:r>
              <a:rPr lang="en-US" altLang="ko-KR" sz="1346" dirty="0">
                <a:hlinkClick r:id="rId3"/>
              </a:rPr>
              <a:t>https://anaconda.org/anaconda/python</a:t>
            </a:r>
            <a:endParaRPr lang="en-US" altLang="ko-KR" sz="1346" dirty="0"/>
          </a:p>
          <a:p>
            <a:pPr marL="670941" lvl="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PyQt</a:t>
            </a:r>
            <a:r>
              <a:rPr lang="en-US" altLang="ko-KR" sz="1346" dirty="0"/>
              <a:t>-tools</a:t>
            </a:r>
            <a:r>
              <a:rPr lang="ko-KR" altLang="en-US" sz="1346" dirty="0"/>
              <a:t> 설치만해도 가능</a:t>
            </a:r>
            <a:endParaRPr lang="en-US" altLang="ko-KR" sz="1346" dirty="0"/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Matplotlib</a:t>
            </a:r>
            <a:r>
              <a:rPr lang="ko-KR" altLang="en-US" sz="1346" dirty="0"/>
              <a:t> </a:t>
            </a:r>
            <a:r>
              <a:rPr lang="en-US" altLang="ko-KR" sz="1346" dirty="0"/>
              <a:t>2.1.2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Numpy</a:t>
            </a:r>
            <a:r>
              <a:rPr lang="en-US" altLang="ko-KR" sz="1346" dirty="0"/>
              <a:t> 1.14.0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Opencv</a:t>
            </a:r>
            <a:r>
              <a:rPr lang="en-US" altLang="ko-KR" sz="1346" dirty="0"/>
              <a:t>-python 3.4.0.12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Pillow 5.0.0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PyQt</a:t>
            </a:r>
            <a:r>
              <a:rPr lang="en-US" altLang="ko-KR" sz="1346" dirty="0"/>
              <a:t> 5.10.1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PyTesseract</a:t>
            </a:r>
            <a:r>
              <a:rPr lang="en-US" altLang="ko-KR" sz="1346" dirty="0"/>
              <a:t> 0.2.0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Tesseract-OCR</a:t>
            </a:r>
            <a:r>
              <a:rPr lang="ko-KR" altLang="en-US" sz="1346" dirty="0"/>
              <a:t> </a:t>
            </a:r>
            <a:r>
              <a:rPr lang="en-US" altLang="ko-KR" sz="1346" dirty="0"/>
              <a:t>3.0.5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AD159D-82A3-4990-B2AC-5C5B546AA465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  <a:solidFill>
            <a:srgbClr val="1B2D58"/>
          </a:solidFill>
        </p:spPr>
        <p:txBody>
          <a:bodyPr>
            <a:noAutofit/>
          </a:bodyPr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795" b="1" kern="1200" baseline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/>
              <a:t>인식 절차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074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30BEA-2C96-42DB-823A-71D429BF3033}"/>
              </a:ext>
            </a:extLst>
          </p:cNvPr>
          <p:cNvSpPr/>
          <p:nvPr/>
        </p:nvSpPr>
        <p:spPr bwMode="auto">
          <a:xfrm>
            <a:off x="815678" y="3060229"/>
            <a:ext cx="900100" cy="3052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TO DO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707666" y="1692077"/>
            <a:ext cx="4176464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4884130" y="1692077"/>
            <a:ext cx="0" cy="381642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4884130" y="5508501"/>
            <a:ext cx="3708412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583" y="1362700"/>
            <a:ext cx="1996307" cy="257369"/>
          </a:xfrm>
          <a:prstGeom prst="rect">
            <a:avLst/>
          </a:prstGeom>
          <a:ln>
            <a:solidFill>
              <a:srgbClr val="91919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¾”-DR-UY10330-NA1S-PPS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" name="구부러진 연결선 14"/>
          <p:cNvCxnSpPr>
            <a:endCxn id="13" idx="3"/>
          </p:cNvCxnSpPr>
          <p:nvPr/>
        </p:nvCxnSpPr>
        <p:spPr>
          <a:xfrm rot="10800000">
            <a:off x="2723890" y="1491385"/>
            <a:ext cx="576064" cy="200692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1922" y="1341443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795898" y="1692077"/>
            <a:ext cx="0" cy="22322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>
            <a:off x="2795898" y="3924325"/>
            <a:ext cx="2088232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구부러진 연결선 23"/>
          <p:cNvCxnSpPr/>
          <p:nvPr/>
        </p:nvCxnSpPr>
        <p:spPr>
          <a:xfrm flipV="1">
            <a:off x="2795898" y="2592177"/>
            <a:ext cx="2088232" cy="432048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80139" y="2694848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3685653" y="3924325"/>
            <a:ext cx="0" cy="108012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685653" y="5004445"/>
            <a:ext cx="119847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4884130" y="2952217"/>
            <a:ext cx="262829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7512422" y="2952217"/>
            <a:ext cx="0" cy="255628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구부러진 연결선 37"/>
          <p:cNvCxnSpPr/>
          <p:nvPr/>
        </p:nvCxnSpPr>
        <p:spPr>
          <a:xfrm flipV="1">
            <a:off x="3685652" y="4356373"/>
            <a:ext cx="1198480" cy="180021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38053" y="4221073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2" name="구부러진 연결선 41"/>
          <p:cNvCxnSpPr/>
          <p:nvPr/>
        </p:nvCxnSpPr>
        <p:spPr>
          <a:xfrm rot="5400000">
            <a:off x="6137368" y="4133444"/>
            <a:ext cx="1512165" cy="1237946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92342" y="4317698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2180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894232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LINE</a:t>
            </a:r>
            <a:r>
              <a:rPr lang="ko-KR" altLang="en-US" dirty="0"/>
              <a:t> 색상 변경 </a:t>
            </a:r>
            <a:r>
              <a:rPr lang="en-US" altLang="ko-KR" dirty="0"/>
              <a:t>: </a:t>
            </a:r>
            <a:r>
              <a:rPr lang="ko-KR" altLang="en-US" dirty="0"/>
              <a:t>라인에 속한 </a:t>
            </a:r>
            <a:r>
              <a:rPr lang="en-US" altLang="ko-KR" dirty="0"/>
              <a:t>Line NO,</a:t>
            </a:r>
            <a:r>
              <a:rPr lang="ko-KR" altLang="en-US" dirty="0"/>
              <a:t>심볼</a:t>
            </a:r>
            <a:r>
              <a:rPr lang="en-US" altLang="ko-KR" dirty="0"/>
              <a:t>,Line</a:t>
            </a:r>
            <a:r>
              <a:rPr lang="ko-KR" altLang="en-US" dirty="0"/>
              <a:t>의 색상 변경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5C81E-E767-4E1D-ACA0-7E34B041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9E86C-3D09-45A2-B8B9-57D83C6B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04" y="2322695"/>
            <a:ext cx="2663379" cy="2195148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BBDFF0A-D70F-4F27-B810-F881372AA464}"/>
              </a:ext>
            </a:extLst>
          </p:cNvPr>
          <p:cNvCxnSpPr/>
          <p:nvPr/>
        </p:nvCxnSpPr>
        <p:spPr>
          <a:xfrm>
            <a:off x="1355738" y="1584065"/>
            <a:ext cx="1872666" cy="86409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69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1AFDB-6F4A-499B-B9D5-DEBA4626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4100D-C5D8-4D2E-A5CC-726D8FEA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472581" y="2439848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6036257" y="2534899"/>
            <a:ext cx="1436326" cy="88537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2264126" y="2671109"/>
            <a:ext cx="3772131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48812"/>
              </p:ext>
            </p:extLst>
          </p:nvPr>
        </p:nvGraphicFramePr>
        <p:xfrm>
          <a:off x="326535" y="1224025"/>
          <a:ext cx="1671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55735"/>
              </p:ext>
            </p:extLst>
          </p:nvPr>
        </p:nvGraphicFramePr>
        <p:xfrm>
          <a:off x="326535" y="2700189"/>
          <a:ext cx="167191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LineProperties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EEFE2-8251-4FF8-A5A1-062AFEDB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41937"/>
              </p:ext>
            </p:extLst>
          </p:nvPr>
        </p:nvGraphicFramePr>
        <p:xfrm>
          <a:off x="2120893" y="1224025"/>
          <a:ext cx="3159282" cy="12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41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79641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0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 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Equipment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Piping OPC's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3328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Segment Breaks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Fire &amp;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Specialty Components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Fittings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Valves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82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INPUT TEXT" title="INPUT TEXT">
            <a:extLst>
              <a:ext uri="{FF2B5EF4-FFF2-40B4-BE49-F238E27FC236}">
                <a16:creationId xmlns:a16="http://schemas.microsoft.com/office/drawing/2014/main" id="{30E22AB4-DCEF-469C-BE89-8312E8E27D97}"/>
              </a:ext>
            </a:extLst>
          </p:cNvPr>
          <p:cNvSpPr txBox="1"/>
          <p:nvPr/>
        </p:nvSpPr>
        <p:spPr>
          <a:xfrm>
            <a:off x="311622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&lt;DWG&gt;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&lt;DWGNAME/&gt;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&lt;DWGSIZE/&gt;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&lt;LINENO&gt;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&lt;LOCATION&gt;&lt;/LOCATION&gt;</a:t>
            </a:r>
            <a:br>
              <a:rPr lang="en-US" altLang="ko-KR" sz="1200" b="1" dirty="0"/>
            </a:br>
            <a:r>
              <a:rPr lang="en-US" altLang="ko-KR" sz="1200" b="1" dirty="0"/>
              <a:t>        &lt;RUN&gt;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&lt;LINE&gt;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&lt;STARTPOINT&gt;&lt;/STARTPOINT&gt;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&lt;ENDPOINT&gt;&lt;/ENDPOINT&gt;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&lt;/ LINE &gt;	</a:t>
            </a:r>
            <a:br>
              <a:rPr lang="en-US" altLang="ko-KR" sz="1200" b="1" dirty="0"/>
            </a:br>
            <a:r>
              <a:rPr lang="en-US" altLang="ko-KR" sz="1200" b="1" dirty="0"/>
              <a:t>            &lt;SYMBOL&gt;</a:t>
            </a:r>
            <a:br>
              <a:rPr lang="en-US" altLang="ko-KR" sz="1200" b="1" dirty="0"/>
            </a:br>
            <a:r>
              <a:rPr lang="en-US" altLang="ko-KR" sz="1200" b="1" dirty="0"/>
              <a:t>                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&lt;DIRECTION&gt; &lt;/ DIRECTION &gt;			</a:t>
            </a:r>
            <a:br>
              <a:rPr lang="en-US" altLang="ko-KR" sz="1200" b="1" dirty="0"/>
            </a:br>
            <a:r>
              <a:rPr lang="en-US" altLang="ko-KR" sz="1200" b="1" dirty="0"/>
              <a:t>   &lt;TYPE&gt;Valves&lt;/TYPE&gt;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&lt;NAME&gt;Gate Valve&lt;/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&lt;/SYMBOL&gt;</a:t>
            </a:r>
            <a:br>
              <a:rPr lang="en-US" altLang="ko-KR" sz="1200" b="1" dirty="0"/>
            </a:br>
            <a:r>
              <a:rPr lang="en-US" altLang="ko-KR" sz="1200" b="1" dirty="0"/>
              <a:t>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&lt;NAME &gt;&lt;/NAME &gt;</a:t>
            </a:r>
            <a:br>
              <a:rPr lang="en-US" altLang="ko-KR" sz="1200" b="1" dirty="0"/>
            </a:br>
            <a:r>
              <a:rPr lang="en-US" altLang="ko-KR" sz="1200" b="1" dirty="0"/>
              <a:t>    &lt;VALUE&gt;&lt;/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&lt;LOCATION&gt;&lt;/LOCATION&gt;</a:t>
            </a:r>
            <a:br>
              <a:rPr lang="en-US" altLang="ko-KR" sz="1200" b="1" dirty="0"/>
            </a:br>
            <a:r>
              <a:rPr lang="en-US" altLang="ko-KR" sz="1200" b="1" dirty="0"/>
              <a:t>    &lt;WIDTH&gt;&lt;/WIDTH&gt;</a:t>
            </a:r>
            <a:br>
              <a:rPr lang="en-US" altLang="ko-KR" sz="1200" b="1" dirty="0"/>
            </a:br>
            <a:r>
              <a:rPr lang="en-US" altLang="ko-KR" sz="1200" b="1" dirty="0"/>
              <a:t>    &lt;HEIGHT&gt;&lt;/HEIGHT/&gt;</a:t>
            </a:r>
            <a:br>
              <a:rPr lang="en-US" altLang="ko-KR" sz="1200" b="1" dirty="0"/>
            </a:br>
            <a:r>
              <a:rPr lang="en-US" altLang="ko-KR" sz="1200" b="1" dirty="0"/>
              <a:t>&lt;/ ATTRIBUTE&gt;</a:t>
            </a:r>
            <a:br>
              <a:rPr lang="en-US" altLang="ko-KR" sz="1200" b="1" dirty="0"/>
            </a:br>
            <a:r>
              <a:rPr lang="en-US" altLang="ko-KR" sz="1200" b="1" dirty="0"/>
              <a:t>&lt;/RUN&gt;</a:t>
            </a:r>
            <a:br>
              <a:rPr lang="en-US" altLang="ko-KR" sz="1200" b="1" dirty="0"/>
            </a:br>
            <a:r>
              <a:rPr lang="en-US" altLang="ko-KR" sz="1200" b="1" dirty="0"/>
              <a:t>&lt;/ LINENO 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AC29F-5C0B-4577-9C1D-7EAE43D1D21F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XML Format</a:t>
            </a:r>
            <a:endParaRPr lang="ko-KR" altLang="en-US" dirty="0"/>
          </a:p>
        </p:txBody>
      </p:sp>
      <p:sp>
        <p:nvSpPr>
          <p:cNvPr id="5" name="TextBox 4" descr="INPUT TEXT" title="INPUT TEXT">
            <a:extLst>
              <a:ext uri="{FF2B5EF4-FFF2-40B4-BE49-F238E27FC236}">
                <a16:creationId xmlns:a16="http://schemas.microsoft.com/office/drawing/2014/main" id="{F4C703C2-6B06-4B94-91C8-F56709CAFE5D}"/>
              </a:ext>
            </a:extLst>
          </p:cNvPr>
          <p:cNvSpPr txBox="1"/>
          <p:nvPr/>
        </p:nvSpPr>
        <p:spPr>
          <a:xfrm>
            <a:off x="5424190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5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altLang="ko-KR" sz="1200" b="1" dirty="0"/>
              <a:t>&lt;EQUIPMENT&gt;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&lt;TYPE&gt;Vessels&lt;/TYPE&gt;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&lt;NAME&gt;Horizontal Drums&lt;/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&lt;TYPE&gt;Nozzles&lt;/TYPE&gt;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&lt;NAME&gt;Flanged Nozzle&lt;/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endParaRPr lang="en-US" altLang="ko-KR" sz="1200" b="1" dirty="0"/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 VALUE 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&lt;/EQUIPMENT&gt;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97342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982E-594B-4949-9829-DF14AA84DC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3. Visual Studio</a:t>
            </a:r>
            <a:r>
              <a:rPr lang="ko-KR" altLang="en-US" dirty="0"/>
              <a:t>를 통한 파이썬 설치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C27A0-D6DB-4676-81F4-3E30945ED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4" y="1275056"/>
            <a:ext cx="8403601" cy="46903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003406-F1A2-42F2-A9A2-B2B72CD6ECA7}"/>
              </a:ext>
            </a:extLst>
          </p:cNvPr>
          <p:cNvSpPr/>
          <p:nvPr/>
        </p:nvSpPr>
        <p:spPr>
          <a:xfrm>
            <a:off x="579319" y="4331125"/>
            <a:ext cx="2638340" cy="5653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49955-AAD6-4748-8260-6C4777E3E496}"/>
              </a:ext>
            </a:extLst>
          </p:cNvPr>
          <p:cNvSpPr/>
          <p:nvPr/>
        </p:nvSpPr>
        <p:spPr>
          <a:xfrm>
            <a:off x="6323641" y="1944055"/>
            <a:ext cx="1479703" cy="26941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0642C-E9B7-48D8-8E60-465A2F58E0A6}"/>
              </a:ext>
            </a:extLst>
          </p:cNvPr>
          <p:cNvSpPr txBox="1"/>
          <p:nvPr/>
        </p:nvSpPr>
        <p:spPr>
          <a:xfrm>
            <a:off x="579318" y="4097681"/>
            <a:ext cx="1744388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1. Python </a:t>
            </a:r>
            <a:r>
              <a:rPr lang="ko-KR" altLang="en-US" sz="1047" b="1" dirty="0">
                <a:solidFill>
                  <a:schemeClr val="bg1"/>
                </a:solidFill>
              </a:rPr>
              <a:t>개발 항목 선택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159DD-9778-4ED5-A232-3597EF8BA8AE}"/>
              </a:ext>
            </a:extLst>
          </p:cNvPr>
          <p:cNvSpPr txBox="1"/>
          <p:nvPr/>
        </p:nvSpPr>
        <p:spPr>
          <a:xfrm>
            <a:off x="6323641" y="1705213"/>
            <a:ext cx="2193229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2. </a:t>
            </a:r>
            <a:r>
              <a:rPr lang="ko-KR" altLang="en-US" sz="1047" b="1" dirty="0">
                <a:solidFill>
                  <a:schemeClr val="bg1"/>
                </a:solidFill>
              </a:rPr>
              <a:t>필요한 옵션 선택 후 설치 진행</a:t>
            </a:r>
          </a:p>
        </p:txBody>
      </p:sp>
    </p:spTree>
    <p:extLst>
      <p:ext uri="{BB962C8B-B14F-4D97-AF65-F5344CB8AC3E}">
        <p14:creationId xmlns:p14="http://schemas.microsoft.com/office/powerpoint/2010/main" val="411169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6F589-6C56-4FCE-B263-8B8B782EE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41992"/>
              </p:ext>
            </p:extLst>
          </p:nvPr>
        </p:nvGraphicFramePr>
        <p:xfrm>
          <a:off x="734842" y="1080009"/>
          <a:ext cx="34292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44087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Line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Nominal Diameter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2’’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Fluid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3878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 Materials Class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1CS1S80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Plant Group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PC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831596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Piping\Labels – Piping Segments\</a:t>
                      </a:r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1E518A-8D4B-45FA-9741-FC3D7AE4A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240253"/>
              </p:ext>
            </p:extLst>
          </p:nvPr>
        </p:nvGraphicFramePr>
        <p:xfrm>
          <a:off x="734842" y="3744305"/>
          <a:ext cx="342920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Instrumentation\System </a:t>
                      </a:r>
                      <a:r>
                        <a:rPr lang="en-US" altLang="ko-KR" sz="1000" dirty="0" err="1"/>
                        <a:t>Fuctions</a:t>
                      </a:r>
                      <a:r>
                        <a:rPr lang="en-US" altLang="ko-KR" sz="1000" dirty="0"/>
                        <a:t>\</a:t>
                      </a:r>
                    </a:p>
                    <a:p>
                      <a:pPr latinLnBrk="1"/>
                      <a:r>
                        <a:rPr lang="en-US" altLang="ko-KR" sz="1000" dirty="0"/>
                        <a:t>D C S\DCS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2294B28-0385-4DBE-9DB0-FA2B4A9248DA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SPPID Symbol</a:t>
            </a:r>
            <a:r>
              <a:rPr lang="ko-KR" altLang="en-US" dirty="0"/>
              <a:t> </a:t>
            </a:r>
            <a:r>
              <a:rPr lang="en-US" altLang="ko-KR" dirty="0"/>
              <a:t>Attribute</a:t>
            </a:r>
            <a:endParaRPr lang="ko-KR" alt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BABC99-2146-481B-AA24-CCAB7B73D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83611"/>
              </p:ext>
            </p:extLst>
          </p:nvPr>
        </p:nvGraphicFramePr>
        <p:xfrm>
          <a:off x="4776118" y="3733957"/>
          <a:ext cx="342920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Instrumentation\Off Line\</a:t>
                      </a:r>
                    </a:p>
                    <a:p>
                      <a:pPr latinLnBrk="1"/>
                      <a:r>
                        <a:rPr lang="en-US" altLang="ko-KR" sz="1000" dirty="0"/>
                        <a:t>Without Implied Components\Single Function\Disc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8A904A0-57CA-4111-A428-98110469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10" y="2609442"/>
            <a:ext cx="2664296" cy="328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ACB23-AA48-4C05-9131-01ADEA5E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33" y="5033856"/>
            <a:ext cx="636650" cy="636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ACDDA-F8B9-4958-B965-E23505981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50" y="4727835"/>
            <a:ext cx="636650" cy="6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5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07E801-6E04-47E2-8BA1-E2214D4BF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41787"/>
              </p:ext>
            </p:extLst>
          </p:nvPr>
        </p:nvGraphicFramePr>
        <p:xfrm>
          <a:off x="239614" y="97199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4394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From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PC-P-202A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D34E3C1-9730-441E-B665-72AE6EB14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5" y="2240733"/>
            <a:ext cx="2105025" cy="60386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03A833-BEDE-4B59-9934-06D6CBF28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44135"/>
              </p:ext>
            </p:extLst>
          </p:nvPr>
        </p:nvGraphicFramePr>
        <p:xfrm>
          <a:off x="239614" y="3729357"/>
          <a:ext cx="3429208" cy="25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53004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4427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 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PU-K-2913B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Fluid code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LWF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670394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3B3825-86F7-45A6-9BD5-E1F5080F7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277"/>
              </p:ext>
            </p:extLst>
          </p:nvPr>
        </p:nvGraphicFramePr>
        <p:xfrm>
          <a:off x="4381815" y="977430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DIONAX/GULASOL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2031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PC-K-2203A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PC-P-266 A/B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0583A12-D9B3-4586-B6C1-FE2F281B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46" y="2240733"/>
            <a:ext cx="2002287" cy="60386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13E135D-0AD4-495A-B203-0139C4CE5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36266"/>
              </p:ext>
            </p:extLst>
          </p:nvPr>
        </p:nvGraphicFramePr>
        <p:xfrm>
          <a:off x="4371884" y="372935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PC-D-202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E558CB-7CC0-4107-8ABF-B6D387A1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93" y="4997017"/>
            <a:ext cx="2015480" cy="610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17857C-A2AB-44DC-9E2A-35A7F98C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718" y="4757015"/>
            <a:ext cx="1400175" cy="6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8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Qt</a:t>
            </a:r>
            <a:r>
              <a:rPr lang="ko-KR" altLang="en-US" sz="6000" spc="-375" dirty="0">
                <a:solidFill>
                  <a:srgbClr val="FFFFFF"/>
                </a:solidFill>
              </a:rPr>
              <a:t> </a:t>
            </a:r>
            <a:r>
              <a:rPr lang="en-US" altLang="ko-KR" sz="6000" spc="-375" dirty="0">
                <a:solidFill>
                  <a:srgbClr val="FFFFFF"/>
                </a:solidFill>
              </a:rPr>
              <a:t>Designer</a:t>
            </a:r>
            <a:r>
              <a:rPr lang="ko-KR" altLang="en-US" sz="6000" spc="-375" dirty="0">
                <a:solidFill>
                  <a:srgbClr val="FFFFFF"/>
                </a:solidFill>
              </a:rPr>
              <a:t> 사용법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383630" y="2582607"/>
            <a:ext cx="6200405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33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C490-CE88-4DF6-9DA8-D7BE1F5C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0E730-3EB2-40E2-8821-1D981A441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54" y="1268218"/>
            <a:ext cx="7629080" cy="47171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176B5A-2268-4ECA-9A8F-77F0960730C6}"/>
              </a:ext>
            </a:extLst>
          </p:cNvPr>
          <p:cNvSpPr/>
          <p:nvPr/>
        </p:nvSpPr>
        <p:spPr>
          <a:xfrm>
            <a:off x="1535542" y="1699764"/>
            <a:ext cx="5039369" cy="2163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7D851-1DE4-4596-8709-C0789913EFBC}"/>
              </a:ext>
            </a:extLst>
          </p:cNvPr>
          <p:cNvSpPr txBox="1"/>
          <p:nvPr/>
        </p:nvSpPr>
        <p:spPr>
          <a:xfrm>
            <a:off x="1535542" y="1469533"/>
            <a:ext cx="3499676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1. Anaconda </a:t>
            </a:r>
            <a:r>
              <a:rPr lang="ko-KR" altLang="en-US" sz="1047" b="1" dirty="0">
                <a:solidFill>
                  <a:schemeClr val="bg1"/>
                </a:solidFill>
              </a:rPr>
              <a:t>설치 경로 내에서 </a:t>
            </a:r>
            <a:r>
              <a:rPr lang="en-US" altLang="ko-KR" sz="1047" b="1" dirty="0">
                <a:solidFill>
                  <a:schemeClr val="bg1"/>
                </a:solidFill>
              </a:rPr>
              <a:t>/Library/bin </a:t>
            </a:r>
            <a:r>
              <a:rPr lang="ko-KR" altLang="en-US" sz="1047" b="1" dirty="0">
                <a:solidFill>
                  <a:schemeClr val="bg1"/>
                </a:solidFill>
              </a:rPr>
              <a:t>으로 이동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84D51-D5E3-4C64-9472-0301333C1F6A}"/>
              </a:ext>
            </a:extLst>
          </p:cNvPr>
          <p:cNvSpPr/>
          <p:nvPr/>
        </p:nvSpPr>
        <p:spPr>
          <a:xfrm>
            <a:off x="2040410" y="3612212"/>
            <a:ext cx="4255312" cy="1605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AEC1E-D504-4C1E-9A7E-E7D70CD29EE3}"/>
              </a:ext>
            </a:extLst>
          </p:cNvPr>
          <p:cNvSpPr txBox="1"/>
          <p:nvPr/>
        </p:nvSpPr>
        <p:spPr>
          <a:xfrm>
            <a:off x="2040410" y="3381981"/>
            <a:ext cx="1463862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2. designer.exe</a:t>
            </a:r>
            <a:r>
              <a:rPr lang="ko-KR" altLang="en-US" sz="1047" b="1" dirty="0">
                <a:solidFill>
                  <a:schemeClr val="bg1"/>
                </a:solidFill>
              </a:rPr>
              <a:t> 실행</a:t>
            </a:r>
          </a:p>
        </p:txBody>
      </p:sp>
    </p:spTree>
    <p:extLst>
      <p:ext uri="{BB962C8B-B14F-4D97-AF65-F5344CB8AC3E}">
        <p14:creationId xmlns:p14="http://schemas.microsoft.com/office/powerpoint/2010/main" val="3743130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8693-9E6A-4531-8EA2-668685A1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FB174-9C87-4BB3-AAA2-5BB6E1EE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71" y="1274097"/>
            <a:ext cx="8697646" cy="47112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2C99B7-2048-4C5E-8455-126323FC4487}"/>
              </a:ext>
            </a:extLst>
          </p:cNvPr>
          <p:cNvSpPr/>
          <p:nvPr/>
        </p:nvSpPr>
        <p:spPr>
          <a:xfrm>
            <a:off x="181473" y="1609028"/>
            <a:ext cx="886427" cy="43134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1B110-C3AC-47AC-A0C0-C778C9098DFE}"/>
              </a:ext>
            </a:extLst>
          </p:cNvPr>
          <p:cNvSpPr txBox="1"/>
          <p:nvPr/>
        </p:nvSpPr>
        <p:spPr>
          <a:xfrm>
            <a:off x="200910" y="1376543"/>
            <a:ext cx="904415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>
                <a:solidFill>
                  <a:schemeClr val="bg1"/>
                </a:solidFill>
              </a:rPr>
              <a:t>위젯 리스트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6FB54-0161-45B8-B258-6A1E856BFC7E}"/>
              </a:ext>
            </a:extLst>
          </p:cNvPr>
          <p:cNvSpPr txBox="1"/>
          <p:nvPr/>
        </p:nvSpPr>
        <p:spPr>
          <a:xfrm>
            <a:off x="3550338" y="1376543"/>
            <a:ext cx="1039067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>
                <a:solidFill>
                  <a:schemeClr val="bg1"/>
                </a:solidFill>
              </a:rPr>
              <a:t>레이아웃 영역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C2BE1-2CD3-4DC4-B0F1-28BA23328F3E}"/>
              </a:ext>
            </a:extLst>
          </p:cNvPr>
          <p:cNvSpPr/>
          <p:nvPr/>
        </p:nvSpPr>
        <p:spPr>
          <a:xfrm>
            <a:off x="1097697" y="1609028"/>
            <a:ext cx="5895997" cy="43134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0AE277-09AE-4E8E-84D1-989A759D9568}"/>
              </a:ext>
            </a:extLst>
          </p:cNvPr>
          <p:cNvSpPr/>
          <p:nvPr/>
        </p:nvSpPr>
        <p:spPr>
          <a:xfrm>
            <a:off x="7023490" y="1606774"/>
            <a:ext cx="1885427" cy="881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71542-171E-41D3-8239-0535CDD03135}"/>
              </a:ext>
            </a:extLst>
          </p:cNvPr>
          <p:cNvSpPr txBox="1"/>
          <p:nvPr/>
        </p:nvSpPr>
        <p:spPr>
          <a:xfrm>
            <a:off x="7605148" y="1374289"/>
            <a:ext cx="769763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 dirty="0">
                <a:solidFill>
                  <a:schemeClr val="bg1"/>
                </a:solidFill>
              </a:rPr>
              <a:t>계층 구조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433F0A-48F2-4546-A728-68AE0436DF9C}"/>
              </a:ext>
            </a:extLst>
          </p:cNvPr>
          <p:cNvSpPr/>
          <p:nvPr/>
        </p:nvSpPr>
        <p:spPr>
          <a:xfrm>
            <a:off x="7023489" y="2510648"/>
            <a:ext cx="1885427" cy="22113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CAB4E-439F-46E4-B278-2F430435FB3A}"/>
              </a:ext>
            </a:extLst>
          </p:cNvPr>
          <p:cNvSpPr txBox="1"/>
          <p:nvPr/>
        </p:nvSpPr>
        <p:spPr>
          <a:xfrm>
            <a:off x="7313161" y="2508394"/>
            <a:ext cx="1354858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 dirty="0">
                <a:solidFill>
                  <a:schemeClr val="bg1"/>
                </a:solidFill>
              </a:rPr>
              <a:t>레이아웃 속성 편집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D9F768-52EC-40C4-9F80-4F509475E8EC}"/>
              </a:ext>
            </a:extLst>
          </p:cNvPr>
          <p:cNvSpPr/>
          <p:nvPr/>
        </p:nvSpPr>
        <p:spPr>
          <a:xfrm>
            <a:off x="7023489" y="4735330"/>
            <a:ext cx="1885427" cy="11871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892846-29F1-4ED2-9F79-10D60FD9509B}"/>
              </a:ext>
            </a:extLst>
          </p:cNvPr>
          <p:cNvSpPr txBox="1"/>
          <p:nvPr/>
        </p:nvSpPr>
        <p:spPr>
          <a:xfrm>
            <a:off x="7166868" y="4719638"/>
            <a:ext cx="1696298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 dirty="0">
                <a:solidFill>
                  <a:schemeClr val="bg1"/>
                </a:solidFill>
              </a:rPr>
              <a:t>이벤트</a:t>
            </a:r>
            <a:r>
              <a:rPr lang="en-US" altLang="ko-KR" sz="1047" b="1" dirty="0">
                <a:solidFill>
                  <a:schemeClr val="bg1"/>
                </a:solidFill>
              </a:rPr>
              <a:t>/</a:t>
            </a:r>
            <a:r>
              <a:rPr lang="ko-KR" altLang="en-US" sz="1047" b="1" dirty="0">
                <a:solidFill>
                  <a:schemeClr val="bg1"/>
                </a:solidFill>
              </a:rPr>
              <a:t>메뉴</a:t>
            </a:r>
            <a:r>
              <a:rPr lang="en-US" altLang="ko-KR" sz="1047" b="1" dirty="0">
                <a:solidFill>
                  <a:schemeClr val="bg1"/>
                </a:solidFill>
              </a:rPr>
              <a:t>/</a:t>
            </a:r>
            <a:r>
              <a:rPr lang="ko-KR" altLang="en-US" sz="1047" b="1" dirty="0">
                <a:solidFill>
                  <a:schemeClr val="bg1"/>
                </a:solidFill>
              </a:rPr>
              <a:t>리소스 설정</a:t>
            </a:r>
          </a:p>
        </p:txBody>
      </p:sp>
    </p:spTree>
    <p:extLst>
      <p:ext uri="{BB962C8B-B14F-4D97-AF65-F5344CB8AC3E}">
        <p14:creationId xmlns:p14="http://schemas.microsoft.com/office/powerpoint/2010/main" val="11024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345A-6692-4A53-9956-BB91F098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(3)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5A8CD-0945-4DAA-B037-C3FF51D16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9" y="1270801"/>
            <a:ext cx="8703730" cy="4714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7C7ECD-FCC0-4646-B109-4C00BF8F352E}"/>
              </a:ext>
            </a:extLst>
          </p:cNvPr>
          <p:cNvSpPr txBox="1"/>
          <p:nvPr/>
        </p:nvSpPr>
        <p:spPr>
          <a:xfrm>
            <a:off x="6963011" y="1458047"/>
            <a:ext cx="2016899" cy="184346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598" b="1" dirty="0">
                <a:solidFill>
                  <a:schemeClr val="bg1"/>
                </a:solidFill>
              </a:rPr>
              <a:t>Label, </a:t>
            </a:r>
            <a:r>
              <a:rPr lang="en-US" altLang="ko-KR" sz="598" b="1" dirty="0" err="1">
                <a:solidFill>
                  <a:schemeClr val="bg1"/>
                </a:solidFill>
              </a:rPr>
              <a:t>ListWidget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ProgressBar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ButtonBox</a:t>
            </a:r>
            <a:r>
              <a:rPr lang="en-US" altLang="ko-KR" sz="598" b="1" dirty="0">
                <a:solidFill>
                  <a:schemeClr val="bg1"/>
                </a:solidFill>
              </a:rPr>
              <a:t> </a:t>
            </a:r>
            <a:r>
              <a:rPr lang="ko-KR" altLang="en-US" sz="598" b="1" dirty="0">
                <a:solidFill>
                  <a:schemeClr val="bg1"/>
                </a:solidFill>
              </a:rPr>
              <a:t>로 구성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0A6B4-EE56-4936-ABF3-7F903592D687}"/>
              </a:ext>
            </a:extLst>
          </p:cNvPr>
          <p:cNvSpPr/>
          <p:nvPr/>
        </p:nvSpPr>
        <p:spPr>
          <a:xfrm>
            <a:off x="2380090" y="2530352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A3346-E032-4A63-AC88-12DA83920ED6}"/>
              </a:ext>
            </a:extLst>
          </p:cNvPr>
          <p:cNvSpPr txBox="1"/>
          <p:nvPr/>
        </p:nvSpPr>
        <p:spPr>
          <a:xfrm>
            <a:off x="2004458" y="4261327"/>
            <a:ext cx="2831224" cy="41460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절대좌표로 위젯을 배치한 상태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047" b="1" dirty="0">
                <a:solidFill>
                  <a:schemeClr val="bg1"/>
                </a:solidFill>
              </a:rPr>
              <a:t>Window </a:t>
            </a:r>
            <a:r>
              <a:rPr lang="ko-KR" altLang="en-US" sz="1047" b="1" dirty="0">
                <a:solidFill>
                  <a:schemeClr val="bg1"/>
                </a:solidFill>
              </a:rPr>
              <a:t>내에 지정된 레이아웃 규칙이 없음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7CC00-DEBE-40E7-A057-C388706E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56" t="11616" r="12523" b="86213"/>
          <a:stretch/>
        </p:blipFill>
        <p:spPr>
          <a:xfrm>
            <a:off x="2477807" y="1269408"/>
            <a:ext cx="2981166" cy="4166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216803-83FA-46BE-BAAC-14497100551C}"/>
              </a:ext>
            </a:extLst>
          </p:cNvPr>
          <p:cNvSpPr/>
          <p:nvPr/>
        </p:nvSpPr>
        <p:spPr>
          <a:xfrm>
            <a:off x="2463847" y="1259227"/>
            <a:ext cx="2987327" cy="4282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048A8-BDD7-4FF3-BCB2-4446083DD3FE}"/>
              </a:ext>
            </a:extLst>
          </p:cNvPr>
          <p:cNvSpPr/>
          <p:nvPr/>
        </p:nvSpPr>
        <p:spPr>
          <a:xfrm>
            <a:off x="7098392" y="1815391"/>
            <a:ext cx="697973" cy="107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197974-6145-4E5F-8EB3-5F3F99261144}"/>
              </a:ext>
            </a:extLst>
          </p:cNvPr>
          <p:cNvCxnSpPr/>
          <p:nvPr/>
        </p:nvCxnSpPr>
        <p:spPr>
          <a:xfrm>
            <a:off x="5451173" y="1259227"/>
            <a:ext cx="1640238" cy="5461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5CF28-A808-4910-B12D-2DA4B35EEC29}"/>
              </a:ext>
            </a:extLst>
          </p:cNvPr>
          <p:cNvCxnSpPr>
            <a:cxnSpLocks/>
          </p:cNvCxnSpPr>
          <p:nvPr/>
        </p:nvCxnSpPr>
        <p:spPr>
          <a:xfrm>
            <a:off x="5447274" y="1686035"/>
            <a:ext cx="1665898" cy="2370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64C79E-0876-4727-AFF9-3893E514F495}"/>
              </a:ext>
            </a:extLst>
          </p:cNvPr>
          <p:cNvSpPr txBox="1"/>
          <p:nvPr/>
        </p:nvSpPr>
        <p:spPr>
          <a:xfrm>
            <a:off x="2593870" y="1701668"/>
            <a:ext cx="2733442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해당 위젯에 정해진 레이아웃 규칙이 없음을 의미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48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638055-E871-45F4-B0CB-E081F5131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91" y="1271843"/>
            <a:ext cx="8701806" cy="4713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C345A-6692-4A53-9956-BB91F098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(4)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C7ECD-FCC0-4646-B109-4C00BF8F352E}"/>
              </a:ext>
            </a:extLst>
          </p:cNvPr>
          <p:cNvSpPr txBox="1"/>
          <p:nvPr/>
        </p:nvSpPr>
        <p:spPr>
          <a:xfrm>
            <a:off x="6963011" y="1458047"/>
            <a:ext cx="2016899" cy="184346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598" b="1" dirty="0">
                <a:solidFill>
                  <a:schemeClr val="bg1"/>
                </a:solidFill>
              </a:rPr>
              <a:t>Label, </a:t>
            </a:r>
            <a:r>
              <a:rPr lang="en-US" altLang="ko-KR" sz="598" b="1" dirty="0" err="1">
                <a:solidFill>
                  <a:schemeClr val="bg1"/>
                </a:solidFill>
              </a:rPr>
              <a:t>ListWidget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ProgressBar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ButtonBox</a:t>
            </a:r>
            <a:r>
              <a:rPr lang="en-US" altLang="ko-KR" sz="598" b="1" dirty="0">
                <a:solidFill>
                  <a:schemeClr val="bg1"/>
                </a:solidFill>
              </a:rPr>
              <a:t> </a:t>
            </a:r>
            <a:r>
              <a:rPr lang="ko-KR" altLang="en-US" sz="598" b="1" dirty="0">
                <a:solidFill>
                  <a:schemeClr val="bg1"/>
                </a:solidFill>
              </a:rPr>
              <a:t>로 구성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0A6B4-EE56-4936-ABF3-7F903592D687}"/>
              </a:ext>
            </a:extLst>
          </p:cNvPr>
          <p:cNvSpPr/>
          <p:nvPr/>
        </p:nvSpPr>
        <p:spPr>
          <a:xfrm>
            <a:off x="2380090" y="2530352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DFCD2-F460-4464-AFEA-D92F0E28C4E1}"/>
              </a:ext>
            </a:extLst>
          </p:cNvPr>
          <p:cNvSpPr/>
          <p:nvPr/>
        </p:nvSpPr>
        <p:spPr>
          <a:xfrm>
            <a:off x="7600933" y="3340002"/>
            <a:ext cx="977162" cy="1326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B95E1-0E30-4780-9B7B-25A5BCEE6209}"/>
              </a:ext>
            </a:extLst>
          </p:cNvPr>
          <p:cNvSpPr txBox="1"/>
          <p:nvPr/>
        </p:nvSpPr>
        <p:spPr>
          <a:xfrm>
            <a:off x="6038909" y="3472618"/>
            <a:ext cx="2571538" cy="41460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레이아웃 규칙을 정할 위젯을 우클릭 후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원하는 레이아웃 규칙 선택하여 적용</a:t>
            </a:r>
          </a:p>
        </p:txBody>
      </p:sp>
    </p:spTree>
    <p:extLst>
      <p:ext uri="{BB962C8B-B14F-4D97-AF65-F5344CB8AC3E}">
        <p14:creationId xmlns:p14="http://schemas.microsoft.com/office/powerpoint/2010/main" val="1206183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2CDC99-9E34-45D9-8447-4AD755765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9" y="1270801"/>
            <a:ext cx="8703730" cy="47145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C345A-6692-4A53-9956-BB91F098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(5)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0A6B4-EE56-4936-ABF3-7F903592D687}"/>
              </a:ext>
            </a:extLst>
          </p:cNvPr>
          <p:cNvSpPr/>
          <p:nvPr/>
        </p:nvSpPr>
        <p:spPr>
          <a:xfrm>
            <a:off x="2380090" y="2530352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A3346-E032-4A63-AC88-12DA83920ED6}"/>
              </a:ext>
            </a:extLst>
          </p:cNvPr>
          <p:cNvSpPr txBox="1"/>
          <p:nvPr/>
        </p:nvSpPr>
        <p:spPr>
          <a:xfrm>
            <a:off x="2095031" y="4261327"/>
            <a:ext cx="2650084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그리드 레이아웃 규칙이 적용된 </a:t>
            </a:r>
            <a:r>
              <a:rPr lang="en-US" altLang="ko-KR" sz="1047" b="1" dirty="0">
                <a:solidFill>
                  <a:schemeClr val="bg1"/>
                </a:solidFill>
              </a:rPr>
              <a:t>Window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216803-83FA-46BE-BAAC-14497100551C}"/>
              </a:ext>
            </a:extLst>
          </p:cNvPr>
          <p:cNvSpPr/>
          <p:nvPr/>
        </p:nvSpPr>
        <p:spPr>
          <a:xfrm>
            <a:off x="2463847" y="1259227"/>
            <a:ext cx="2987327" cy="4282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048A8-BDD7-4FF3-BCB2-4446083DD3FE}"/>
              </a:ext>
            </a:extLst>
          </p:cNvPr>
          <p:cNvSpPr/>
          <p:nvPr/>
        </p:nvSpPr>
        <p:spPr>
          <a:xfrm>
            <a:off x="7098392" y="1815391"/>
            <a:ext cx="697973" cy="107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197974-6145-4E5F-8EB3-5F3F99261144}"/>
              </a:ext>
            </a:extLst>
          </p:cNvPr>
          <p:cNvCxnSpPr/>
          <p:nvPr/>
        </p:nvCxnSpPr>
        <p:spPr>
          <a:xfrm>
            <a:off x="5451173" y="1259227"/>
            <a:ext cx="1640238" cy="5461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5CF28-A808-4910-B12D-2DA4B35EEC29}"/>
              </a:ext>
            </a:extLst>
          </p:cNvPr>
          <p:cNvCxnSpPr>
            <a:cxnSpLocks/>
          </p:cNvCxnSpPr>
          <p:nvPr/>
        </p:nvCxnSpPr>
        <p:spPr>
          <a:xfrm>
            <a:off x="5447274" y="1686035"/>
            <a:ext cx="1665898" cy="2370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64C79E-0876-4727-AFF9-3893E514F495}"/>
              </a:ext>
            </a:extLst>
          </p:cNvPr>
          <p:cNvSpPr txBox="1"/>
          <p:nvPr/>
        </p:nvSpPr>
        <p:spPr>
          <a:xfrm>
            <a:off x="2671621" y="1701668"/>
            <a:ext cx="2577950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 dirty="0">
                <a:solidFill>
                  <a:schemeClr val="bg1"/>
                </a:solidFill>
              </a:rPr>
              <a:t>해당 위젯에 그리드 레이아웃이 적용됨을 확인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AD413E-9A9A-470F-A8ED-FF8211C2B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57" t="11664" r="12924" b="86213"/>
          <a:stretch/>
        </p:blipFill>
        <p:spPr>
          <a:xfrm>
            <a:off x="2471760" y="1279608"/>
            <a:ext cx="2969466" cy="3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44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BFCC-BA7F-4B93-BD6B-C86494EE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(6)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6289A-531D-432B-BF0B-B3403BCEA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85" t="73242"/>
          <a:stretch/>
        </p:blipFill>
        <p:spPr>
          <a:xfrm>
            <a:off x="980394" y="1271843"/>
            <a:ext cx="7159400" cy="47134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1B8F9F-68D8-4306-B689-025804F2BE46}"/>
              </a:ext>
            </a:extLst>
          </p:cNvPr>
          <p:cNvSpPr/>
          <p:nvPr/>
        </p:nvSpPr>
        <p:spPr>
          <a:xfrm>
            <a:off x="1088839" y="1692784"/>
            <a:ext cx="474622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27B40-D43F-43EC-B807-95AC363E7FFE}"/>
              </a:ext>
            </a:extLst>
          </p:cNvPr>
          <p:cNvSpPr txBox="1"/>
          <p:nvPr/>
        </p:nvSpPr>
        <p:spPr>
          <a:xfrm>
            <a:off x="732075" y="1485575"/>
            <a:ext cx="1188147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새로운 시그널 추가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EA647-8D7F-4F87-AC0F-55AD83656E5F}"/>
              </a:ext>
            </a:extLst>
          </p:cNvPr>
          <p:cNvSpPr/>
          <p:nvPr/>
        </p:nvSpPr>
        <p:spPr>
          <a:xfrm>
            <a:off x="1088838" y="2567578"/>
            <a:ext cx="1019042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1F0EF3-D51D-49DC-916C-FCFF4FB92540}"/>
              </a:ext>
            </a:extLst>
          </p:cNvPr>
          <p:cNvSpPr/>
          <p:nvPr/>
        </p:nvSpPr>
        <p:spPr>
          <a:xfrm>
            <a:off x="2787241" y="2567578"/>
            <a:ext cx="1177249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4550C0-27CA-4B61-9436-39D7CE04D054}"/>
              </a:ext>
            </a:extLst>
          </p:cNvPr>
          <p:cNvSpPr/>
          <p:nvPr/>
        </p:nvSpPr>
        <p:spPr>
          <a:xfrm>
            <a:off x="4485644" y="2567577"/>
            <a:ext cx="670056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D2069-7758-4A08-A047-BB8C7D1BDE95}"/>
              </a:ext>
            </a:extLst>
          </p:cNvPr>
          <p:cNvSpPr/>
          <p:nvPr/>
        </p:nvSpPr>
        <p:spPr>
          <a:xfrm>
            <a:off x="6170993" y="2567577"/>
            <a:ext cx="899481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C2A637-A0C4-4867-AD68-7FB2CA7EE164}"/>
              </a:ext>
            </a:extLst>
          </p:cNvPr>
          <p:cNvSpPr txBox="1"/>
          <p:nvPr/>
        </p:nvSpPr>
        <p:spPr>
          <a:xfrm>
            <a:off x="695708" y="2360367"/>
            <a:ext cx="1805302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 dirty="0">
                <a:solidFill>
                  <a:schemeClr val="bg1"/>
                </a:solidFill>
              </a:rPr>
              <a:t>이벤트를 발생시키는 대상 선택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AE269-F112-4287-8991-47090C651B49}"/>
              </a:ext>
            </a:extLst>
          </p:cNvPr>
          <p:cNvSpPr txBox="1"/>
          <p:nvPr/>
        </p:nvSpPr>
        <p:spPr>
          <a:xfrm>
            <a:off x="2646338" y="3060740"/>
            <a:ext cx="1459054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발생된 이벤트 종류 선택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F5535-A95A-4466-9BE1-4C0F344AF20D}"/>
              </a:ext>
            </a:extLst>
          </p:cNvPr>
          <p:cNvSpPr txBox="1"/>
          <p:nvPr/>
        </p:nvSpPr>
        <p:spPr>
          <a:xfrm>
            <a:off x="3955691" y="2360368"/>
            <a:ext cx="1729961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발생된 이벤트 처리 대상 선택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6C6F01-E68A-41D1-A055-F8CFC36972F1}"/>
              </a:ext>
            </a:extLst>
          </p:cNvPr>
          <p:cNvSpPr txBox="1"/>
          <p:nvPr/>
        </p:nvSpPr>
        <p:spPr>
          <a:xfrm>
            <a:off x="5833498" y="3060740"/>
            <a:ext cx="1574470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발생된 이벤트 핸들러 선택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42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CF6A-F0CA-49FC-AA92-D6F4D8AF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(7) - Splitter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7FE1B-C913-4898-8605-8E5D14B7E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9" y="1270801"/>
            <a:ext cx="8703730" cy="47145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CB5342-5091-4092-B8F3-4DA2334955EB}"/>
              </a:ext>
            </a:extLst>
          </p:cNvPr>
          <p:cNvSpPr/>
          <p:nvPr/>
        </p:nvSpPr>
        <p:spPr>
          <a:xfrm>
            <a:off x="3224638" y="3046853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75E62-B302-4348-9F74-8982AE402FE4}"/>
              </a:ext>
            </a:extLst>
          </p:cNvPr>
          <p:cNvSpPr txBox="1"/>
          <p:nvPr/>
        </p:nvSpPr>
        <p:spPr>
          <a:xfrm>
            <a:off x="3382005" y="4777828"/>
            <a:ext cx="1765228" cy="36869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898" b="1" dirty="0">
                <a:solidFill>
                  <a:schemeClr val="bg1"/>
                </a:solidFill>
              </a:rPr>
              <a:t>1. Splitter</a:t>
            </a:r>
            <a:r>
              <a:rPr lang="ko-KR" altLang="en-US" sz="898" b="1" dirty="0">
                <a:solidFill>
                  <a:schemeClr val="bg1"/>
                </a:solidFill>
              </a:rPr>
              <a:t>를 적용할 위젯 선택</a:t>
            </a:r>
            <a:endParaRPr lang="en-US" altLang="ko-KR" sz="898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898" b="1" dirty="0">
                <a:solidFill>
                  <a:schemeClr val="bg1"/>
                </a:solidFill>
              </a:rPr>
              <a:t>(Ctrl </a:t>
            </a:r>
            <a:r>
              <a:rPr lang="ko-KR" altLang="en-US" sz="898" b="1" dirty="0">
                <a:solidFill>
                  <a:schemeClr val="bg1"/>
                </a:solidFill>
              </a:rPr>
              <a:t>누른 후 다중 선택</a:t>
            </a:r>
            <a:r>
              <a:rPr lang="en-US" altLang="ko-KR" sz="898" b="1" dirty="0">
                <a:solidFill>
                  <a:schemeClr val="bg1"/>
                </a:solidFill>
              </a:rPr>
              <a:t>)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5430F-2E3A-458D-B6D2-388AEA4E910A}"/>
              </a:ext>
            </a:extLst>
          </p:cNvPr>
          <p:cNvSpPr/>
          <p:nvPr/>
        </p:nvSpPr>
        <p:spPr>
          <a:xfrm>
            <a:off x="1961306" y="1476412"/>
            <a:ext cx="272210" cy="1535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2906F8-8E88-422E-8277-00025C7642D6}"/>
              </a:ext>
            </a:extLst>
          </p:cNvPr>
          <p:cNvSpPr txBox="1"/>
          <p:nvPr/>
        </p:nvSpPr>
        <p:spPr>
          <a:xfrm>
            <a:off x="1936961" y="1270524"/>
            <a:ext cx="2347117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898" b="1" dirty="0">
                <a:solidFill>
                  <a:schemeClr val="bg1"/>
                </a:solidFill>
              </a:rPr>
              <a:t>2. </a:t>
            </a:r>
            <a:r>
              <a:rPr lang="ko-KR" altLang="en-US" sz="898" b="1" dirty="0">
                <a:solidFill>
                  <a:schemeClr val="bg1"/>
                </a:solidFill>
              </a:rPr>
              <a:t>가로 또는 세로 </a:t>
            </a:r>
            <a:r>
              <a:rPr lang="en-US" altLang="ko-KR" sz="898" b="1" dirty="0">
                <a:solidFill>
                  <a:schemeClr val="bg1"/>
                </a:solidFill>
              </a:rPr>
              <a:t>Splitter </a:t>
            </a:r>
            <a:r>
              <a:rPr lang="ko-KR" altLang="en-US" sz="898" b="1" dirty="0">
                <a:solidFill>
                  <a:schemeClr val="bg1"/>
                </a:solidFill>
              </a:rPr>
              <a:t>추가 버튼 선택</a:t>
            </a:r>
          </a:p>
        </p:txBody>
      </p:sp>
    </p:spTree>
    <p:extLst>
      <p:ext uri="{BB962C8B-B14F-4D97-AF65-F5344CB8AC3E}">
        <p14:creationId xmlns:p14="http://schemas.microsoft.com/office/powerpoint/2010/main" val="403040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33BD-7E8D-4476-8443-0268E91170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4. </a:t>
            </a:r>
            <a:r>
              <a:rPr lang="ko-KR" altLang="en-US" dirty="0"/>
              <a:t>파이썬 패키지 설치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F3F64-0A03-4975-A67D-E66D0A013713}"/>
              </a:ext>
            </a:extLst>
          </p:cNvPr>
          <p:cNvGrpSpPr/>
          <p:nvPr/>
        </p:nvGrpSpPr>
        <p:grpSpPr>
          <a:xfrm>
            <a:off x="2284244" y="1271843"/>
            <a:ext cx="4603540" cy="4713479"/>
            <a:chOff x="0" y="556953"/>
            <a:chExt cx="6154080" cy="6301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14A196-82C7-4CAA-A677-C50D71A8C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3983" b="3258"/>
            <a:stretch/>
          </p:blipFill>
          <p:spPr>
            <a:xfrm>
              <a:off x="0" y="556953"/>
              <a:ext cx="2469074" cy="630104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F038E6-8222-4186-9123-6EBB4703E235}"/>
                </a:ext>
              </a:extLst>
            </p:cNvPr>
            <p:cNvSpPr/>
            <p:nvPr/>
          </p:nvSpPr>
          <p:spPr>
            <a:xfrm>
              <a:off x="47625" y="1007707"/>
              <a:ext cx="2421449" cy="32579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6E38D4-3415-4A1F-B2A1-502DB4A2339E}"/>
                </a:ext>
              </a:extLst>
            </p:cNvPr>
            <p:cNvSpPr txBox="1"/>
            <p:nvPr/>
          </p:nvSpPr>
          <p:spPr>
            <a:xfrm>
              <a:off x="2564265" y="1016716"/>
              <a:ext cx="1845481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1.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파이썬 환경 선택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9C6E46-6B8D-4073-B3EF-256F8226A6C6}"/>
                </a:ext>
              </a:extLst>
            </p:cNvPr>
            <p:cNvSpPr/>
            <p:nvPr/>
          </p:nvSpPr>
          <p:spPr>
            <a:xfrm>
              <a:off x="47625" y="2066887"/>
              <a:ext cx="2200276" cy="24197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7A19BF-85B0-4398-96ED-BF54C8316B95}"/>
                </a:ext>
              </a:extLst>
            </p:cNvPr>
            <p:cNvSpPr txBox="1"/>
            <p:nvPr/>
          </p:nvSpPr>
          <p:spPr>
            <a:xfrm>
              <a:off x="2564265" y="2001083"/>
              <a:ext cx="2694076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2.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콤보박스에서 </a:t>
              </a:r>
              <a:r>
                <a:rPr lang="en-US" altLang="ko-KR" sz="1047" b="1" dirty="0">
                  <a:solidFill>
                    <a:schemeClr val="bg1"/>
                  </a:solidFill>
                </a:rPr>
                <a:t>[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패키지</a:t>
              </a:r>
              <a:r>
                <a:rPr lang="en-US" altLang="ko-KR" sz="1047" b="1" dirty="0">
                  <a:solidFill>
                    <a:schemeClr val="bg1"/>
                  </a:solidFill>
                </a:rPr>
                <a:t>]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선택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49D329-1538-4E83-8D47-B7CB16B791C8}"/>
                </a:ext>
              </a:extLst>
            </p:cNvPr>
            <p:cNvSpPr/>
            <p:nvPr/>
          </p:nvSpPr>
          <p:spPr>
            <a:xfrm>
              <a:off x="47625" y="2308860"/>
              <a:ext cx="2200276" cy="24197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E98000-D995-419E-87C4-51633B609767}"/>
                </a:ext>
              </a:extLst>
            </p:cNvPr>
            <p:cNvSpPr txBox="1"/>
            <p:nvPr/>
          </p:nvSpPr>
          <p:spPr>
            <a:xfrm>
              <a:off x="2564263" y="2308859"/>
              <a:ext cx="2807652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3.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설치할 파이썬 패키지명 검색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3BD191-6841-421D-AB9D-DE4A431688A0}"/>
                </a:ext>
              </a:extLst>
            </p:cNvPr>
            <p:cNvSpPr/>
            <p:nvPr/>
          </p:nvSpPr>
          <p:spPr>
            <a:xfrm>
              <a:off x="47625" y="2550833"/>
              <a:ext cx="2295466" cy="41392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57F484-36DF-4524-B6A1-4C8BEAE00462}"/>
                </a:ext>
              </a:extLst>
            </p:cNvPr>
            <p:cNvSpPr txBox="1"/>
            <p:nvPr/>
          </p:nvSpPr>
          <p:spPr>
            <a:xfrm>
              <a:off x="2564263" y="2614733"/>
              <a:ext cx="3589817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4.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검색된 목록에서 패키지 선택하여 설치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534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07BF-C299-4BAC-9F6C-790CC418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(8) – Python </a:t>
            </a:r>
            <a:r>
              <a:rPr lang="ko-KR" altLang="en-US" dirty="0"/>
              <a:t>파일 생성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7A501-5141-4443-B2FA-0F8DC641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1" y="1271843"/>
            <a:ext cx="9012686" cy="47134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EE9E51-DB7C-4702-B37F-D622E31E0186}"/>
              </a:ext>
            </a:extLst>
          </p:cNvPr>
          <p:cNvCxnSpPr/>
          <p:nvPr/>
        </p:nvCxnSpPr>
        <p:spPr>
          <a:xfrm>
            <a:off x="4320457" y="1902177"/>
            <a:ext cx="34689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E029DE-318B-42C0-BC58-F2A311B7CFDF}"/>
              </a:ext>
            </a:extLst>
          </p:cNvPr>
          <p:cNvSpPr txBox="1"/>
          <p:nvPr/>
        </p:nvSpPr>
        <p:spPr>
          <a:xfrm>
            <a:off x="3452285" y="1964995"/>
            <a:ext cx="5205272" cy="806118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197" b="1" dirty="0">
                <a:solidFill>
                  <a:schemeClr val="bg1"/>
                </a:solidFill>
              </a:rPr>
              <a:t>pyuic5 –x PYQT5_UI_FILE_PATH –o CONVERTED_PYTHON_FILE_PATH</a:t>
            </a:r>
          </a:p>
          <a:p>
            <a:r>
              <a:rPr lang="ko-KR" altLang="en-US" sz="1197" b="1" dirty="0">
                <a:solidFill>
                  <a:schemeClr val="bg1"/>
                </a:solidFill>
              </a:rPr>
              <a:t>입력하여 생성한 </a:t>
            </a:r>
            <a:r>
              <a:rPr lang="en-US" altLang="ko-KR" sz="1197" b="1" dirty="0">
                <a:solidFill>
                  <a:schemeClr val="bg1"/>
                </a:solidFill>
              </a:rPr>
              <a:t>UI</a:t>
            </a:r>
            <a:r>
              <a:rPr lang="ko-KR" altLang="en-US" sz="1197" b="1" dirty="0">
                <a:solidFill>
                  <a:schemeClr val="bg1"/>
                </a:solidFill>
              </a:rPr>
              <a:t> 파일을 </a:t>
            </a:r>
            <a:r>
              <a:rPr lang="en-US" altLang="ko-KR" sz="1197" b="1" dirty="0">
                <a:solidFill>
                  <a:schemeClr val="bg1"/>
                </a:solidFill>
              </a:rPr>
              <a:t>PYTHON </a:t>
            </a:r>
            <a:r>
              <a:rPr lang="ko-KR" altLang="en-US" sz="1197" b="1" dirty="0">
                <a:solidFill>
                  <a:schemeClr val="bg1"/>
                </a:solidFill>
              </a:rPr>
              <a:t>파일로 변환</a:t>
            </a:r>
            <a:endParaRPr lang="en-US" altLang="ko-KR" sz="1197" b="1" dirty="0">
              <a:solidFill>
                <a:schemeClr val="bg1"/>
              </a:solidFill>
            </a:endParaRPr>
          </a:p>
          <a:p>
            <a:endParaRPr lang="en-US" altLang="ko-KR" sz="119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**pyuic5 </a:t>
            </a:r>
            <a:r>
              <a:rPr lang="ko-KR" altLang="en-US" sz="1047" b="1" dirty="0">
                <a:solidFill>
                  <a:schemeClr val="bg1"/>
                </a:solidFill>
              </a:rPr>
              <a:t>는 </a:t>
            </a:r>
            <a:r>
              <a:rPr lang="en-US" altLang="ko-KR" sz="1047" b="1" dirty="0">
                <a:solidFill>
                  <a:schemeClr val="bg1"/>
                </a:solidFill>
              </a:rPr>
              <a:t>Python </a:t>
            </a:r>
            <a:r>
              <a:rPr lang="ko-KR" altLang="en-US" sz="1047" b="1" dirty="0">
                <a:solidFill>
                  <a:schemeClr val="bg1"/>
                </a:solidFill>
              </a:rPr>
              <a:t>설치경로 하위 </a:t>
            </a:r>
            <a:r>
              <a:rPr lang="en-US" altLang="ko-KR" sz="1047" b="1" dirty="0">
                <a:solidFill>
                  <a:schemeClr val="bg1"/>
                </a:solidFill>
              </a:rPr>
              <a:t>Script </a:t>
            </a:r>
            <a:r>
              <a:rPr lang="ko-KR" altLang="en-US" sz="1047" b="1" dirty="0">
                <a:solidFill>
                  <a:schemeClr val="bg1"/>
                </a:solidFill>
              </a:rPr>
              <a:t>폴더에 </a:t>
            </a:r>
            <a:r>
              <a:rPr lang="en-US" altLang="ko-KR" sz="1047" b="1" dirty="0">
                <a:solidFill>
                  <a:schemeClr val="bg1"/>
                </a:solidFill>
              </a:rPr>
              <a:t>pyuic5.exe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2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0AEB-4DD6-4E30-A977-69A37436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(9) – </a:t>
            </a:r>
            <a:r>
              <a:rPr lang="ko-KR" altLang="en-US" dirty="0"/>
              <a:t>생성된 </a:t>
            </a:r>
            <a:r>
              <a:rPr lang="en-US" altLang="ko-KR" dirty="0"/>
              <a:t>Python </a:t>
            </a:r>
            <a:r>
              <a:rPr lang="ko-KR" altLang="en-US" dirty="0"/>
              <a:t>파일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BD5A6-2304-4DE1-9605-D042B6D7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33" y="1270697"/>
            <a:ext cx="8703922" cy="4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2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48C9-FA7E-498D-B894-DF1BE32FD4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5. Tesseract </a:t>
            </a:r>
            <a:r>
              <a:rPr lang="ko-KR" altLang="en-US" dirty="0"/>
              <a:t>설치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940B0-B00E-4AEC-8317-D433CAD2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62" y="1271843"/>
            <a:ext cx="3474698" cy="21484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EAFDD-38FB-4F42-BE18-32B07929B05D}"/>
              </a:ext>
            </a:extLst>
          </p:cNvPr>
          <p:cNvSpPr/>
          <p:nvPr/>
        </p:nvSpPr>
        <p:spPr>
          <a:xfrm>
            <a:off x="1074879" y="1741643"/>
            <a:ext cx="1975266" cy="1046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54410-4BF7-433F-8728-ABE28F9939F2}"/>
              </a:ext>
            </a:extLst>
          </p:cNvPr>
          <p:cNvSpPr txBox="1"/>
          <p:nvPr/>
        </p:nvSpPr>
        <p:spPr>
          <a:xfrm>
            <a:off x="3050145" y="1678875"/>
            <a:ext cx="5301451" cy="41460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256489" indent="-256489">
              <a:buAutoNum type="arabicPeriod"/>
            </a:pPr>
            <a:r>
              <a:rPr lang="en-US" altLang="ko-KR" sz="1047" b="1" dirty="0">
                <a:solidFill>
                  <a:schemeClr val="bg1"/>
                </a:solidFill>
              </a:rPr>
              <a:t>USB</a:t>
            </a:r>
            <a:r>
              <a:rPr lang="ko-KR" altLang="en-US" sz="1047" b="1" dirty="0">
                <a:solidFill>
                  <a:schemeClr val="bg1"/>
                </a:solidFill>
              </a:rPr>
              <a:t>에 포함한 설치파일로 </a:t>
            </a:r>
            <a:r>
              <a:rPr lang="en-US" altLang="ko-KR" sz="1047" b="1" dirty="0">
                <a:solidFill>
                  <a:schemeClr val="bg1"/>
                </a:solidFill>
              </a:rPr>
              <a:t>Tesseract </a:t>
            </a:r>
            <a:r>
              <a:rPr lang="ko-KR" altLang="en-US" sz="1047" b="1" dirty="0">
                <a:solidFill>
                  <a:schemeClr val="bg1"/>
                </a:solidFill>
              </a:rPr>
              <a:t>설치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(</a:t>
            </a:r>
            <a:r>
              <a:rPr lang="ko-KR" altLang="en-US" sz="1047" b="1" dirty="0">
                <a:solidFill>
                  <a:schemeClr val="bg1"/>
                </a:solidFill>
              </a:rPr>
              <a:t>또는 </a:t>
            </a:r>
            <a:r>
              <a:rPr lang="en-US" altLang="ko-KR" sz="1047" b="1" dirty="0">
                <a:solidFill>
                  <a:schemeClr val="bg1"/>
                </a:solidFill>
                <a:hlinkClick r:id="rId3"/>
              </a:rPr>
              <a:t>https://github.com/tesseract-ocr/tesseract/wiki/Downloads</a:t>
            </a:r>
            <a:r>
              <a:rPr lang="en-US" altLang="ko-KR" sz="1047" b="1" dirty="0">
                <a:solidFill>
                  <a:schemeClr val="bg1"/>
                </a:solidFill>
              </a:rPr>
              <a:t> </a:t>
            </a:r>
            <a:r>
              <a:rPr lang="ko-KR" altLang="en-US" sz="1047" b="1" dirty="0">
                <a:solidFill>
                  <a:schemeClr val="bg1"/>
                </a:solidFill>
              </a:rPr>
              <a:t>에서 다운로드</a:t>
            </a:r>
            <a:r>
              <a:rPr lang="en-US" altLang="ko-KR" sz="1047" b="1" dirty="0">
                <a:solidFill>
                  <a:schemeClr val="bg1"/>
                </a:solidFill>
              </a:rPr>
              <a:t>)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270D81-1D85-4E3E-A7C6-C29D1F92A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92" y="3417987"/>
            <a:ext cx="2743036" cy="25965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681EB8-2375-44AD-99BD-AB9D7EF6BE27}"/>
              </a:ext>
            </a:extLst>
          </p:cNvPr>
          <p:cNvSpPr/>
          <p:nvPr/>
        </p:nvSpPr>
        <p:spPr>
          <a:xfrm>
            <a:off x="972510" y="4901182"/>
            <a:ext cx="1651871" cy="1977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6FCD8-BAA2-458B-8B77-2C24934B8D7B}"/>
              </a:ext>
            </a:extLst>
          </p:cNvPr>
          <p:cNvSpPr txBox="1"/>
          <p:nvPr/>
        </p:nvSpPr>
        <p:spPr>
          <a:xfrm>
            <a:off x="2624381" y="4240274"/>
            <a:ext cx="4350871" cy="170367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2. </a:t>
            </a:r>
            <a:r>
              <a:rPr lang="ko-KR" altLang="en-US" sz="1047" b="1" dirty="0">
                <a:solidFill>
                  <a:schemeClr val="bg1"/>
                </a:solidFill>
              </a:rPr>
              <a:t>환경 변수 추가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TESSDATA_PREFIX</a:t>
            </a:r>
          </a:p>
          <a:p>
            <a:r>
              <a:rPr lang="en-US" altLang="ko-KR" sz="1047" b="1" dirty="0">
                <a:solidFill>
                  <a:schemeClr val="bg1"/>
                </a:solidFill>
              </a:rPr>
              <a:t>D:\Program Files\Tesseract-OCR-3.0.5\Tesseract-OCR\</a:t>
            </a:r>
            <a:r>
              <a:rPr lang="en-US" altLang="ko-KR" sz="1047" b="1" dirty="0" err="1">
                <a:solidFill>
                  <a:schemeClr val="bg1"/>
                </a:solidFill>
              </a:rPr>
              <a:t>tessdata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TESSERACT_HOME</a:t>
            </a:r>
          </a:p>
          <a:p>
            <a:r>
              <a:rPr lang="en-US" altLang="ko-KR" sz="1047" b="1" dirty="0">
                <a:solidFill>
                  <a:schemeClr val="bg1"/>
                </a:solidFill>
              </a:rPr>
              <a:t>D:\Program Files\Tesseract-OCR-3.0.5\Tesseract-OCR</a:t>
            </a:r>
          </a:p>
          <a:p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Path</a:t>
            </a:r>
          </a:p>
          <a:p>
            <a:r>
              <a:rPr lang="en-US" altLang="ko-KR" sz="1047" b="1" dirty="0">
                <a:solidFill>
                  <a:schemeClr val="bg1"/>
                </a:solidFill>
              </a:rPr>
              <a:t>D:\Program Files\Tesseract-OCR-3.0.5\Tesseract-OCR</a:t>
            </a:r>
          </a:p>
          <a:p>
            <a:r>
              <a:rPr lang="ko-KR" altLang="en-US" sz="1047" b="1" dirty="0">
                <a:solidFill>
                  <a:schemeClr val="bg1"/>
                </a:solidFill>
              </a:rPr>
              <a:t>또는 </a:t>
            </a:r>
            <a:r>
              <a:rPr lang="en-US" altLang="ko-KR" sz="1047" b="1" dirty="0">
                <a:solidFill>
                  <a:schemeClr val="bg1"/>
                </a:solidFill>
              </a:rPr>
              <a:t>%TESSERACT_HOME%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7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204610" cy="433387"/>
          </a:xfrm>
        </p:spPr>
        <p:txBody>
          <a:bodyPr/>
          <a:lstStyle/>
          <a:p>
            <a:pPr algn="l"/>
            <a:r>
              <a:rPr lang="en-US" altLang="ko-KR" dirty="0"/>
              <a:t>2. </a:t>
            </a:r>
            <a:r>
              <a:rPr lang="ko-KR" altLang="en-US" dirty="0"/>
              <a:t>인식 절차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1B92D5-0B45-4277-9551-AA29B1D6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시스템 구성도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CAD86-2F48-4D6E-8C12-BE87476BE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8" name="Rectangle 52">
            <a:extLst>
              <a:ext uri="{FF2B5EF4-FFF2-40B4-BE49-F238E27FC236}">
                <a16:creationId xmlns:a16="http://schemas.microsoft.com/office/drawing/2014/main" id="{B103A464-4AE3-476C-BA68-A20CAA90E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6" y="1394713"/>
            <a:ext cx="8649562" cy="4839255"/>
          </a:xfrm>
          <a:prstGeom prst="rect">
            <a:avLst/>
          </a:prstGeom>
          <a:noFill/>
          <a:ln w="6350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6288" tIns="66288" rIns="66288" bIns="66288" anchor="ctr"/>
          <a:lstStyle/>
          <a:p>
            <a:pPr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en-US" altLang="ko-KR" sz="1105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FA4E7688-DA60-42DC-8E22-BA35093A2EBC}"/>
              </a:ext>
            </a:extLst>
          </p:cNvPr>
          <p:cNvSpPr/>
          <p:nvPr/>
        </p:nvSpPr>
        <p:spPr bwMode="auto">
          <a:xfrm>
            <a:off x="288164" y="1489272"/>
            <a:ext cx="1203136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FEED Package</a:t>
            </a:r>
          </a:p>
        </p:txBody>
      </p: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E20775E3-04C5-4B14-A142-BEB6A66C0F23}"/>
              </a:ext>
            </a:extLst>
          </p:cNvPr>
          <p:cNvSpPr/>
          <p:nvPr/>
        </p:nvSpPr>
        <p:spPr bwMode="auto">
          <a:xfrm>
            <a:off x="288163" y="1752953"/>
            <a:ext cx="1203136" cy="440082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5655ACF6-E09C-45E7-9FAF-6915FD59DFA1}"/>
              </a:ext>
            </a:extLst>
          </p:cNvPr>
          <p:cNvSpPr/>
          <p:nvPr/>
        </p:nvSpPr>
        <p:spPr bwMode="auto">
          <a:xfrm>
            <a:off x="7828904" y="1506161"/>
            <a:ext cx="994327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Output</a:t>
            </a:r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41406BA2-C06C-4676-BDB4-9A87B421A18E}"/>
              </a:ext>
            </a:extLst>
          </p:cNvPr>
          <p:cNvSpPr/>
          <p:nvPr/>
        </p:nvSpPr>
        <p:spPr bwMode="auto">
          <a:xfrm>
            <a:off x="7828904" y="1767993"/>
            <a:ext cx="989366" cy="4394637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B9276DD4-B7B5-4FCB-97F3-318E00758B41}"/>
              </a:ext>
            </a:extLst>
          </p:cNvPr>
          <p:cNvSpPr/>
          <p:nvPr/>
        </p:nvSpPr>
        <p:spPr bwMode="auto">
          <a:xfrm>
            <a:off x="1752704" y="5126411"/>
            <a:ext cx="5833385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ysClr val="window" lastClr="FFFFFF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Rule</a:t>
            </a:r>
            <a:endParaRPr kumimoji="1" lang="ko-KR" altLang="en-US" sz="1289" b="1" kern="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B5E82AEB-597B-461C-9E6A-1FFD99A75EE7}"/>
              </a:ext>
            </a:extLst>
          </p:cNvPr>
          <p:cNvSpPr/>
          <p:nvPr/>
        </p:nvSpPr>
        <p:spPr bwMode="auto">
          <a:xfrm>
            <a:off x="1752704" y="5126412"/>
            <a:ext cx="5833385" cy="1036219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815C7043-01BA-45CF-BC96-0088145A0244}"/>
              </a:ext>
            </a:extLst>
          </p:cNvPr>
          <p:cNvSpPr/>
          <p:nvPr/>
        </p:nvSpPr>
        <p:spPr bwMode="auto">
          <a:xfrm>
            <a:off x="1752704" y="3479194"/>
            <a:ext cx="5833385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추출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EF3712-5BAF-4FA7-B500-F47CFC9ED1C7}"/>
              </a:ext>
            </a:extLst>
          </p:cNvPr>
          <p:cNvGrpSpPr/>
          <p:nvPr/>
        </p:nvGrpSpPr>
        <p:grpSpPr>
          <a:xfrm>
            <a:off x="3737304" y="5474188"/>
            <a:ext cx="759911" cy="622524"/>
            <a:chOff x="2149583" y="5659888"/>
            <a:chExt cx="825386" cy="676162"/>
          </a:xfrm>
        </p:grpSpPr>
        <p:pic>
          <p:nvPicPr>
            <p:cNvPr id="157" name="Picture 185" descr="3">
              <a:extLst>
                <a:ext uri="{FF2B5EF4-FFF2-40B4-BE49-F238E27FC236}">
                  <a16:creationId xmlns:a16="http://schemas.microsoft.com/office/drawing/2014/main" id="{53BD18E3-782E-4982-BE76-BF178052A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63850" r="62900" b="17926"/>
            <a:stretch>
              <a:fillRect/>
            </a:stretch>
          </p:blipFill>
          <p:spPr bwMode="auto">
            <a:xfrm>
              <a:off x="2149583" y="5659888"/>
              <a:ext cx="825386" cy="6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Text Box 252">
              <a:extLst>
                <a:ext uri="{FF2B5EF4-FFF2-40B4-BE49-F238E27FC236}">
                  <a16:creationId xmlns:a16="http://schemas.microsoft.com/office/drawing/2014/main" id="{83DB9C8D-7BD5-41FC-8DC5-F862A9C69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589" y="5980179"/>
              <a:ext cx="749999" cy="195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3144" tIns="33144" rIns="33144" bIns="33144" anchor="ctr" anchorCtr="0">
              <a:spAutoFit/>
            </a:bodyPr>
            <a:lstStyle/>
            <a:p>
              <a:pPr algn="ctr"/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Configuration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F2D7D0-36C9-4A0F-B1DB-EFA7CEDBB216}"/>
              </a:ext>
            </a:extLst>
          </p:cNvPr>
          <p:cNvGrpSpPr/>
          <p:nvPr/>
        </p:nvGrpSpPr>
        <p:grpSpPr>
          <a:xfrm>
            <a:off x="4880303" y="5474188"/>
            <a:ext cx="759911" cy="622524"/>
            <a:chOff x="3320674" y="5659888"/>
            <a:chExt cx="825386" cy="676162"/>
          </a:xfrm>
        </p:grpSpPr>
        <p:pic>
          <p:nvPicPr>
            <p:cNvPr id="183" name="Picture 185" descr="3">
              <a:extLst>
                <a:ext uri="{FF2B5EF4-FFF2-40B4-BE49-F238E27FC236}">
                  <a16:creationId xmlns:a16="http://schemas.microsoft.com/office/drawing/2014/main" id="{55F60332-5BC2-4A74-B174-31608C307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63850" r="62900" b="17926"/>
            <a:stretch>
              <a:fillRect/>
            </a:stretch>
          </p:blipFill>
          <p:spPr bwMode="auto">
            <a:xfrm>
              <a:off x="3320674" y="5659888"/>
              <a:ext cx="825386" cy="6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" name="Text Box 252">
              <a:extLst>
                <a:ext uri="{FF2B5EF4-FFF2-40B4-BE49-F238E27FC236}">
                  <a16:creationId xmlns:a16="http://schemas.microsoft.com/office/drawing/2014/main" id="{5DA1F290-183C-4C2F-9B36-FB05A9AA3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716" y="5980179"/>
              <a:ext cx="615932" cy="195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3144" tIns="33144" rIns="33144" bIns="33144" anchor="ctr" anchorCtr="0">
              <a:spAutoFit/>
            </a:bodyPr>
            <a:lstStyle/>
            <a:p>
              <a:pPr algn="ctr"/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Symbol</a:t>
              </a:r>
              <a:r>
                <a:rPr lang="ko-KR" altLang="en-US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</a:p>
          </p:txBody>
        </p:sp>
      </p:grpSp>
      <p:sp>
        <p:nvSpPr>
          <p:cNvPr id="185" name="직사각형 184">
            <a:extLst>
              <a:ext uri="{FF2B5EF4-FFF2-40B4-BE49-F238E27FC236}">
                <a16:creationId xmlns:a16="http://schemas.microsoft.com/office/drawing/2014/main" id="{A7BC359B-FC5F-4DB5-9799-D2F93B2A9EF4}"/>
              </a:ext>
            </a:extLst>
          </p:cNvPr>
          <p:cNvSpPr/>
          <p:nvPr/>
        </p:nvSpPr>
        <p:spPr bwMode="auto">
          <a:xfrm>
            <a:off x="1804754" y="5431304"/>
            <a:ext cx="5746448" cy="700851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9E899415-15BD-4CFF-BB4C-8E0EF0587027}"/>
              </a:ext>
            </a:extLst>
          </p:cNvPr>
          <p:cNvSpPr/>
          <p:nvPr/>
        </p:nvSpPr>
        <p:spPr bwMode="auto">
          <a:xfrm>
            <a:off x="1752704" y="3742915"/>
            <a:ext cx="5833385" cy="1312159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94" name="직사각형 193">
            <a:extLst>
              <a:ext uri="{FF2B5EF4-FFF2-40B4-BE49-F238E27FC236}">
                <a16:creationId xmlns:a16="http://schemas.microsoft.com/office/drawing/2014/main" id="{EAA9D0E9-C2CA-4834-9DF2-CABAEA257D1A}"/>
              </a:ext>
            </a:extLst>
          </p:cNvPr>
          <p:cNvSpPr/>
          <p:nvPr/>
        </p:nvSpPr>
        <p:spPr bwMode="auto">
          <a:xfrm>
            <a:off x="2549215" y="412372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Symbol</a:t>
            </a:r>
          </a:p>
        </p:txBody>
      </p:sp>
      <p:sp>
        <p:nvSpPr>
          <p:cNvPr id="199" name="직사각형 198">
            <a:extLst>
              <a:ext uri="{FF2B5EF4-FFF2-40B4-BE49-F238E27FC236}">
                <a16:creationId xmlns:a16="http://schemas.microsoft.com/office/drawing/2014/main" id="{63130CEB-5E0A-4233-9442-FDC74AFEAAD0}"/>
              </a:ext>
            </a:extLst>
          </p:cNvPr>
          <p:cNvSpPr/>
          <p:nvPr/>
        </p:nvSpPr>
        <p:spPr bwMode="auto">
          <a:xfrm>
            <a:off x="1806895" y="4570692"/>
            <a:ext cx="5744307" cy="43375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921" dirty="0">
                <a:latin typeface="맑은 고딕" pitchFamily="50" charset="-127"/>
                <a:ea typeface="맑은 고딕" pitchFamily="50" charset="-127"/>
              </a:rPr>
              <a:t>심볼 등록</a:t>
            </a:r>
            <a:endParaRPr lang="en-US" altLang="ko-KR" sz="92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0" name="직사각형 189">
            <a:extLst>
              <a:ext uri="{FF2B5EF4-FFF2-40B4-BE49-F238E27FC236}">
                <a16:creationId xmlns:a16="http://schemas.microsoft.com/office/drawing/2014/main" id="{3F3F1BD1-6E38-46AF-BC80-4ABF9AD6B40E}"/>
              </a:ext>
            </a:extLst>
          </p:cNvPr>
          <p:cNvSpPr/>
          <p:nvPr/>
        </p:nvSpPr>
        <p:spPr bwMode="auto">
          <a:xfrm>
            <a:off x="1804752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Line No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6" name="직사각형 205">
            <a:extLst>
              <a:ext uri="{FF2B5EF4-FFF2-40B4-BE49-F238E27FC236}">
                <a16:creationId xmlns:a16="http://schemas.microsoft.com/office/drawing/2014/main" id="{EBE85477-9FE5-48F4-8341-6E43D6F83081}"/>
              </a:ext>
            </a:extLst>
          </p:cNvPr>
          <p:cNvSpPr/>
          <p:nvPr/>
        </p:nvSpPr>
        <p:spPr bwMode="auto">
          <a:xfrm>
            <a:off x="1746857" y="2799399"/>
            <a:ext cx="5853271" cy="468566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207" name="직사각형 206">
            <a:extLst>
              <a:ext uri="{FF2B5EF4-FFF2-40B4-BE49-F238E27FC236}">
                <a16:creationId xmlns:a16="http://schemas.microsoft.com/office/drawing/2014/main" id="{1940FC7F-D8A7-4F47-9AF4-6F68CD1EDFA1}"/>
              </a:ext>
            </a:extLst>
          </p:cNvPr>
          <p:cNvSpPr/>
          <p:nvPr/>
        </p:nvSpPr>
        <p:spPr bwMode="auto">
          <a:xfrm>
            <a:off x="1746858" y="2534244"/>
            <a:ext cx="5853460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분류</a:t>
            </a:r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C5B8B79E-95E2-409E-B084-4265A3ADAFF4}"/>
              </a:ext>
            </a:extLst>
          </p:cNvPr>
          <p:cNvSpPr/>
          <p:nvPr/>
        </p:nvSpPr>
        <p:spPr bwMode="auto">
          <a:xfrm>
            <a:off x="3293014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Tag No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0" name="직사각형 209">
            <a:extLst>
              <a:ext uri="{FF2B5EF4-FFF2-40B4-BE49-F238E27FC236}">
                <a16:creationId xmlns:a16="http://schemas.microsoft.com/office/drawing/2014/main" id="{D491F311-AC9D-4949-A522-6E566FE70E7C}"/>
              </a:ext>
            </a:extLst>
          </p:cNvPr>
          <p:cNvSpPr/>
          <p:nvPr/>
        </p:nvSpPr>
        <p:spPr bwMode="auto">
          <a:xfrm>
            <a:off x="4781275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Size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5" name="화살표: 오른쪽 224">
            <a:extLst>
              <a:ext uri="{FF2B5EF4-FFF2-40B4-BE49-F238E27FC236}">
                <a16:creationId xmlns:a16="http://schemas.microsoft.com/office/drawing/2014/main" id="{77B82DD2-D924-4359-BF1D-51F5D89AB28A}"/>
              </a:ext>
            </a:extLst>
          </p:cNvPr>
          <p:cNvSpPr/>
          <p:nvPr/>
        </p:nvSpPr>
        <p:spPr bwMode="auto">
          <a:xfrm rot="16200000">
            <a:off x="4543772" y="2881755"/>
            <a:ext cx="263266" cy="84444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186" tIns="42093" rIns="84186" bIns="420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31416" indent="-631416" algn="ctr" defTabSz="841888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210" b="1" i="1">
              <a:solidFill>
                <a:srgbClr val="0000CC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227" name="AutoShape 11">
            <a:extLst>
              <a:ext uri="{FF2B5EF4-FFF2-40B4-BE49-F238E27FC236}">
                <a16:creationId xmlns:a16="http://schemas.microsoft.com/office/drawing/2014/main" id="{97EAD4AB-919B-4D84-858C-1310980562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77316" y="3740290"/>
            <a:ext cx="4668503" cy="158466"/>
          </a:xfrm>
          <a:prstGeom prst="triangle">
            <a:avLst>
              <a:gd name="adj" fmla="val 51660"/>
            </a:avLst>
          </a:prstGeom>
          <a:gradFill rotWithShape="1">
            <a:gsLst>
              <a:gs pos="30000">
                <a:schemeClr val="bg2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</p:spPr>
        <p:txBody>
          <a:bodyPr rot="10800000" vert="eaVert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sz="1105" dirty="0"/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EDED815E-208C-46AC-8B34-DC901123C540}"/>
              </a:ext>
            </a:extLst>
          </p:cNvPr>
          <p:cNvSpPr/>
          <p:nvPr/>
        </p:nvSpPr>
        <p:spPr bwMode="auto">
          <a:xfrm>
            <a:off x="7892353" y="1837678"/>
            <a:ext cx="865064" cy="26515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3144" tIns="33144" rIns="33144" bIns="33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921" b="1" kern="0" dirty="0">
                <a:solidFill>
                  <a:prstClr val="black"/>
                </a:solidFill>
              </a:rPr>
              <a:t>설계 정보 목록</a:t>
            </a:r>
          </a:p>
        </p:txBody>
      </p:sp>
      <p:sp>
        <p:nvSpPr>
          <p:cNvPr id="228" name="직사각형 227">
            <a:extLst>
              <a:ext uri="{FF2B5EF4-FFF2-40B4-BE49-F238E27FC236}">
                <a16:creationId xmlns:a16="http://schemas.microsoft.com/office/drawing/2014/main" id="{773E603A-8BEF-445C-B456-AA952DFCE3AF}"/>
              </a:ext>
            </a:extLst>
          </p:cNvPr>
          <p:cNvSpPr/>
          <p:nvPr/>
        </p:nvSpPr>
        <p:spPr bwMode="auto">
          <a:xfrm>
            <a:off x="1755627" y="1506907"/>
            <a:ext cx="5844502" cy="265154"/>
          </a:xfrm>
          <a:prstGeom prst="rect">
            <a:avLst/>
          </a:prstGeom>
          <a:solidFill>
            <a:srgbClr val="35689B"/>
          </a:solidFill>
          <a:ln w="6350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 정보 목록</a:t>
            </a:r>
          </a:p>
        </p:txBody>
      </p:sp>
      <p:sp>
        <p:nvSpPr>
          <p:cNvPr id="229" name="직사각형 228">
            <a:extLst>
              <a:ext uri="{FF2B5EF4-FFF2-40B4-BE49-F238E27FC236}">
                <a16:creationId xmlns:a16="http://schemas.microsoft.com/office/drawing/2014/main" id="{BD6304B3-6521-4C5C-9E5A-93DC37634A66}"/>
              </a:ext>
            </a:extLst>
          </p:cNvPr>
          <p:cNvSpPr/>
          <p:nvPr/>
        </p:nvSpPr>
        <p:spPr bwMode="auto">
          <a:xfrm>
            <a:off x="1756551" y="1767994"/>
            <a:ext cx="5837680" cy="46070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 latinLnBrk="0">
              <a:spcBef>
                <a:spcPct val="50000"/>
              </a:spcBef>
            </a:pP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5" name="직사각형 234">
            <a:extLst>
              <a:ext uri="{FF2B5EF4-FFF2-40B4-BE49-F238E27FC236}">
                <a16:creationId xmlns:a16="http://schemas.microsoft.com/office/drawing/2014/main" id="{55C6B4A2-7D89-4FF0-ABC7-BE076C504EDD}"/>
              </a:ext>
            </a:extLst>
          </p:cNvPr>
          <p:cNvSpPr/>
          <p:nvPr/>
        </p:nvSpPr>
        <p:spPr bwMode="auto">
          <a:xfrm>
            <a:off x="1804751" y="1839412"/>
            <a:ext cx="1590923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Symbol</a:t>
            </a: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4" name="직사각형 234">
            <a:extLst>
              <a:ext uri="{FF2B5EF4-FFF2-40B4-BE49-F238E27FC236}">
                <a16:creationId xmlns:a16="http://schemas.microsoft.com/office/drawing/2014/main" id="{5F69B6AC-B017-42AE-A292-F4C40BF37B4B}"/>
              </a:ext>
            </a:extLst>
          </p:cNvPr>
          <p:cNvSpPr/>
          <p:nvPr/>
        </p:nvSpPr>
        <p:spPr bwMode="auto">
          <a:xfrm>
            <a:off x="3899129" y="1839412"/>
            <a:ext cx="1590923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Line No 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5" name="직사각형 234">
            <a:extLst>
              <a:ext uri="{FF2B5EF4-FFF2-40B4-BE49-F238E27FC236}">
                <a16:creationId xmlns:a16="http://schemas.microsoft.com/office/drawing/2014/main" id="{6B3176A2-B010-421B-B617-F9E2B1E7A5EC}"/>
              </a:ext>
            </a:extLst>
          </p:cNvPr>
          <p:cNvSpPr/>
          <p:nvPr/>
        </p:nvSpPr>
        <p:spPr bwMode="auto">
          <a:xfrm>
            <a:off x="5993507" y="1839412"/>
            <a:ext cx="1553489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Note 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6" name="직사각형 187">
            <a:extLst>
              <a:ext uri="{FF2B5EF4-FFF2-40B4-BE49-F238E27FC236}">
                <a16:creationId xmlns:a16="http://schemas.microsoft.com/office/drawing/2014/main" id="{D4658F73-4062-462F-B950-5B76450960B6}"/>
              </a:ext>
            </a:extLst>
          </p:cNvPr>
          <p:cNvSpPr/>
          <p:nvPr/>
        </p:nvSpPr>
        <p:spPr bwMode="auto">
          <a:xfrm>
            <a:off x="1806152" y="4052514"/>
            <a:ext cx="5742245" cy="43375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217" name="직사각형 198">
            <a:extLst>
              <a:ext uri="{FF2B5EF4-FFF2-40B4-BE49-F238E27FC236}">
                <a16:creationId xmlns:a16="http://schemas.microsoft.com/office/drawing/2014/main" id="{09B4B3E0-EF0C-4DB8-AB6A-00F90D47F887}"/>
              </a:ext>
            </a:extLst>
          </p:cNvPr>
          <p:cNvSpPr/>
          <p:nvPr/>
        </p:nvSpPr>
        <p:spPr bwMode="auto">
          <a:xfrm>
            <a:off x="3529017" y="4130663"/>
            <a:ext cx="631226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921" b="1" dirty="0">
                <a:latin typeface="맑은 고딕" pitchFamily="50" charset="-127"/>
                <a:ea typeface="맑은 고딕" pitchFamily="50" charset="-127"/>
              </a:rPr>
              <a:t>OCR </a:t>
            </a:r>
            <a:r>
              <a:rPr lang="ko-KR" altLang="en-US" sz="921" b="1" dirty="0">
                <a:latin typeface="맑은 고딕" pitchFamily="50" charset="-127"/>
                <a:ea typeface="맑은 고딕" pitchFamily="50" charset="-127"/>
              </a:rPr>
              <a:t>처리</a:t>
            </a: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8" name="직사각형 207">
            <a:extLst>
              <a:ext uri="{FF2B5EF4-FFF2-40B4-BE49-F238E27FC236}">
                <a16:creationId xmlns:a16="http://schemas.microsoft.com/office/drawing/2014/main" id="{09D8CF19-4349-49DC-9C6E-59AAF31B7B97}"/>
              </a:ext>
            </a:extLst>
          </p:cNvPr>
          <p:cNvSpPr/>
          <p:nvPr/>
        </p:nvSpPr>
        <p:spPr bwMode="auto">
          <a:xfrm>
            <a:off x="1859794" y="4123723"/>
            <a:ext cx="632148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921" b="1" dirty="0">
                <a:latin typeface="맑은 고딕" pitchFamily="50" charset="-127"/>
                <a:ea typeface="맑은 고딕" pitchFamily="50" charset="-127"/>
              </a:rPr>
              <a:t>OSR</a:t>
            </a:r>
            <a:br>
              <a:rPr lang="en-US" altLang="ko-KR" sz="921" b="1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921" b="1" dirty="0">
                <a:latin typeface="맑은 고딕" pitchFamily="50" charset="-127"/>
                <a:ea typeface="맑은 고딕" pitchFamily="50" charset="-127"/>
              </a:rPr>
              <a:t>처리</a:t>
            </a: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9" name="직사각형 219">
            <a:extLst>
              <a:ext uri="{FF2B5EF4-FFF2-40B4-BE49-F238E27FC236}">
                <a16:creationId xmlns:a16="http://schemas.microsoft.com/office/drawing/2014/main" id="{C645258A-AFD7-4EB5-B4A3-08F615EE361C}"/>
              </a:ext>
            </a:extLst>
          </p:cNvPr>
          <p:cNvSpPr/>
          <p:nvPr/>
        </p:nvSpPr>
        <p:spPr bwMode="auto">
          <a:xfrm>
            <a:off x="1804752" y="3796916"/>
            <a:ext cx="5742244" cy="2555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105" b="1" kern="0" dirty="0">
                <a:solidFill>
                  <a:prstClr val="black"/>
                </a:solidFill>
                <a:latin typeface="+mj-ea"/>
                <a:ea typeface="+mj-ea"/>
              </a:rPr>
              <a:t>설계도면</a:t>
            </a:r>
            <a:r>
              <a:rPr kumimoji="1" lang="en-US" altLang="ko-KR" sz="1105" b="1" kern="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kumimoji="1" lang="ko-KR" altLang="en-US" sz="1105" b="1" kern="0" dirty="0">
                <a:solidFill>
                  <a:prstClr val="black"/>
                </a:solidFill>
                <a:latin typeface="+mj-ea"/>
                <a:ea typeface="+mj-ea"/>
              </a:rPr>
              <a:t>데이타</a:t>
            </a:r>
          </a:p>
        </p:txBody>
      </p:sp>
      <p:sp>
        <p:nvSpPr>
          <p:cNvPr id="237" name="직사각형 193">
            <a:extLst>
              <a:ext uri="{FF2B5EF4-FFF2-40B4-BE49-F238E27FC236}">
                <a16:creationId xmlns:a16="http://schemas.microsoft.com/office/drawing/2014/main" id="{483261EC-0725-43A1-8690-8AB3A04C1485}"/>
              </a:ext>
            </a:extLst>
          </p:cNvPr>
          <p:cNvSpPr/>
          <p:nvPr/>
        </p:nvSpPr>
        <p:spPr bwMode="auto">
          <a:xfrm>
            <a:off x="4217515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문자</a:t>
            </a:r>
            <a:endParaRPr lang="en-US" altLang="ko-KR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8" name="직사각형 193">
            <a:extLst>
              <a:ext uri="{FF2B5EF4-FFF2-40B4-BE49-F238E27FC236}">
                <a16:creationId xmlns:a16="http://schemas.microsoft.com/office/drawing/2014/main" id="{3C214179-1533-4D96-AB9B-B218ECDC1AC1}"/>
              </a:ext>
            </a:extLst>
          </p:cNvPr>
          <p:cNvSpPr/>
          <p:nvPr/>
        </p:nvSpPr>
        <p:spPr bwMode="auto">
          <a:xfrm>
            <a:off x="4818688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숫자</a:t>
            </a:r>
            <a:endParaRPr lang="en-US" altLang="ko-KR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9" name="직사각형 193">
            <a:extLst>
              <a:ext uri="{FF2B5EF4-FFF2-40B4-BE49-F238E27FC236}">
                <a16:creationId xmlns:a16="http://schemas.microsoft.com/office/drawing/2014/main" id="{98A0A922-D8EF-467D-8047-1CA91DE176A6}"/>
              </a:ext>
            </a:extLst>
          </p:cNvPr>
          <p:cNvSpPr/>
          <p:nvPr/>
        </p:nvSpPr>
        <p:spPr bwMode="auto">
          <a:xfrm>
            <a:off x="5436802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829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특수문자</a:t>
            </a:r>
            <a:endParaRPr lang="en-US" altLang="ko-KR" sz="829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0" name="직사각형 209">
            <a:extLst>
              <a:ext uri="{FF2B5EF4-FFF2-40B4-BE49-F238E27FC236}">
                <a16:creationId xmlns:a16="http://schemas.microsoft.com/office/drawing/2014/main" id="{689DD178-1C5A-452F-B0B7-8EB59455761A}"/>
              </a:ext>
            </a:extLst>
          </p:cNvPr>
          <p:cNvSpPr/>
          <p:nvPr/>
        </p:nvSpPr>
        <p:spPr bwMode="auto">
          <a:xfrm>
            <a:off x="6269537" y="2862949"/>
            <a:ext cx="1259481" cy="32717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Note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4" name="직사각형 120">
            <a:extLst>
              <a:ext uri="{FF2B5EF4-FFF2-40B4-BE49-F238E27FC236}">
                <a16:creationId xmlns:a16="http://schemas.microsoft.com/office/drawing/2014/main" id="{B4B033D5-52CD-4DEE-91F0-892BBF36B0B6}"/>
              </a:ext>
            </a:extLst>
          </p:cNvPr>
          <p:cNvSpPr/>
          <p:nvPr/>
        </p:nvSpPr>
        <p:spPr bwMode="auto">
          <a:xfrm>
            <a:off x="7894698" y="2098255"/>
            <a:ext cx="865064" cy="5485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105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977503-D4C7-4689-B300-C6A7C7D6D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828" y="2174925"/>
            <a:ext cx="795586" cy="418324"/>
          </a:xfrm>
          <a:prstGeom prst="rect">
            <a:avLst/>
          </a:prstGeom>
        </p:spPr>
      </p:pic>
      <p:sp>
        <p:nvSpPr>
          <p:cNvPr id="265" name="AutoShape 11">
            <a:extLst>
              <a:ext uri="{FF2B5EF4-FFF2-40B4-BE49-F238E27FC236}">
                <a16:creationId xmlns:a16="http://schemas.microsoft.com/office/drawing/2014/main" id="{77089A30-A1F0-41C8-9433-E67DBDCC094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699069" y="3761180"/>
            <a:ext cx="4668503" cy="158466"/>
          </a:xfrm>
          <a:prstGeom prst="triangle">
            <a:avLst>
              <a:gd name="adj" fmla="val 51660"/>
            </a:avLst>
          </a:prstGeom>
          <a:gradFill rotWithShape="1">
            <a:gsLst>
              <a:gs pos="30000">
                <a:schemeClr val="bg2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</p:spPr>
        <p:txBody>
          <a:bodyPr rot="10800000" vert="eaVert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sz="1105" dirty="0"/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7598F6FF-C836-41F3-B429-F4AB56680097}"/>
              </a:ext>
            </a:extLst>
          </p:cNvPr>
          <p:cNvGrpSpPr/>
          <p:nvPr/>
        </p:nvGrpSpPr>
        <p:grpSpPr>
          <a:xfrm>
            <a:off x="345786" y="1836093"/>
            <a:ext cx="1075341" cy="529244"/>
            <a:chOff x="375580" y="1819961"/>
            <a:chExt cx="1167994" cy="574846"/>
          </a:xfrm>
        </p:grpSpPr>
        <p:sp>
          <p:nvSpPr>
            <p:cNvPr id="269" name="직사각형 145">
              <a:extLst>
                <a:ext uri="{FF2B5EF4-FFF2-40B4-BE49-F238E27FC236}">
                  <a16:creationId xmlns:a16="http://schemas.microsoft.com/office/drawing/2014/main" id="{5A3599EE-FCA4-4045-BD5D-BA8FF9D3EAA2}"/>
                </a:ext>
              </a:extLst>
            </p:cNvPr>
            <p:cNvSpPr/>
            <p:nvPr/>
          </p:nvSpPr>
          <p:spPr bwMode="auto">
            <a:xfrm>
              <a:off x="375580" y="1819961"/>
              <a:ext cx="1163978" cy="28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16572" tIns="29141" rIns="16572" bIns="291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2860" eaLnBrk="0" fontAlgn="base" latinLnBrk="0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ko-KR" altLang="en-US" sz="921" b="1" kern="0" dirty="0">
                  <a:solidFill>
                    <a:prstClr val="black"/>
                  </a:solidFill>
                </a:rPr>
                <a:t>설계도면</a:t>
              </a:r>
            </a:p>
          </p:txBody>
        </p:sp>
        <p:sp>
          <p:nvSpPr>
            <p:cNvPr id="271" name="직사각형 234">
              <a:extLst>
                <a:ext uri="{FF2B5EF4-FFF2-40B4-BE49-F238E27FC236}">
                  <a16:creationId xmlns:a16="http://schemas.microsoft.com/office/drawing/2014/main" id="{A3D25691-49DF-48ED-B036-F4A2577452CC}"/>
                </a:ext>
              </a:extLst>
            </p:cNvPr>
            <p:cNvSpPr/>
            <p:nvPr/>
          </p:nvSpPr>
          <p:spPr bwMode="auto">
            <a:xfrm>
              <a:off x="375580" y="2106401"/>
              <a:ext cx="1167994" cy="28840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3144" tIns="33144" rIns="33144" bIns="33144" rtlCol="0" anchor="ctr"/>
            <a:lstStyle/>
            <a:p>
              <a:r>
                <a:rPr lang="en-US" altLang="ko-KR" sz="92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PDF P&amp;ID</a:t>
              </a:r>
            </a:p>
          </p:txBody>
        </p:sp>
      </p:grpSp>
      <p:sp>
        <p:nvSpPr>
          <p:cNvPr id="87" name="화살표: 오른쪽 224">
            <a:extLst>
              <a:ext uri="{FF2B5EF4-FFF2-40B4-BE49-F238E27FC236}">
                <a16:creationId xmlns:a16="http://schemas.microsoft.com/office/drawing/2014/main" id="{0532831F-7235-43A2-A24D-760FBF9ADDCD}"/>
              </a:ext>
            </a:extLst>
          </p:cNvPr>
          <p:cNvSpPr/>
          <p:nvPr/>
        </p:nvSpPr>
        <p:spPr bwMode="auto">
          <a:xfrm rot="16200000">
            <a:off x="4543275" y="1905543"/>
            <a:ext cx="263266" cy="84444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186" tIns="42093" rIns="84186" bIns="420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31416" indent="-631416" algn="ctr" defTabSz="841888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210" b="1" i="1">
              <a:solidFill>
                <a:srgbClr val="0000CC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90" name="직사각형 132">
            <a:extLst>
              <a:ext uri="{FF2B5EF4-FFF2-40B4-BE49-F238E27FC236}">
                <a16:creationId xmlns:a16="http://schemas.microsoft.com/office/drawing/2014/main" id="{91EDD07F-1DBF-4538-BB9B-51F1208AFCD7}"/>
              </a:ext>
            </a:extLst>
          </p:cNvPr>
          <p:cNvSpPr/>
          <p:nvPr/>
        </p:nvSpPr>
        <p:spPr bwMode="auto">
          <a:xfrm>
            <a:off x="7905379" y="2759071"/>
            <a:ext cx="865064" cy="3371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3144" tIns="33144" rIns="33144" bIns="33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921" b="1" kern="0" dirty="0">
                <a:solidFill>
                  <a:prstClr val="black"/>
                </a:solidFill>
              </a:rPr>
              <a:t>Note</a:t>
            </a:r>
            <a:r>
              <a:rPr kumimoji="1" lang="ko-KR" altLang="en-US" sz="921" b="1" kern="0" dirty="0">
                <a:solidFill>
                  <a:prstClr val="black"/>
                </a:solidFill>
              </a:rPr>
              <a:t> 가시화</a:t>
            </a:r>
            <a:br>
              <a:rPr kumimoji="1" lang="en-US" altLang="ko-KR" sz="921" b="1" kern="0" dirty="0">
                <a:solidFill>
                  <a:prstClr val="black"/>
                </a:solidFill>
              </a:rPr>
            </a:br>
            <a:r>
              <a:rPr kumimoji="1" lang="ko-KR" altLang="en-US" sz="921" b="1" kern="0" dirty="0">
                <a:solidFill>
                  <a:prstClr val="black"/>
                </a:solidFill>
              </a:rPr>
              <a:t>기능</a:t>
            </a:r>
          </a:p>
        </p:txBody>
      </p:sp>
      <p:sp>
        <p:nvSpPr>
          <p:cNvPr id="51" name="직사각형 193">
            <a:extLst>
              <a:ext uri="{FF2B5EF4-FFF2-40B4-BE49-F238E27FC236}">
                <a16:creationId xmlns:a16="http://schemas.microsoft.com/office/drawing/2014/main" id="{22EB98F2-2B3E-49D5-A47C-CAA0532F2BCF}"/>
              </a:ext>
            </a:extLst>
          </p:cNvPr>
          <p:cNvSpPr/>
          <p:nvPr/>
        </p:nvSpPr>
        <p:spPr bwMode="auto">
          <a:xfrm>
            <a:off x="6536176" y="412372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829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라인</a:t>
            </a:r>
            <a:endParaRPr lang="en-US" altLang="ko-KR" sz="829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193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7A6CED-B100-4EC8-AD3D-DF3249F4E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569" y="2052117"/>
            <a:ext cx="3829050" cy="316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AA7B1-6716-4EE9-AB94-9B64DAA0F129}"/>
              </a:ext>
            </a:extLst>
          </p:cNvPr>
          <p:cNvSpPr/>
          <p:nvPr/>
        </p:nvSpPr>
        <p:spPr bwMode="auto">
          <a:xfrm>
            <a:off x="2656222" y="1758090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WindowsDesktop.Group" Revision="1" Stencil="System.Storyboarding.WindowsDesktop" StencilVersion="0.1"/>
</Control>
</file>

<file path=customXml/item10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1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4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15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16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7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8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9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2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0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21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22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23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24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25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26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27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28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29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3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30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31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6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7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8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9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Props1.xml><?xml version="1.0" encoding="utf-8"?>
<ds:datastoreItem xmlns:ds="http://schemas.openxmlformats.org/officeDocument/2006/customXml" ds:itemID="{F7F63986-4DEA-4134-97DF-E4BCB195EFBE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12.xml><?xml version="1.0" encoding="utf-8"?>
<ds:datastoreItem xmlns:ds="http://schemas.openxmlformats.org/officeDocument/2006/customXml" ds:itemID="{159E0695-24E6-409B-B77C-6C914DEC237E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7F8E8167-1DBF-46F9-92C3-D478E6D9F771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A97EF22D-2ADB-4CA0-AADB-0A1C43BC32F9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E6C9117A-04A4-45F4-BCFE-3506D7447A5C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F7392FDA-B5D8-4EC8-A028-14B19059C6D7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3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5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23398</TotalTime>
  <Words>1317</Words>
  <Application>Microsoft Office PowerPoint</Application>
  <PresentationFormat>Custom</PresentationFormat>
  <Paragraphs>433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HY헤드라인M</vt:lpstr>
      <vt:lpstr>굴림</vt:lpstr>
      <vt:lpstr>돋움</vt:lpstr>
      <vt:lpstr>맑은 고딕</vt:lpstr>
      <vt:lpstr>Arial</vt:lpstr>
      <vt:lpstr>Copperplate Gothic Bold</vt:lpstr>
      <vt:lpstr>Segoe UI</vt:lpstr>
      <vt:lpstr>Symbol</vt:lpstr>
      <vt:lpstr>Tahoma</vt:lpstr>
      <vt:lpstr>Wingdings</vt:lpstr>
      <vt:lpstr>경영개선팀 템플릿</vt:lpstr>
      <vt:lpstr>Digital P&amp;ID</vt:lpstr>
      <vt:lpstr>1. 개발환경</vt:lpstr>
      <vt:lpstr>3. Visual Studio를 통한 파이썬 설치</vt:lpstr>
      <vt:lpstr>4. 파이썬 패키지 설치</vt:lpstr>
      <vt:lpstr>5. Tesseract 설치</vt:lpstr>
      <vt:lpstr>2. 인식 절차</vt:lpstr>
      <vt:lpstr>1. 시스템 구성도</vt:lpstr>
      <vt:lpstr>화면 정의서</vt:lpstr>
      <vt:lpstr>화면 정의서</vt:lpstr>
      <vt:lpstr>도면 영역 설정</vt:lpstr>
      <vt:lpstr>화면 정의서</vt:lpstr>
      <vt:lpstr>화면 정의서 - 인식</vt:lpstr>
      <vt:lpstr>화면 정의서</vt:lpstr>
      <vt:lpstr>화면 정의서 – Symbol Editor(여러개의 심볼을 저장할 수 있음)</vt:lpstr>
      <vt:lpstr>심볼 검출 방안</vt:lpstr>
      <vt:lpstr>텍스트 검출 방안</vt:lpstr>
      <vt:lpstr>화면 정의서 - NOTE</vt:lpstr>
      <vt:lpstr>라인 검출</vt:lpstr>
      <vt:lpstr>Flow Mark 검출</vt:lpstr>
      <vt:lpstr>Line No와 라인 연결</vt:lpstr>
      <vt:lpstr>PowerPoint Presentation</vt:lpstr>
      <vt:lpstr>화면 정의서 – LINE 색상 변경 : 라인에 속한 Line NO,심볼,Line의 색상 변경</vt:lpstr>
      <vt:lpstr>라인 생성</vt:lpstr>
      <vt:lpstr>심볼 생성/수정</vt:lpstr>
      <vt:lpstr>PowerPoint Presentation</vt:lpstr>
      <vt:lpstr>코딩 규칙</vt:lpstr>
      <vt:lpstr>심볼 검출 – 회전 좌표 계산</vt:lpstr>
      <vt:lpstr>PowerPoint Presentation</vt:lpstr>
      <vt:lpstr>PowerPoint Presentation</vt:lpstr>
      <vt:lpstr>PowerPoint Presentation</vt:lpstr>
      <vt:lpstr>PowerPoint Presentation</vt:lpstr>
      <vt:lpstr>Qt Designer 사용법</vt:lpstr>
      <vt:lpstr>5. PyQt5 Designer 사용법(1)</vt:lpstr>
      <vt:lpstr>5. PyQt5 Designer 사용법(2)</vt:lpstr>
      <vt:lpstr>5. PyQt5 Designer 사용법(3)</vt:lpstr>
      <vt:lpstr>5. PyQt5 Designer 사용법(4)</vt:lpstr>
      <vt:lpstr>5. PyQt5 Designer 사용법(5)</vt:lpstr>
      <vt:lpstr>5. PyQt5 Designer 사용법(6)</vt:lpstr>
      <vt:lpstr>5. PyQt5 Designer 사용법(7) - Splitter</vt:lpstr>
      <vt:lpstr>5. PyQt5 Designer 사용법(8) – Python 파일 생성</vt:lpstr>
      <vt:lpstr>5. PyQt5 Designer 사용법(9) – 생성된 Python 파일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humkyung</cp:lastModifiedBy>
  <cp:revision>1102</cp:revision>
  <cp:lastPrinted>2018-01-30T04:50:40Z</cp:lastPrinted>
  <dcterms:created xsi:type="dcterms:W3CDTF">2012-12-12T04:21:44Z</dcterms:created>
  <dcterms:modified xsi:type="dcterms:W3CDTF">2018-07-02T00:07:42Z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