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4"/>
  </p:sldMasterIdLst>
  <p:notesMasterIdLst>
    <p:notesMasterId r:id="rId61"/>
  </p:notesMasterIdLst>
  <p:handoutMasterIdLst>
    <p:handoutMasterId r:id="rId62"/>
  </p:handoutMasterIdLst>
  <p:sldIdLst>
    <p:sldId id="293" r:id="rId35"/>
    <p:sldId id="316" r:id="rId36"/>
    <p:sldId id="303" r:id="rId37"/>
    <p:sldId id="308" r:id="rId38"/>
    <p:sldId id="310" r:id="rId39"/>
    <p:sldId id="311" r:id="rId40"/>
    <p:sldId id="309" r:id="rId41"/>
    <p:sldId id="322" r:id="rId42"/>
    <p:sldId id="307" r:id="rId43"/>
    <p:sldId id="312" r:id="rId44"/>
    <p:sldId id="323" r:id="rId45"/>
    <p:sldId id="318" r:id="rId46"/>
    <p:sldId id="315" r:id="rId47"/>
    <p:sldId id="330" r:id="rId48"/>
    <p:sldId id="319" r:id="rId49"/>
    <p:sldId id="328" r:id="rId50"/>
    <p:sldId id="329" r:id="rId51"/>
    <p:sldId id="320" r:id="rId52"/>
    <p:sldId id="321" r:id="rId53"/>
    <p:sldId id="304" r:id="rId54"/>
    <p:sldId id="313" r:id="rId55"/>
    <p:sldId id="317" r:id="rId56"/>
    <p:sldId id="306" r:id="rId57"/>
    <p:sldId id="324" r:id="rId58"/>
    <p:sldId id="325" r:id="rId59"/>
    <p:sldId id="326" r:id="rId60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16"/>
            <p14:sldId id="303"/>
            <p14:sldId id="308"/>
            <p14:sldId id="310"/>
            <p14:sldId id="311"/>
            <p14:sldId id="309"/>
            <p14:sldId id="322"/>
            <p14:sldId id="307"/>
            <p14:sldId id="312"/>
            <p14:sldId id="323"/>
            <p14:sldId id="318"/>
            <p14:sldId id="315"/>
            <p14:sldId id="330"/>
            <p14:sldId id="319"/>
            <p14:sldId id="328"/>
            <p14:sldId id="329"/>
            <p14:sldId id="320"/>
            <p14:sldId id="321"/>
            <p14:sldId id="304"/>
            <p14:sldId id="313"/>
            <p14:sldId id="317"/>
            <p14:sldId id="306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115" d="100"/>
          <a:sy n="115" d="100"/>
        </p:scale>
        <p:origin x="1692" y="114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5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63" Type="http://schemas.openxmlformats.org/officeDocument/2006/relationships/presProps" Target="pres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66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61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slide" Target="slides/slide26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7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2018-05-30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2018-05-30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ko-KR" altLang="en-US" dirty="0"/>
              <a:t>개월 동안 수행하였습니다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44614-6B3A-44D5-ADA7-78CA24AED84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83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5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203610" y="2451333"/>
            <a:ext cx="5796644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6360294" y="2451332"/>
            <a:ext cx="2556284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5476054" y="3093460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DD1185-B0E9-42B7-8690-48947C38F870}"/>
              </a:ext>
            </a:extLst>
          </p:cNvPr>
          <p:cNvSpPr/>
          <p:nvPr/>
        </p:nvSpPr>
        <p:spPr bwMode="auto">
          <a:xfrm>
            <a:off x="203610" y="4680409"/>
            <a:ext cx="212423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dirty="0"/>
              <a:t>외곽선 추출하여 </a:t>
            </a:r>
            <a:br>
              <a:rPr lang="en-US" altLang="ko-KR" sz="1000" dirty="0"/>
            </a:br>
            <a:r>
              <a:rPr lang="en-US" altLang="ko-KR" sz="1000" dirty="0"/>
              <a:t>Process Line</a:t>
            </a:r>
            <a:r>
              <a:rPr lang="ko-KR" altLang="en-US" sz="1000" dirty="0"/>
              <a:t>과 </a:t>
            </a:r>
            <a:r>
              <a:rPr lang="en-US" altLang="ko-KR" sz="1000" dirty="0"/>
              <a:t>Inst. Bubble </a:t>
            </a:r>
            <a:r>
              <a:rPr lang="ko-KR" altLang="en-US" sz="1000" dirty="0"/>
              <a:t>제거</a:t>
            </a:r>
            <a:endParaRPr lang="en-US" altLang="ko-KR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C73A3-754B-485A-8134-BB08BA437AC7}"/>
              </a:ext>
            </a:extLst>
          </p:cNvPr>
          <p:cNvSpPr/>
          <p:nvPr/>
        </p:nvSpPr>
        <p:spPr bwMode="auto">
          <a:xfrm>
            <a:off x="2557893" y="4680409"/>
            <a:ext cx="179095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Bounding</a:t>
            </a:r>
            <a:r>
              <a:rPr lang="ko-KR" altLang="en-US" sz="1000" dirty="0"/>
              <a:t> </a:t>
            </a:r>
            <a:r>
              <a:rPr lang="en-US" altLang="ko-KR" sz="1000" dirty="0"/>
              <a:t>box</a:t>
            </a:r>
            <a:r>
              <a:rPr lang="ko-KR" altLang="en-US" sz="1000" dirty="0"/>
              <a:t>가 </a:t>
            </a:r>
            <a:br>
              <a:rPr lang="en-US" altLang="ko-KR" sz="1000" dirty="0"/>
            </a:br>
            <a:r>
              <a:rPr lang="ko-KR" altLang="en-US" sz="1000" dirty="0"/>
              <a:t>특정 비율이 아닌 부분 제거</a:t>
            </a:r>
            <a:endParaRPr lang="en-US" altLang="ko-KR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272DE-4099-4BB9-B00A-58B77DA71BE7}"/>
              </a:ext>
            </a:extLst>
          </p:cNvPr>
          <p:cNvSpPr/>
          <p:nvPr/>
        </p:nvSpPr>
        <p:spPr bwMode="auto">
          <a:xfrm>
            <a:off x="4578893" y="4671959"/>
            <a:ext cx="649287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 err="1"/>
              <a:t>Dialate</a:t>
            </a:r>
            <a:endParaRPr lang="en-US" altLang="ko-KR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F7B21-1C17-45CF-B5C2-3B0C00512D38}"/>
              </a:ext>
            </a:extLst>
          </p:cNvPr>
          <p:cNvSpPr/>
          <p:nvPr/>
        </p:nvSpPr>
        <p:spPr bwMode="auto">
          <a:xfrm>
            <a:off x="5458227" y="4680409"/>
            <a:ext cx="151095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Contour Bounding Box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550264-AA0F-4ACB-A3B3-7E9C4ED811FA}"/>
              </a:ext>
            </a:extLst>
          </p:cNvPr>
          <p:cNvSpPr/>
          <p:nvPr/>
        </p:nvSpPr>
        <p:spPr bwMode="auto">
          <a:xfrm>
            <a:off x="7199227" y="4680409"/>
            <a:ext cx="637232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OCR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B5284C98-E660-4D37-8C17-C6F183F77ECA}"/>
              </a:ext>
            </a:extLst>
          </p:cNvPr>
          <p:cNvSpPr/>
          <p:nvPr/>
        </p:nvSpPr>
        <p:spPr>
          <a:xfrm rot="5400000">
            <a:off x="3695997" y="467759"/>
            <a:ext cx="648073" cy="7632849"/>
          </a:xfrm>
          <a:prstGeom prst="lef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0D694E-C0E1-4848-ADB4-E289AF0FE3E4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2327846" y="5004445"/>
            <a:ext cx="23004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F10640-09E9-4932-A2BF-F723B41A81A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4348846" y="4995995"/>
            <a:ext cx="230047" cy="845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E77BDE-80D3-4BD1-A721-4DD70D26F94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228180" y="4995995"/>
            <a:ext cx="230047" cy="845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495489-0135-4964-BB86-31959F589487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6969180" y="5004445"/>
            <a:ext cx="23004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635658" y="2844253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284709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284425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4860525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선과 선을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4860525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766" y="3060395"/>
            <a:ext cx="574739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3060253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23" idx="0"/>
          </p:cNvCxnSpPr>
          <p:nvPr/>
        </p:nvCxnSpPr>
        <p:spPr>
          <a:xfrm>
            <a:off x="6809019" y="3276253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5076525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8" y="4860525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Primary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04679" y="5076525"/>
            <a:ext cx="6192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DC091-6CD0-4A32-912F-4ECF35890A6B}"/>
              </a:ext>
            </a:extLst>
          </p:cNvPr>
          <p:cNvSpPr/>
          <p:nvPr/>
        </p:nvSpPr>
        <p:spPr bwMode="auto">
          <a:xfrm>
            <a:off x="635658" y="1615987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Trim Line</a:t>
            </a:r>
            <a:r>
              <a:rPr lang="ko-KR" altLang="en-US" sz="1100" b="1" dirty="0"/>
              <a:t>같은 작은 객체 삭제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3A03F7-30F3-4D05-A73B-D28A919F3F87}"/>
              </a:ext>
            </a:extLst>
          </p:cNvPr>
          <p:cNvCxnSpPr>
            <a:stCxn id="18" idx="1"/>
            <a:endCxn id="4" idx="1"/>
          </p:cNvCxnSpPr>
          <p:nvPr/>
        </p:nvCxnSpPr>
        <p:spPr>
          <a:xfrm rot="10800000" flipV="1">
            <a:off x="635658" y="1831987"/>
            <a:ext cx="12700" cy="122840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B695E2-203F-4F5C-9159-206E87A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0" y="1223242"/>
            <a:ext cx="2943598" cy="12417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0148814-9AFD-4BC0-9A27-49A65281C6B4}"/>
              </a:ext>
            </a:extLst>
          </p:cNvPr>
          <p:cNvSpPr/>
          <p:nvPr/>
        </p:nvSpPr>
        <p:spPr bwMode="auto">
          <a:xfrm>
            <a:off x="5171525" y="1483036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0FA-A39A-457B-8788-12997E0994E3}"/>
              </a:ext>
            </a:extLst>
          </p:cNvPr>
          <p:cNvSpPr txBox="1"/>
          <p:nvPr/>
        </p:nvSpPr>
        <p:spPr>
          <a:xfrm>
            <a:off x="5180735" y="1973804"/>
            <a:ext cx="1313427" cy="2573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라인 인식 전 삭제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57CDE-2742-4E3D-829E-6EA5A59CDC60}"/>
              </a:ext>
            </a:extLst>
          </p:cNvPr>
          <p:cNvCxnSpPr>
            <a:cxnSpLocks/>
            <a:stCxn id="21" idx="5"/>
            <a:endCxn id="22" idx="0"/>
          </p:cNvCxnSpPr>
          <p:nvPr/>
        </p:nvCxnSpPr>
        <p:spPr>
          <a:xfrm>
            <a:off x="5355913" y="1667424"/>
            <a:ext cx="481536" cy="30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385238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r>
              <a:rPr lang="ko-KR" altLang="en-US" sz="1100" b="1" dirty="0"/>
              <a:t> </a:t>
            </a:r>
          </a:p>
        </p:txBody>
      </p:sp>
      <p:cxnSp>
        <p:nvCxnSpPr>
          <p:cNvPr id="25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23" idx="2"/>
            <a:endCxn id="7" idx="0"/>
          </p:cNvCxnSpPr>
          <p:nvPr/>
        </p:nvCxnSpPr>
        <p:spPr>
          <a:xfrm>
            <a:off x="6809019" y="4284389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7" y="5904593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Secondary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28" name="직선 화살표 연결선 27"/>
          <p:cNvCxnSpPr>
            <a:stCxn id="15" idx="2"/>
            <a:endCxn id="26" idx="0"/>
          </p:cNvCxnSpPr>
          <p:nvPr/>
        </p:nvCxnSpPr>
        <p:spPr>
          <a:xfrm flipH="1">
            <a:off x="1370168" y="5292525"/>
            <a:ext cx="1" cy="612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5460194" y="5724525"/>
            <a:ext cx="1188132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6072262" y="5764745"/>
            <a:ext cx="0" cy="71169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7080374" y="5724525"/>
            <a:ext cx="1096797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7656438" y="5724525"/>
            <a:ext cx="0" cy="7519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 bwMode="auto">
          <a:xfrm>
            <a:off x="5954725" y="5604886"/>
            <a:ext cx="235076" cy="23507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2" name="순서도: 추출 41"/>
          <p:cNvSpPr/>
          <p:nvPr/>
        </p:nvSpPr>
        <p:spPr bwMode="auto">
          <a:xfrm rot="5400000">
            <a:off x="6535700" y="6038910"/>
            <a:ext cx="792066" cy="163343"/>
          </a:xfrm>
          <a:prstGeom prst="flowChartExtra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A7E6-9D94-46AF-8533-73E14CFD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Flow Mark </a:t>
            </a:r>
            <a:r>
              <a:rPr lang="ko-KR" altLang="en-US" dirty="0"/>
              <a:t>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E72C-DA47-4067-973D-1C8F8524E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9F477A-ADB7-4D15-A2E4-942647C52F29}"/>
              </a:ext>
            </a:extLst>
          </p:cNvPr>
          <p:cNvSpPr/>
          <p:nvPr/>
        </p:nvSpPr>
        <p:spPr bwMode="auto">
          <a:xfrm>
            <a:off x="635658" y="2340151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주위 </a:t>
            </a:r>
            <a:r>
              <a:rPr lang="en-US" altLang="ko-KR" sz="1100" b="1" dirty="0"/>
              <a:t>ROI</a:t>
            </a:r>
            <a:r>
              <a:rPr lang="ko-KR" altLang="en-US" sz="11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D7612-65E5-4E7D-A3CD-1DB08CD80A48}"/>
              </a:ext>
            </a:extLst>
          </p:cNvPr>
          <p:cNvSpPr/>
          <p:nvPr/>
        </p:nvSpPr>
        <p:spPr bwMode="auto">
          <a:xfrm>
            <a:off x="3623990" y="2340150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Hough Line </a:t>
            </a:r>
            <a:r>
              <a:rPr lang="ko-KR" altLang="en-US" sz="1100" b="1" dirty="0"/>
              <a:t>알고리즘</a:t>
            </a:r>
            <a:br>
              <a:rPr lang="en-US" altLang="ko-KR" sz="1100" b="1" dirty="0"/>
            </a:br>
            <a:r>
              <a:rPr lang="ko-KR" altLang="en-US" sz="1100" b="1" dirty="0"/>
              <a:t>선 검출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21E81-D6B4-415D-BFD8-8E4DC6B13B1B}"/>
              </a:ext>
            </a:extLst>
          </p:cNvPr>
          <p:cNvSpPr/>
          <p:nvPr/>
        </p:nvSpPr>
        <p:spPr bwMode="auto">
          <a:xfrm>
            <a:off x="6612322" y="2340149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라인에 수직</a:t>
            </a:r>
            <a:r>
              <a:rPr lang="en-US" altLang="ko-KR" sz="1100" b="1" dirty="0"/>
              <a:t>,</a:t>
            </a:r>
            <a:r>
              <a:rPr lang="ko-KR" altLang="en-US" sz="1100" b="1" dirty="0"/>
              <a:t>수평</a:t>
            </a:r>
            <a:br>
              <a:rPr lang="en-US" altLang="ko-KR" sz="1100" b="1" dirty="0"/>
            </a:br>
            <a:r>
              <a:rPr lang="ko-KR" altLang="en-US" sz="1100" b="1" dirty="0"/>
              <a:t>선 제거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F2394-87F2-4798-B8B4-6534F58A91B9}"/>
              </a:ext>
            </a:extLst>
          </p:cNvPr>
          <p:cNvCxnSpPr/>
          <p:nvPr/>
        </p:nvCxnSpPr>
        <p:spPr>
          <a:xfrm>
            <a:off x="1751782" y="4788421"/>
            <a:ext cx="583264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5F67DF-EAF5-4215-8CAD-42D5103716C9}"/>
              </a:ext>
            </a:extLst>
          </p:cNvPr>
          <p:cNvCxnSpPr/>
          <p:nvPr/>
        </p:nvCxnSpPr>
        <p:spPr>
          <a:xfrm>
            <a:off x="7044370" y="4356373"/>
            <a:ext cx="540060" cy="324036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667ADD-62A9-424B-80F9-F22D049E342C}"/>
              </a:ext>
            </a:extLst>
          </p:cNvPr>
          <p:cNvCxnSpPr/>
          <p:nvPr/>
        </p:nvCxnSpPr>
        <p:spPr>
          <a:xfrm>
            <a:off x="7044370" y="4356373"/>
            <a:ext cx="0" cy="432048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A3419B-B3FB-4EA6-BF13-5FB4F52B97C9}"/>
              </a:ext>
            </a:extLst>
          </p:cNvPr>
          <p:cNvCxnSpPr>
            <a:cxnSpLocks/>
          </p:cNvCxnSpPr>
          <p:nvPr/>
        </p:nvCxnSpPr>
        <p:spPr>
          <a:xfrm>
            <a:off x="7584430" y="4680409"/>
            <a:ext cx="0" cy="108012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2580E3-3A4E-43AC-8F8C-39F90250AFFE}"/>
              </a:ext>
            </a:extLst>
          </p:cNvPr>
          <p:cNvSpPr txBox="1"/>
          <p:nvPr/>
        </p:nvSpPr>
        <p:spPr>
          <a:xfrm>
            <a:off x="6834062" y="44591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d1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8DE8F-D091-47A1-9432-06F29FCBAF25}"/>
              </a:ext>
            </a:extLst>
          </p:cNvPr>
          <p:cNvSpPr txBox="1"/>
          <p:nvPr/>
        </p:nvSpPr>
        <p:spPr>
          <a:xfrm>
            <a:off x="7349256" y="46084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d2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D48712-503B-4DEC-9390-C68A23EF31D7}"/>
              </a:ext>
            </a:extLst>
          </p:cNvPr>
          <p:cNvSpPr txBox="1"/>
          <p:nvPr/>
        </p:nvSpPr>
        <p:spPr>
          <a:xfrm>
            <a:off x="6966340" y="4085458"/>
            <a:ext cx="1560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83AB3F-D642-4380-A71C-B42A58FA11DF}"/>
              </a:ext>
            </a:extLst>
          </p:cNvPr>
          <p:cNvSpPr txBox="1"/>
          <p:nvPr/>
        </p:nvSpPr>
        <p:spPr>
          <a:xfrm>
            <a:off x="7513898" y="4425711"/>
            <a:ext cx="156059" cy="257369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E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145D5-2291-481F-AAEC-229BAC4EED97}"/>
              </a:ext>
            </a:extLst>
          </p:cNvPr>
          <p:cNvSpPr/>
          <p:nvPr/>
        </p:nvSpPr>
        <p:spPr bwMode="auto">
          <a:xfrm>
            <a:off x="1751782" y="4891151"/>
            <a:ext cx="2556284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거리과 먼 점이 선의 시작점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2DA574-C775-4281-9DBA-113EF2928335}"/>
              </a:ext>
            </a:extLst>
          </p:cNvPr>
          <p:cNvSpPr/>
          <p:nvPr/>
        </p:nvSpPr>
        <p:spPr bwMode="auto">
          <a:xfrm>
            <a:off x="4801289" y="4893285"/>
            <a:ext cx="2783141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선의 시작점과 가까운 점이 라인의 시작점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AE422F-80E7-407E-B828-82306A1DAEE1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579874" y="2556292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F92C6E-299D-494B-92A8-F74B451D17AA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5568206" y="2556291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158AF3-3EC6-4DA6-9E73-81CF19698D11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4308066" y="5107293"/>
            <a:ext cx="493223" cy="2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C7A467-9421-48DC-8CD4-F446076A01E7}"/>
              </a:ext>
            </a:extLst>
          </p:cNvPr>
          <p:cNvSpPr txBox="1"/>
          <p:nvPr/>
        </p:nvSpPr>
        <p:spPr>
          <a:xfrm>
            <a:off x="1751782" y="4500389"/>
            <a:ext cx="540055" cy="2573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START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40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30BEA-2C96-42DB-823A-71D429BF3033}"/>
              </a:ext>
            </a:extLst>
          </p:cNvPr>
          <p:cNvSpPr/>
          <p:nvPr/>
        </p:nvSpPr>
        <p:spPr bwMode="auto">
          <a:xfrm>
            <a:off x="815678" y="3060229"/>
            <a:ext cx="900100" cy="305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TO DO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707666" y="1692077"/>
            <a:ext cx="4176464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84130" y="1692077"/>
            <a:ext cx="0" cy="381642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884130" y="5508501"/>
            <a:ext cx="370841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583" y="1362700"/>
            <a:ext cx="1996307" cy="257369"/>
          </a:xfrm>
          <a:prstGeom prst="rect">
            <a:avLst/>
          </a:prstGeom>
          <a:ln>
            <a:solidFill>
              <a:srgbClr val="91919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¾”-DR-UY10330-NA1S-PPS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구부러진 연결선 14"/>
          <p:cNvCxnSpPr>
            <a:endCxn id="13" idx="3"/>
          </p:cNvCxnSpPr>
          <p:nvPr/>
        </p:nvCxnSpPr>
        <p:spPr>
          <a:xfrm rot="10800000">
            <a:off x="2723890" y="1491385"/>
            <a:ext cx="576064" cy="200692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1922" y="134144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795898" y="1692077"/>
            <a:ext cx="0" cy="22322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2795898" y="3924325"/>
            <a:ext cx="208823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구부러진 연결선 23"/>
          <p:cNvCxnSpPr/>
          <p:nvPr/>
        </p:nvCxnSpPr>
        <p:spPr>
          <a:xfrm flipV="1">
            <a:off x="2795898" y="2592177"/>
            <a:ext cx="2088232" cy="432048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80139" y="269484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3685653" y="3924325"/>
            <a:ext cx="0" cy="10801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685653" y="5004445"/>
            <a:ext cx="119847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4884130" y="2952217"/>
            <a:ext cx="262829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7512422" y="2952217"/>
            <a:ext cx="0" cy="25562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구부러진 연결선 37"/>
          <p:cNvCxnSpPr/>
          <p:nvPr/>
        </p:nvCxnSpPr>
        <p:spPr>
          <a:xfrm flipV="1">
            <a:off x="3685652" y="4356373"/>
            <a:ext cx="1198480" cy="180021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38053" y="422107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2" name="구부러진 연결선 41"/>
          <p:cNvCxnSpPr/>
          <p:nvPr/>
        </p:nvCxnSpPr>
        <p:spPr>
          <a:xfrm rot="5400000">
            <a:off x="6137368" y="4133444"/>
            <a:ext cx="1512165" cy="1237946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2342" y="431769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218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894232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LINE</a:t>
            </a:r>
            <a:r>
              <a:rPr lang="ko-KR" altLang="en-US" dirty="0"/>
              <a:t> 색상 변경 </a:t>
            </a:r>
            <a:r>
              <a:rPr lang="en-US" altLang="ko-KR" dirty="0"/>
              <a:t>: </a:t>
            </a:r>
            <a:r>
              <a:rPr lang="ko-KR" altLang="en-US" dirty="0"/>
              <a:t>라인에 속한 </a:t>
            </a:r>
            <a:r>
              <a:rPr lang="en-US" altLang="ko-KR" dirty="0"/>
              <a:t>Line NO,</a:t>
            </a:r>
            <a:r>
              <a:rPr lang="ko-KR" altLang="en-US" dirty="0"/>
              <a:t>심볼</a:t>
            </a:r>
            <a:r>
              <a:rPr lang="en-US" altLang="ko-KR" dirty="0"/>
              <a:t>,Line</a:t>
            </a:r>
            <a:r>
              <a:rPr lang="ko-KR" altLang="en-US" dirty="0"/>
              <a:t>의 색상 변경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5C81E-E767-4E1D-ACA0-7E34B041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9E86C-3D09-45A2-B8B9-57D83C6B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04" y="2322695"/>
            <a:ext cx="2663379" cy="2195148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BBDFF0A-D70F-4F27-B810-F881372AA464}"/>
              </a:ext>
            </a:extLst>
          </p:cNvPr>
          <p:cNvCxnSpPr/>
          <p:nvPr/>
        </p:nvCxnSpPr>
        <p:spPr>
          <a:xfrm>
            <a:off x="1355738" y="1584065"/>
            <a:ext cx="1872666" cy="86409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69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인식 절차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BB7F-9166-4B75-B2D6-EE60AF4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    &lt;RUN&gt;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&lt;/ LINE &gt;	</a:t>
            </a:r>
            <a:br>
              <a:rPr lang="en-US" altLang="ko-KR" sz="1200" b="1" dirty="0"/>
            </a:br>
            <a:r>
              <a:rPr lang="en-US" altLang="ko-KR" sz="1200" b="1" dirty="0"/>
              <a:t>            &lt;SYMBOL&gt;</a:t>
            </a:r>
            <a:br>
              <a:rPr lang="en-US" altLang="ko-KR" sz="1200" b="1" dirty="0"/>
            </a:br>
            <a:r>
              <a:rPr lang="en-US" altLang="ko-KR" sz="1200" b="1" dirty="0"/>
              <a:t>            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&lt;DIRECTION&gt; &lt;/ DIRECTION &gt;			</a:t>
            </a:r>
            <a:br>
              <a:rPr lang="en-US" altLang="ko-KR" sz="1200" b="1" dirty="0"/>
            </a:br>
            <a:r>
              <a:rPr lang="en-US" altLang="ko-KR" sz="1200" b="1" dirty="0"/>
              <a:t>   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&lt;/SYMBOL&gt;</a:t>
            </a:r>
            <a:br>
              <a:rPr lang="en-US" altLang="ko-KR" sz="1200" b="1" dirty="0"/>
            </a:br>
            <a:r>
              <a:rPr lang="en-US" altLang="ko-KR" sz="1200" b="1" dirty="0"/>
              <a:t>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&lt;NAME &gt;&lt;/NAME &gt;</a:t>
            </a:r>
            <a:br>
              <a:rPr lang="en-US" altLang="ko-KR" sz="1200" b="1" dirty="0"/>
            </a:br>
            <a:r>
              <a:rPr lang="en-US" altLang="ko-KR" sz="1200" b="1" dirty="0"/>
              <a:t>    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&lt;WIDTH&gt;&lt;/WIDTH&gt;</a:t>
            </a:r>
            <a:br>
              <a:rPr lang="en-US" altLang="ko-KR" sz="1200" b="1" dirty="0"/>
            </a:br>
            <a:r>
              <a:rPr lang="en-US" altLang="ko-KR" sz="1200" b="1" dirty="0"/>
              <a:t>    &lt;HEIGHT&gt;&lt;/HEIGHT/&gt;</a:t>
            </a:r>
            <a:br>
              <a:rPr lang="en-US" altLang="ko-KR" sz="1200" b="1" dirty="0"/>
            </a:br>
            <a:r>
              <a:rPr lang="en-US" altLang="ko-KR" sz="1200" b="1" dirty="0"/>
              <a:t>&lt;/ ATTRIBUTE&gt;</a:t>
            </a:r>
            <a:br>
              <a:rPr lang="en-US" altLang="ko-KR" sz="1200" b="1" dirty="0"/>
            </a:br>
            <a:r>
              <a:rPr lang="en-US" altLang="ko-KR" sz="1200" b="1" dirty="0"/>
              <a:t>&lt;/RUN&gt;</a:t>
            </a:r>
            <a:br>
              <a:rPr lang="en-US" altLang="ko-KR" sz="1200" b="1" dirty="0"/>
            </a:b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41992"/>
              </p:ext>
            </p:extLst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2’’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3878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1CS1S80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Plant Group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PC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</a:t>
                      </a:r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40253"/>
              </p:ext>
            </p:extLst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D C S\DCS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83611"/>
              </p:ext>
            </p:extLst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8A904A0-57CA-4111-A428-98110469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10" y="2609442"/>
            <a:ext cx="2664296" cy="32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ACB23-AA48-4C05-9131-01ADEA5E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33" y="5033856"/>
            <a:ext cx="636650" cy="63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ACDDA-F8B9-4958-B965-E2350598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50" y="4727835"/>
            <a:ext cx="636650" cy="6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07E801-6E04-47E2-8BA1-E2214D4BF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41787"/>
              </p:ext>
            </p:extLst>
          </p:nvPr>
        </p:nvGraphicFramePr>
        <p:xfrm>
          <a:off x="239614" y="97199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4394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From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PC-P-202A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D34E3C1-9730-441E-B665-72AE6EB1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5" y="2240733"/>
            <a:ext cx="2105025" cy="60386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03A833-BEDE-4B59-9934-06D6CBF28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44135"/>
              </p:ext>
            </p:extLst>
          </p:nvPr>
        </p:nvGraphicFramePr>
        <p:xfrm>
          <a:off x="239614" y="3729357"/>
          <a:ext cx="3429208" cy="25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53004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4427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 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PU-K-2913B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Fluid code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LWF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670394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3B3825-86F7-45A6-9BD5-E1F5080F7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277"/>
              </p:ext>
            </p:extLst>
          </p:nvPr>
        </p:nvGraphicFramePr>
        <p:xfrm>
          <a:off x="4381815" y="977430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DIONAX/GULASOL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2031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PC-K-2203A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PC-P-266 A/B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0583A12-D9B3-4586-B6C1-FE2F281B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46" y="2240733"/>
            <a:ext cx="2002287" cy="60386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3E135D-0AD4-495A-B203-0139C4CE5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36266"/>
              </p:ext>
            </p:extLst>
          </p:nvPr>
        </p:nvGraphicFramePr>
        <p:xfrm>
          <a:off x="4371884" y="372935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PC-D-202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E558CB-7CC0-4107-8ABF-B6D387A1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93" y="4997017"/>
            <a:ext cx="2015480" cy="610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17857C-A2AB-44DC-9E2A-35A7F98C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18" y="4757015"/>
            <a:ext cx="1400175" cy="6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1B92D5-0B45-4277-9551-AA29B1D6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시스템 구성도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CAD86-2F48-4D6E-8C12-BE87476BE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8" name="Rectangle 52">
            <a:extLst>
              <a:ext uri="{FF2B5EF4-FFF2-40B4-BE49-F238E27FC236}">
                <a16:creationId xmlns:a16="http://schemas.microsoft.com/office/drawing/2014/main" id="{B103A464-4AE3-476C-BA68-A20CAA90E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6" y="1394713"/>
            <a:ext cx="8649562" cy="4839255"/>
          </a:xfrm>
          <a:prstGeom prst="rect">
            <a:avLst/>
          </a:prstGeom>
          <a:noFill/>
          <a:ln w="6350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6288" tIns="66288" rIns="66288" bIns="66288" anchor="ctr"/>
          <a:lstStyle/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en-US" altLang="ko-KR" sz="1105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FA4E7688-DA60-42DC-8E22-BA35093A2EBC}"/>
              </a:ext>
            </a:extLst>
          </p:cNvPr>
          <p:cNvSpPr/>
          <p:nvPr/>
        </p:nvSpPr>
        <p:spPr bwMode="auto">
          <a:xfrm>
            <a:off x="288164" y="1489272"/>
            <a:ext cx="1203136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FEED Package</a:t>
            </a:r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E20775E3-04C5-4B14-A142-BEB6A66C0F23}"/>
              </a:ext>
            </a:extLst>
          </p:cNvPr>
          <p:cNvSpPr/>
          <p:nvPr/>
        </p:nvSpPr>
        <p:spPr bwMode="auto">
          <a:xfrm>
            <a:off x="288163" y="1752953"/>
            <a:ext cx="1203136" cy="440082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5655ACF6-E09C-45E7-9FAF-6915FD59DFA1}"/>
              </a:ext>
            </a:extLst>
          </p:cNvPr>
          <p:cNvSpPr/>
          <p:nvPr/>
        </p:nvSpPr>
        <p:spPr bwMode="auto">
          <a:xfrm>
            <a:off x="7828904" y="1506161"/>
            <a:ext cx="994327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Output</a:t>
            </a:r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41406BA2-C06C-4676-BDB4-9A87B421A18E}"/>
              </a:ext>
            </a:extLst>
          </p:cNvPr>
          <p:cNvSpPr/>
          <p:nvPr/>
        </p:nvSpPr>
        <p:spPr bwMode="auto">
          <a:xfrm>
            <a:off x="7828904" y="1767993"/>
            <a:ext cx="989366" cy="4394637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B9276DD4-B7B5-4FCB-97F3-318E00758B41}"/>
              </a:ext>
            </a:extLst>
          </p:cNvPr>
          <p:cNvSpPr/>
          <p:nvPr/>
        </p:nvSpPr>
        <p:spPr bwMode="auto">
          <a:xfrm>
            <a:off x="1752704" y="5126411"/>
            <a:ext cx="5833385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ysClr val="window" lastClr="FFFFFF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Rule</a:t>
            </a:r>
            <a:endParaRPr kumimoji="1" lang="ko-KR" altLang="en-US" sz="1289" b="1" kern="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B5E82AEB-597B-461C-9E6A-1FFD99A75EE7}"/>
              </a:ext>
            </a:extLst>
          </p:cNvPr>
          <p:cNvSpPr/>
          <p:nvPr/>
        </p:nvSpPr>
        <p:spPr bwMode="auto">
          <a:xfrm>
            <a:off x="1752704" y="5126412"/>
            <a:ext cx="5833385" cy="103621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815C7043-01BA-45CF-BC96-0088145A0244}"/>
              </a:ext>
            </a:extLst>
          </p:cNvPr>
          <p:cNvSpPr/>
          <p:nvPr/>
        </p:nvSpPr>
        <p:spPr bwMode="auto">
          <a:xfrm>
            <a:off x="1752704" y="3479194"/>
            <a:ext cx="5833385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추출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EF3712-5BAF-4FA7-B500-F47CFC9ED1C7}"/>
              </a:ext>
            </a:extLst>
          </p:cNvPr>
          <p:cNvGrpSpPr/>
          <p:nvPr/>
        </p:nvGrpSpPr>
        <p:grpSpPr>
          <a:xfrm>
            <a:off x="3737304" y="5474188"/>
            <a:ext cx="759911" cy="622524"/>
            <a:chOff x="2149583" y="5659888"/>
            <a:chExt cx="825386" cy="676162"/>
          </a:xfrm>
        </p:grpSpPr>
        <p:pic>
          <p:nvPicPr>
            <p:cNvPr id="157" name="Picture 185" descr="3">
              <a:extLst>
                <a:ext uri="{FF2B5EF4-FFF2-40B4-BE49-F238E27FC236}">
                  <a16:creationId xmlns:a16="http://schemas.microsoft.com/office/drawing/2014/main" id="{53BD18E3-782E-4982-BE76-BF178052A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2149583" y="5659888"/>
              <a:ext cx="825386" cy="6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Text Box 252">
              <a:extLst>
                <a:ext uri="{FF2B5EF4-FFF2-40B4-BE49-F238E27FC236}">
                  <a16:creationId xmlns:a16="http://schemas.microsoft.com/office/drawing/2014/main" id="{83DB9C8D-7BD5-41FC-8DC5-F862A9C69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589" y="5980179"/>
              <a:ext cx="749999" cy="195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3144" tIns="33144" rIns="33144" bIns="33144" anchor="ctr" anchorCtr="0">
              <a:spAutoFit/>
            </a:bodyPr>
            <a:lstStyle/>
            <a:p>
              <a:pPr algn="ctr"/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Configuration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F2D7D0-36C9-4A0F-B1DB-EFA7CEDBB216}"/>
              </a:ext>
            </a:extLst>
          </p:cNvPr>
          <p:cNvGrpSpPr/>
          <p:nvPr/>
        </p:nvGrpSpPr>
        <p:grpSpPr>
          <a:xfrm>
            <a:off x="4880303" y="5474188"/>
            <a:ext cx="759911" cy="622524"/>
            <a:chOff x="3320674" y="5659888"/>
            <a:chExt cx="825386" cy="676162"/>
          </a:xfrm>
        </p:grpSpPr>
        <p:pic>
          <p:nvPicPr>
            <p:cNvPr id="183" name="Picture 185" descr="3">
              <a:extLst>
                <a:ext uri="{FF2B5EF4-FFF2-40B4-BE49-F238E27FC236}">
                  <a16:creationId xmlns:a16="http://schemas.microsoft.com/office/drawing/2014/main" id="{55F60332-5BC2-4A74-B174-31608C307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3320674" y="5659888"/>
              <a:ext cx="825386" cy="6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Text Box 252">
              <a:extLst>
                <a:ext uri="{FF2B5EF4-FFF2-40B4-BE49-F238E27FC236}">
                  <a16:creationId xmlns:a16="http://schemas.microsoft.com/office/drawing/2014/main" id="{5DA1F290-183C-4C2F-9B36-FB05A9AA3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716" y="5980179"/>
              <a:ext cx="615932" cy="195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3144" tIns="33144" rIns="33144" bIns="33144" anchor="ctr" anchorCtr="0">
              <a:spAutoFit/>
            </a:bodyPr>
            <a:lstStyle/>
            <a:p>
              <a:pPr algn="ctr"/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Symbol</a:t>
              </a:r>
              <a:r>
                <a:rPr lang="ko-KR" altLang="en-US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</a:p>
          </p:txBody>
        </p:sp>
      </p:grpSp>
      <p:sp>
        <p:nvSpPr>
          <p:cNvPr id="185" name="직사각형 184">
            <a:extLst>
              <a:ext uri="{FF2B5EF4-FFF2-40B4-BE49-F238E27FC236}">
                <a16:creationId xmlns:a16="http://schemas.microsoft.com/office/drawing/2014/main" id="{A7BC359B-FC5F-4DB5-9799-D2F93B2A9EF4}"/>
              </a:ext>
            </a:extLst>
          </p:cNvPr>
          <p:cNvSpPr/>
          <p:nvPr/>
        </p:nvSpPr>
        <p:spPr bwMode="auto">
          <a:xfrm>
            <a:off x="1804754" y="5431304"/>
            <a:ext cx="5746448" cy="700851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9E899415-15BD-4CFF-BB4C-8E0EF0587027}"/>
              </a:ext>
            </a:extLst>
          </p:cNvPr>
          <p:cNvSpPr/>
          <p:nvPr/>
        </p:nvSpPr>
        <p:spPr bwMode="auto">
          <a:xfrm>
            <a:off x="1752704" y="3742915"/>
            <a:ext cx="5833385" cy="131215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94" name="직사각형 193">
            <a:extLst>
              <a:ext uri="{FF2B5EF4-FFF2-40B4-BE49-F238E27FC236}">
                <a16:creationId xmlns:a16="http://schemas.microsoft.com/office/drawing/2014/main" id="{EAA9D0E9-C2CA-4834-9DF2-CABAEA257D1A}"/>
              </a:ext>
            </a:extLst>
          </p:cNvPr>
          <p:cNvSpPr/>
          <p:nvPr/>
        </p:nvSpPr>
        <p:spPr bwMode="auto">
          <a:xfrm>
            <a:off x="2549215" y="412372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Symbol</a:t>
            </a:r>
          </a:p>
        </p:txBody>
      </p:sp>
      <p:sp>
        <p:nvSpPr>
          <p:cNvPr id="199" name="직사각형 198">
            <a:extLst>
              <a:ext uri="{FF2B5EF4-FFF2-40B4-BE49-F238E27FC236}">
                <a16:creationId xmlns:a16="http://schemas.microsoft.com/office/drawing/2014/main" id="{63130CEB-5E0A-4233-9442-FDC74AFEAAD0}"/>
              </a:ext>
            </a:extLst>
          </p:cNvPr>
          <p:cNvSpPr/>
          <p:nvPr/>
        </p:nvSpPr>
        <p:spPr bwMode="auto">
          <a:xfrm>
            <a:off x="1806895" y="4570692"/>
            <a:ext cx="5744307" cy="43375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921" dirty="0">
                <a:latin typeface="맑은 고딕" pitchFamily="50" charset="-127"/>
                <a:ea typeface="맑은 고딕" pitchFamily="50" charset="-127"/>
              </a:rPr>
              <a:t>심볼 등록</a:t>
            </a:r>
            <a:endParaRPr lang="en-US" altLang="ko-KR" sz="92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3F3F1BD1-6E38-46AF-BC80-4ABF9AD6B40E}"/>
              </a:ext>
            </a:extLst>
          </p:cNvPr>
          <p:cNvSpPr/>
          <p:nvPr/>
        </p:nvSpPr>
        <p:spPr bwMode="auto">
          <a:xfrm>
            <a:off x="1804752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Line No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6" name="직사각형 205">
            <a:extLst>
              <a:ext uri="{FF2B5EF4-FFF2-40B4-BE49-F238E27FC236}">
                <a16:creationId xmlns:a16="http://schemas.microsoft.com/office/drawing/2014/main" id="{EBE85477-9FE5-48F4-8341-6E43D6F83081}"/>
              </a:ext>
            </a:extLst>
          </p:cNvPr>
          <p:cNvSpPr/>
          <p:nvPr/>
        </p:nvSpPr>
        <p:spPr bwMode="auto">
          <a:xfrm>
            <a:off x="1746857" y="2799399"/>
            <a:ext cx="5853271" cy="468566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207" name="직사각형 206">
            <a:extLst>
              <a:ext uri="{FF2B5EF4-FFF2-40B4-BE49-F238E27FC236}">
                <a16:creationId xmlns:a16="http://schemas.microsoft.com/office/drawing/2014/main" id="{1940FC7F-D8A7-4F47-9AF4-6F68CD1EDFA1}"/>
              </a:ext>
            </a:extLst>
          </p:cNvPr>
          <p:cNvSpPr/>
          <p:nvPr/>
        </p:nvSpPr>
        <p:spPr bwMode="auto">
          <a:xfrm>
            <a:off x="1746858" y="2534244"/>
            <a:ext cx="5853460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분류</a:t>
            </a: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C5B8B79E-95E2-409E-B084-4265A3ADAFF4}"/>
              </a:ext>
            </a:extLst>
          </p:cNvPr>
          <p:cNvSpPr/>
          <p:nvPr/>
        </p:nvSpPr>
        <p:spPr bwMode="auto">
          <a:xfrm>
            <a:off x="3293014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Tag No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0" name="직사각형 209">
            <a:extLst>
              <a:ext uri="{FF2B5EF4-FFF2-40B4-BE49-F238E27FC236}">
                <a16:creationId xmlns:a16="http://schemas.microsoft.com/office/drawing/2014/main" id="{D491F311-AC9D-4949-A522-6E566FE70E7C}"/>
              </a:ext>
            </a:extLst>
          </p:cNvPr>
          <p:cNvSpPr/>
          <p:nvPr/>
        </p:nvSpPr>
        <p:spPr bwMode="auto">
          <a:xfrm>
            <a:off x="4781275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Size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5" name="화살표: 오른쪽 224">
            <a:extLst>
              <a:ext uri="{FF2B5EF4-FFF2-40B4-BE49-F238E27FC236}">
                <a16:creationId xmlns:a16="http://schemas.microsoft.com/office/drawing/2014/main" id="{77B82DD2-D924-4359-BF1D-51F5D89AB28A}"/>
              </a:ext>
            </a:extLst>
          </p:cNvPr>
          <p:cNvSpPr/>
          <p:nvPr/>
        </p:nvSpPr>
        <p:spPr bwMode="auto">
          <a:xfrm rot="16200000">
            <a:off x="4543772" y="2881755"/>
            <a:ext cx="263266" cy="84444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86" tIns="42093" rIns="84186" bIns="420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31416" indent="-631416" algn="ctr" defTabSz="841888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210" b="1" i="1">
              <a:solidFill>
                <a:srgbClr val="0000CC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227" name="AutoShape 11">
            <a:extLst>
              <a:ext uri="{FF2B5EF4-FFF2-40B4-BE49-F238E27FC236}">
                <a16:creationId xmlns:a16="http://schemas.microsoft.com/office/drawing/2014/main" id="{97EAD4AB-919B-4D84-858C-1310980562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77316" y="3740290"/>
            <a:ext cx="4668503" cy="158466"/>
          </a:xfrm>
          <a:prstGeom prst="triangle">
            <a:avLst>
              <a:gd name="adj" fmla="val 51660"/>
            </a:avLst>
          </a:prstGeom>
          <a:gradFill rotWithShape="1">
            <a:gsLst>
              <a:gs pos="3000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</p:spPr>
        <p:txBody>
          <a:bodyPr rot="10800000"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sz="1105" dirty="0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EDED815E-208C-46AC-8B34-DC901123C540}"/>
              </a:ext>
            </a:extLst>
          </p:cNvPr>
          <p:cNvSpPr/>
          <p:nvPr/>
        </p:nvSpPr>
        <p:spPr bwMode="auto">
          <a:xfrm>
            <a:off x="7892353" y="1837678"/>
            <a:ext cx="865064" cy="26515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3144" tIns="33144" rIns="33144" bIns="33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921" b="1" kern="0" dirty="0">
                <a:solidFill>
                  <a:prstClr val="black"/>
                </a:solidFill>
              </a:rPr>
              <a:t>설계 정보 목록</a:t>
            </a:r>
          </a:p>
        </p:txBody>
      </p:sp>
      <p:sp>
        <p:nvSpPr>
          <p:cNvPr id="228" name="직사각형 227">
            <a:extLst>
              <a:ext uri="{FF2B5EF4-FFF2-40B4-BE49-F238E27FC236}">
                <a16:creationId xmlns:a16="http://schemas.microsoft.com/office/drawing/2014/main" id="{773E603A-8BEF-445C-B456-AA952DFCE3AF}"/>
              </a:ext>
            </a:extLst>
          </p:cNvPr>
          <p:cNvSpPr/>
          <p:nvPr/>
        </p:nvSpPr>
        <p:spPr bwMode="auto">
          <a:xfrm>
            <a:off x="1755627" y="1506907"/>
            <a:ext cx="5844502" cy="265154"/>
          </a:xfrm>
          <a:prstGeom prst="rect">
            <a:avLst/>
          </a:prstGeom>
          <a:solidFill>
            <a:srgbClr val="35689B"/>
          </a:solidFill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 정보 목록</a:t>
            </a:r>
          </a:p>
        </p:txBody>
      </p:sp>
      <p:sp>
        <p:nvSpPr>
          <p:cNvPr id="229" name="직사각형 228">
            <a:extLst>
              <a:ext uri="{FF2B5EF4-FFF2-40B4-BE49-F238E27FC236}">
                <a16:creationId xmlns:a16="http://schemas.microsoft.com/office/drawing/2014/main" id="{BD6304B3-6521-4C5C-9E5A-93DC37634A66}"/>
              </a:ext>
            </a:extLst>
          </p:cNvPr>
          <p:cNvSpPr/>
          <p:nvPr/>
        </p:nvSpPr>
        <p:spPr bwMode="auto">
          <a:xfrm>
            <a:off x="1756551" y="1767994"/>
            <a:ext cx="5837680" cy="46070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 latinLnBrk="0">
              <a:spcBef>
                <a:spcPct val="50000"/>
              </a:spcBef>
            </a:pP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5" name="직사각형 234">
            <a:extLst>
              <a:ext uri="{FF2B5EF4-FFF2-40B4-BE49-F238E27FC236}">
                <a16:creationId xmlns:a16="http://schemas.microsoft.com/office/drawing/2014/main" id="{55C6B4A2-7D89-4FF0-ABC7-BE076C504EDD}"/>
              </a:ext>
            </a:extLst>
          </p:cNvPr>
          <p:cNvSpPr/>
          <p:nvPr/>
        </p:nvSpPr>
        <p:spPr bwMode="auto">
          <a:xfrm>
            <a:off x="1804751" y="1839412"/>
            <a:ext cx="1590923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Symbol</a:t>
            </a: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4" name="직사각형 234">
            <a:extLst>
              <a:ext uri="{FF2B5EF4-FFF2-40B4-BE49-F238E27FC236}">
                <a16:creationId xmlns:a16="http://schemas.microsoft.com/office/drawing/2014/main" id="{5F69B6AC-B017-42AE-A292-F4C40BF37B4B}"/>
              </a:ext>
            </a:extLst>
          </p:cNvPr>
          <p:cNvSpPr/>
          <p:nvPr/>
        </p:nvSpPr>
        <p:spPr bwMode="auto">
          <a:xfrm>
            <a:off x="3899129" y="1839412"/>
            <a:ext cx="1590923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Line No 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5" name="직사각형 234">
            <a:extLst>
              <a:ext uri="{FF2B5EF4-FFF2-40B4-BE49-F238E27FC236}">
                <a16:creationId xmlns:a16="http://schemas.microsoft.com/office/drawing/2014/main" id="{6B3176A2-B010-421B-B617-F9E2B1E7A5EC}"/>
              </a:ext>
            </a:extLst>
          </p:cNvPr>
          <p:cNvSpPr/>
          <p:nvPr/>
        </p:nvSpPr>
        <p:spPr bwMode="auto">
          <a:xfrm>
            <a:off x="5993507" y="1839412"/>
            <a:ext cx="1553489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 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6" name="직사각형 187">
            <a:extLst>
              <a:ext uri="{FF2B5EF4-FFF2-40B4-BE49-F238E27FC236}">
                <a16:creationId xmlns:a16="http://schemas.microsoft.com/office/drawing/2014/main" id="{D4658F73-4062-462F-B950-5B76450960B6}"/>
              </a:ext>
            </a:extLst>
          </p:cNvPr>
          <p:cNvSpPr/>
          <p:nvPr/>
        </p:nvSpPr>
        <p:spPr bwMode="auto">
          <a:xfrm>
            <a:off x="1806152" y="4052514"/>
            <a:ext cx="5742245" cy="43375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217" name="직사각형 198">
            <a:extLst>
              <a:ext uri="{FF2B5EF4-FFF2-40B4-BE49-F238E27FC236}">
                <a16:creationId xmlns:a16="http://schemas.microsoft.com/office/drawing/2014/main" id="{09B4B3E0-EF0C-4DB8-AB6A-00F90D47F887}"/>
              </a:ext>
            </a:extLst>
          </p:cNvPr>
          <p:cNvSpPr/>
          <p:nvPr/>
        </p:nvSpPr>
        <p:spPr bwMode="auto">
          <a:xfrm>
            <a:off x="3529017" y="4130663"/>
            <a:ext cx="631226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921" b="1" dirty="0">
                <a:latin typeface="맑은 고딕" pitchFamily="50" charset="-127"/>
                <a:ea typeface="맑은 고딕" pitchFamily="50" charset="-127"/>
              </a:rPr>
              <a:t>OCR </a:t>
            </a:r>
            <a:r>
              <a:rPr lang="ko-KR" altLang="en-US" sz="921" b="1" dirty="0">
                <a:latin typeface="맑은 고딕" pitchFamily="50" charset="-127"/>
                <a:ea typeface="맑은 고딕" pitchFamily="50" charset="-127"/>
              </a:rPr>
              <a:t>처리</a:t>
            </a: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8" name="직사각형 207">
            <a:extLst>
              <a:ext uri="{FF2B5EF4-FFF2-40B4-BE49-F238E27FC236}">
                <a16:creationId xmlns:a16="http://schemas.microsoft.com/office/drawing/2014/main" id="{09D8CF19-4349-49DC-9C6E-59AAF31B7B97}"/>
              </a:ext>
            </a:extLst>
          </p:cNvPr>
          <p:cNvSpPr/>
          <p:nvPr/>
        </p:nvSpPr>
        <p:spPr bwMode="auto">
          <a:xfrm>
            <a:off x="1859794" y="4123723"/>
            <a:ext cx="632148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921" b="1" dirty="0">
                <a:latin typeface="맑은 고딕" pitchFamily="50" charset="-127"/>
                <a:ea typeface="맑은 고딕" pitchFamily="50" charset="-127"/>
              </a:rPr>
              <a:t>OSR</a:t>
            </a:r>
            <a:br>
              <a:rPr lang="en-US" altLang="ko-KR" sz="921" b="1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921" b="1" dirty="0">
                <a:latin typeface="맑은 고딕" pitchFamily="50" charset="-127"/>
                <a:ea typeface="맑은 고딕" pitchFamily="50" charset="-127"/>
              </a:rPr>
              <a:t>처리</a:t>
            </a: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9" name="직사각형 219">
            <a:extLst>
              <a:ext uri="{FF2B5EF4-FFF2-40B4-BE49-F238E27FC236}">
                <a16:creationId xmlns:a16="http://schemas.microsoft.com/office/drawing/2014/main" id="{C645258A-AFD7-4EB5-B4A3-08F615EE361C}"/>
              </a:ext>
            </a:extLst>
          </p:cNvPr>
          <p:cNvSpPr/>
          <p:nvPr/>
        </p:nvSpPr>
        <p:spPr bwMode="auto">
          <a:xfrm>
            <a:off x="1804752" y="3796916"/>
            <a:ext cx="5742244" cy="2555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105" b="1" kern="0" dirty="0">
                <a:solidFill>
                  <a:prstClr val="black"/>
                </a:solidFill>
                <a:latin typeface="+mj-ea"/>
                <a:ea typeface="+mj-ea"/>
              </a:rPr>
              <a:t>설계도면</a:t>
            </a:r>
            <a:r>
              <a:rPr kumimoji="1" lang="en-US" altLang="ko-KR" sz="1105" b="1" kern="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kumimoji="1" lang="ko-KR" altLang="en-US" sz="1105" b="1" kern="0" dirty="0">
                <a:solidFill>
                  <a:prstClr val="black"/>
                </a:solidFill>
                <a:latin typeface="+mj-ea"/>
                <a:ea typeface="+mj-ea"/>
              </a:rPr>
              <a:t>데이타</a:t>
            </a:r>
          </a:p>
        </p:txBody>
      </p:sp>
      <p:sp>
        <p:nvSpPr>
          <p:cNvPr id="237" name="직사각형 193">
            <a:extLst>
              <a:ext uri="{FF2B5EF4-FFF2-40B4-BE49-F238E27FC236}">
                <a16:creationId xmlns:a16="http://schemas.microsoft.com/office/drawing/2014/main" id="{483261EC-0725-43A1-8690-8AB3A04C1485}"/>
              </a:ext>
            </a:extLst>
          </p:cNvPr>
          <p:cNvSpPr/>
          <p:nvPr/>
        </p:nvSpPr>
        <p:spPr bwMode="auto">
          <a:xfrm>
            <a:off x="4217515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문자</a:t>
            </a:r>
            <a:endParaRPr lang="en-US" altLang="ko-KR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8" name="직사각형 193">
            <a:extLst>
              <a:ext uri="{FF2B5EF4-FFF2-40B4-BE49-F238E27FC236}">
                <a16:creationId xmlns:a16="http://schemas.microsoft.com/office/drawing/2014/main" id="{3C214179-1533-4D96-AB9B-B218ECDC1AC1}"/>
              </a:ext>
            </a:extLst>
          </p:cNvPr>
          <p:cNvSpPr/>
          <p:nvPr/>
        </p:nvSpPr>
        <p:spPr bwMode="auto">
          <a:xfrm>
            <a:off x="4818688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숫자</a:t>
            </a:r>
            <a:endParaRPr lang="en-US" altLang="ko-KR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9" name="직사각형 193">
            <a:extLst>
              <a:ext uri="{FF2B5EF4-FFF2-40B4-BE49-F238E27FC236}">
                <a16:creationId xmlns:a16="http://schemas.microsoft.com/office/drawing/2014/main" id="{98A0A922-D8EF-467D-8047-1CA91DE176A6}"/>
              </a:ext>
            </a:extLst>
          </p:cNvPr>
          <p:cNvSpPr/>
          <p:nvPr/>
        </p:nvSpPr>
        <p:spPr bwMode="auto">
          <a:xfrm>
            <a:off x="5436802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829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특수문자</a:t>
            </a:r>
            <a:endParaRPr lang="en-US" altLang="ko-KR" sz="829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0" name="직사각형 209">
            <a:extLst>
              <a:ext uri="{FF2B5EF4-FFF2-40B4-BE49-F238E27FC236}">
                <a16:creationId xmlns:a16="http://schemas.microsoft.com/office/drawing/2014/main" id="{689DD178-1C5A-452F-B0B7-8EB59455761A}"/>
              </a:ext>
            </a:extLst>
          </p:cNvPr>
          <p:cNvSpPr/>
          <p:nvPr/>
        </p:nvSpPr>
        <p:spPr bwMode="auto">
          <a:xfrm>
            <a:off x="6269537" y="2862949"/>
            <a:ext cx="1259481" cy="3271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4" name="직사각형 120">
            <a:extLst>
              <a:ext uri="{FF2B5EF4-FFF2-40B4-BE49-F238E27FC236}">
                <a16:creationId xmlns:a16="http://schemas.microsoft.com/office/drawing/2014/main" id="{B4B033D5-52CD-4DEE-91F0-892BBF36B0B6}"/>
              </a:ext>
            </a:extLst>
          </p:cNvPr>
          <p:cNvSpPr/>
          <p:nvPr/>
        </p:nvSpPr>
        <p:spPr bwMode="auto">
          <a:xfrm>
            <a:off x="7894698" y="2098255"/>
            <a:ext cx="865064" cy="5485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105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77503-D4C7-4689-B300-C6A7C7D6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828" y="2174925"/>
            <a:ext cx="795586" cy="418324"/>
          </a:xfrm>
          <a:prstGeom prst="rect">
            <a:avLst/>
          </a:prstGeom>
        </p:spPr>
      </p:pic>
      <p:sp>
        <p:nvSpPr>
          <p:cNvPr id="265" name="AutoShape 11">
            <a:extLst>
              <a:ext uri="{FF2B5EF4-FFF2-40B4-BE49-F238E27FC236}">
                <a16:creationId xmlns:a16="http://schemas.microsoft.com/office/drawing/2014/main" id="{77089A30-A1F0-41C8-9433-E67DBDCC094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699069" y="3761180"/>
            <a:ext cx="4668503" cy="158466"/>
          </a:xfrm>
          <a:prstGeom prst="triangle">
            <a:avLst>
              <a:gd name="adj" fmla="val 51660"/>
            </a:avLst>
          </a:prstGeom>
          <a:gradFill rotWithShape="1">
            <a:gsLst>
              <a:gs pos="3000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</p:spPr>
        <p:txBody>
          <a:bodyPr rot="10800000"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sz="1105" dirty="0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598F6FF-C836-41F3-B429-F4AB56680097}"/>
              </a:ext>
            </a:extLst>
          </p:cNvPr>
          <p:cNvGrpSpPr/>
          <p:nvPr/>
        </p:nvGrpSpPr>
        <p:grpSpPr>
          <a:xfrm>
            <a:off x="345786" y="1836093"/>
            <a:ext cx="1075341" cy="529244"/>
            <a:chOff x="375580" y="1819961"/>
            <a:chExt cx="1167994" cy="574846"/>
          </a:xfrm>
        </p:grpSpPr>
        <p:sp>
          <p:nvSpPr>
            <p:cNvPr id="269" name="직사각형 145">
              <a:extLst>
                <a:ext uri="{FF2B5EF4-FFF2-40B4-BE49-F238E27FC236}">
                  <a16:creationId xmlns:a16="http://schemas.microsoft.com/office/drawing/2014/main" id="{5A3599EE-FCA4-4045-BD5D-BA8FF9D3EAA2}"/>
                </a:ext>
              </a:extLst>
            </p:cNvPr>
            <p:cNvSpPr/>
            <p:nvPr/>
          </p:nvSpPr>
          <p:spPr bwMode="auto">
            <a:xfrm>
              <a:off x="375580" y="1819961"/>
              <a:ext cx="1163978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16572" tIns="29141" rIns="16572" bIns="291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2860" eaLnBrk="0" fontAlgn="base" latinLnBrk="0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ko-KR" altLang="en-US" sz="921" b="1" kern="0" dirty="0">
                  <a:solidFill>
                    <a:prstClr val="black"/>
                  </a:solidFill>
                </a:rPr>
                <a:t>설계도면</a:t>
              </a:r>
            </a:p>
          </p:txBody>
        </p:sp>
        <p:sp>
          <p:nvSpPr>
            <p:cNvPr id="271" name="직사각형 234">
              <a:extLst>
                <a:ext uri="{FF2B5EF4-FFF2-40B4-BE49-F238E27FC236}">
                  <a16:creationId xmlns:a16="http://schemas.microsoft.com/office/drawing/2014/main" id="{A3D25691-49DF-48ED-B036-F4A2577452CC}"/>
                </a:ext>
              </a:extLst>
            </p:cNvPr>
            <p:cNvSpPr/>
            <p:nvPr/>
          </p:nvSpPr>
          <p:spPr bwMode="auto">
            <a:xfrm>
              <a:off x="375580" y="2106401"/>
              <a:ext cx="1167994" cy="28840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3144" tIns="33144" rIns="33144" bIns="33144" rtlCol="0" anchor="ctr"/>
            <a:lstStyle/>
            <a:p>
              <a:r>
                <a:rPr lang="en-US" altLang="ko-KR" sz="92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PDF P&amp;ID</a:t>
              </a:r>
            </a:p>
          </p:txBody>
        </p:sp>
      </p:grpSp>
      <p:sp>
        <p:nvSpPr>
          <p:cNvPr id="87" name="화살표: 오른쪽 224">
            <a:extLst>
              <a:ext uri="{FF2B5EF4-FFF2-40B4-BE49-F238E27FC236}">
                <a16:creationId xmlns:a16="http://schemas.microsoft.com/office/drawing/2014/main" id="{0532831F-7235-43A2-A24D-760FBF9ADDCD}"/>
              </a:ext>
            </a:extLst>
          </p:cNvPr>
          <p:cNvSpPr/>
          <p:nvPr/>
        </p:nvSpPr>
        <p:spPr bwMode="auto">
          <a:xfrm rot="16200000">
            <a:off x="4543275" y="1905543"/>
            <a:ext cx="263266" cy="84444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86" tIns="42093" rIns="84186" bIns="420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31416" indent="-631416" algn="ctr" defTabSz="841888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210" b="1" i="1">
              <a:solidFill>
                <a:srgbClr val="0000CC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90" name="직사각형 132">
            <a:extLst>
              <a:ext uri="{FF2B5EF4-FFF2-40B4-BE49-F238E27FC236}">
                <a16:creationId xmlns:a16="http://schemas.microsoft.com/office/drawing/2014/main" id="{91EDD07F-1DBF-4538-BB9B-51F1208AFCD7}"/>
              </a:ext>
            </a:extLst>
          </p:cNvPr>
          <p:cNvSpPr/>
          <p:nvPr/>
        </p:nvSpPr>
        <p:spPr bwMode="auto">
          <a:xfrm>
            <a:off x="7905379" y="2759071"/>
            <a:ext cx="865064" cy="3371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3144" tIns="33144" rIns="33144" bIns="33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921" b="1" kern="0" dirty="0">
                <a:solidFill>
                  <a:prstClr val="black"/>
                </a:solidFill>
              </a:rPr>
              <a:t>Note</a:t>
            </a:r>
            <a:r>
              <a:rPr kumimoji="1" lang="ko-KR" altLang="en-US" sz="921" b="1" kern="0" dirty="0">
                <a:solidFill>
                  <a:prstClr val="black"/>
                </a:solidFill>
              </a:rPr>
              <a:t> 가시화</a:t>
            </a:r>
            <a:br>
              <a:rPr kumimoji="1" lang="en-US" altLang="ko-KR" sz="921" b="1" kern="0" dirty="0">
                <a:solidFill>
                  <a:prstClr val="black"/>
                </a:solidFill>
              </a:rPr>
            </a:br>
            <a:r>
              <a:rPr kumimoji="1" lang="ko-KR" altLang="en-US" sz="921" b="1" kern="0" dirty="0">
                <a:solidFill>
                  <a:prstClr val="black"/>
                </a:solidFill>
              </a:rPr>
              <a:t>기능</a:t>
            </a:r>
          </a:p>
        </p:txBody>
      </p:sp>
    </p:spTree>
    <p:extLst>
      <p:ext uri="{BB962C8B-B14F-4D97-AF65-F5344CB8AC3E}">
        <p14:creationId xmlns:p14="http://schemas.microsoft.com/office/powerpoint/2010/main" val="240193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905D85C-A1D4-4D60-BA50-D197EE6B4A62}"/>
              </a:ext>
            </a:extLst>
          </p:cNvPr>
          <p:cNvGrpSpPr/>
          <p:nvPr/>
        </p:nvGrpSpPr>
        <p:grpSpPr>
          <a:xfrm>
            <a:off x="674402" y="1421153"/>
            <a:ext cx="8067675" cy="4471245"/>
            <a:chOff x="566261" y="1815912"/>
            <a:chExt cx="8067675" cy="447124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523722-60C7-485B-A824-287B8B15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261" y="1815912"/>
              <a:ext cx="8067675" cy="3633378"/>
            </a:xfrm>
            <a:prstGeom prst="rect">
              <a:avLst/>
            </a:prstGeom>
          </p:spPr>
        </p:pic>
        <p:grpSp>
          <p:nvGrpSpPr>
            <p:cNvPr id="31" name="Group">
              <a:extLst>
                <a:ext uri="{FF2B5EF4-FFF2-40B4-BE49-F238E27FC236}">
                  <a16:creationId xmlns:a16="http://schemas.microsoft.com/office/drawing/2014/main" id="{6D9D6271-7742-4FB4-BFC5-B54783B8C359}"/>
                </a:ext>
              </a:extLst>
            </p:cNvPr>
            <p:cNvGrpSpPr/>
            <p:nvPr>
              <p:custDataLst>
                <p:custData r:id="rId1"/>
              </p:custDataLst>
            </p:nvPr>
          </p:nvGrpSpPr>
          <p:grpSpPr>
            <a:xfrm>
              <a:off x="683686" y="2165961"/>
              <a:ext cx="7832824" cy="426216"/>
              <a:chOff x="3168650" y="2419758"/>
              <a:chExt cx="2616200" cy="1326742"/>
            </a:xfrm>
          </p:grpSpPr>
          <p:sp useBgFill="1">
            <p:nvSpPr>
              <p:cNvPr id="32" name="Container">
                <a:extLst>
                  <a:ext uri="{FF2B5EF4-FFF2-40B4-BE49-F238E27FC236}">
                    <a16:creationId xmlns:a16="http://schemas.microsoft.com/office/drawing/2014/main" id="{1AE4ED29-EBEC-4C19-A202-B5327680B156}"/>
                  </a:ext>
                </a:extLst>
              </p:cNvPr>
              <p:cNvSpPr/>
              <p:nvPr/>
            </p:nvSpPr>
            <p:spPr>
              <a:xfrm>
                <a:off x="3168650" y="2565400"/>
                <a:ext cx="2616200" cy="1181100"/>
              </a:xfrm>
              <a:prstGeom prst="roundRect">
                <a:avLst>
                  <a:gd name="adj" fmla="val 4524"/>
                </a:avLst>
              </a:prstGeom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 useBgFill="1">
            <p:nvSpPr>
              <p:cNvPr id="33" name="Content">
                <a:extLst>
                  <a:ext uri="{FF2B5EF4-FFF2-40B4-BE49-F238E27FC236}">
                    <a16:creationId xmlns:a16="http://schemas.microsoft.com/office/drawing/2014/main" id="{6518025E-27F8-4C1C-8909-A122C499837D}"/>
                  </a:ext>
                </a:extLst>
              </p:cNvPr>
              <p:cNvSpPr txBox="1"/>
              <p:nvPr/>
            </p:nvSpPr>
            <p:spPr>
              <a:xfrm>
                <a:off x="3316284" y="2419758"/>
                <a:ext cx="61701" cy="579398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endParaRPr lang="en-US" sz="105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1" name="CheckBoxUnchecked">
              <a:extLst>
                <a:ext uri="{FF2B5EF4-FFF2-40B4-BE49-F238E27FC236}">
                  <a16:creationId xmlns:a16="http://schemas.microsoft.com/office/drawing/2014/main" id="{235F7D24-A6AD-4E48-96F7-0803A085437E}"/>
                </a:ext>
              </a:extLst>
            </p:cNvPr>
            <p:cNvGrpSpPr/>
            <p:nvPr>
              <p:custDataLst>
                <p:custData r:id="rId2"/>
              </p:custDataLst>
            </p:nvPr>
          </p:nvGrpSpPr>
          <p:grpSpPr>
            <a:xfrm>
              <a:off x="815679" y="2325341"/>
              <a:ext cx="1041124" cy="230832"/>
              <a:chOff x="5179843" y="2087449"/>
              <a:chExt cx="975742" cy="216403"/>
            </a:xfrm>
          </p:grpSpPr>
          <p:sp>
            <p:nvSpPr>
              <p:cNvPr id="22" name="Content">
                <a:extLst>
                  <a:ext uri="{FF2B5EF4-FFF2-40B4-BE49-F238E27FC236}">
                    <a16:creationId xmlns:a16="http://schemas.microsoft.com/office/drawing/2014/main" id="{929773F5-BA85-443D-9C4A-D5F9E7D15722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97573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텍스트</a:t>
                </a:r>
                <a:r>
                  <a:rPr lang="en-US" altLang="ko-KR" sz="1200" dirty="0">
                    <a:latin typeface="Segoe UI" pitchFamily="34" charset="0"/>
                    <a:ea typeface="Segoe UI" pitchFamily="34" charset="0"/>
                    <a:cs typeface="Segoe UI" pitchFamily="34" charset="0"/>
                    <a:sym typeface="Symbol" panose="05050102010706020507" pitchFamily="18" charset="2"/>
                  </a:rPr>
                  <a:t>/</a:t>
                </a:r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  <a:sym typeface="Symbol" panose="05050102010706020507" pitchFamily="18" charset="2"/>
                  </a:rPr>
                  <a:t>심볼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CheckBox">
                <a:extLst>
                  <a:ext uri="{FF2B5EF4-FFF2-40B4-BE49-F238E27FC236}">
                    <a16:creationId xmlns:a16="http://schemas.microsoft.com/office/drawing/2014/main" id="{18FF4A45-2B86-4162-A60F-FA9F7B7FFC75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CheckBoxUnchecked">
              <a:extLst>
                <a:ext uri="{FF2B5EF4-FFF2-40B4-BE49-F238E27FC236}">
                  <a16:creationId xmlns:a16="http://schemas.microsoft.com/office/drawing/2014/main" id="{558DCD22-3569-4CB4-89CF-D8EFAB62EE98}"/>
                </a:ext>
              </a:extLst>
            </p:cNvPr>
            <p:cNvGrpSpPr/>
            <p:nvPr>
              <p:custDataLst>
                <p:custData r:id="rId3"/>
              </p:custDataLst>
            </p:nvPr>
          </p:nvGrpSpPr>
          <p:grpSpPr>
            <a:xfrm>
              <a:off x="2093626" y="2311349"/>
              <a:ext cx="520147" cy="230832"/>
              <a:chOff x="5179843" y="2087449"/>
              <a:chExt cx="487482" cy="216403"/>
            </a:xfrm>
          </p:grpSpPr>
          <p:sp>
            <p:nvSpPr>
              <p:cNvPr id="28" name="Content">
                <a:extLst>
                  <a:ext uri="{FF2B5EF4-FFF2-40B4-BE49-F238E27FC236}">
                    <a16:creationId xmlns:a16="http://schemas.microsoft.com/office/drawing/2014/main" id="{04925BFA-B8C7-4FB4-A5C4-6652BD932C53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48747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라인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9" name="CheckBox">
                <a:extLst>
                  <a:ext uri="{FF2B5EF4-FFF2-40B4-BE49-F238E27FC236}">
                    <a16:creationId xmlns:a16="http://schemas.microsoft.com/office/drawing/2014/main" id="{09676641-65D7-4199-9402-5195E49B3AD0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8518E0E0-C840-4C83-9723-C17C640F50F4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rot="10800000" flipV="1">
              <a:off x="6724334" y="5256473"/>
              <a:ext cx="863854" cy="85566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BEA3DB-0873-41C0-830E-F568557CE187}"/>
                </a:ext>
              </a:extLst>
            </p:cNvPr>
            <p:cNvSpPr/>
            <p:nvPr/>
          </p:nvSpPr>
          <p:spPr bwMode="auto">
            <a:xfrm>
              <a:off x="5064150" y="5937108"/>
              <a:ext cx="1660184" cy="3500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100" b="1" dirty="0"/>
                <a:t>클릭시 설계 정보 인식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텍스트∙심볼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0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11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12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3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14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5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16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1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8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9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2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0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1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2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23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4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5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26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7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28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9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3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30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2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33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4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5.xml><?xml version="1.0" encoding="utf-8"?>
<Control xmlns="http://schemas.microsoft.com/VisualStudio/2011/storyboarding/control">
  <Id Name="System.Storyboarding.WindowsDesktop.Group" Revision="1" Stencil="System.Storyboarding.WindowsDesktop" StencilVersion="0.1"/>
</Control>
</file>

<file path=customXml/item6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8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159E0695-24E6-409B-B77C-6C914DEC237E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A97EF22D-2ADB-4CA0-AADB-0A1C43BC32F9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15.xml><?xml version="1.0" encoding="utf-8"?>
<ds:datastoreItem xmlns:ds="http://schemas.openxmlformats.org/officeDocument/2006/customXml" ds:itemID="{E6C9117A-04A4-45F4-BCFE-3506D7447A5C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F7392FDA-B5D8-4EC8-A028-14B19059C6D7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7F8E8167-1DBF-46F9-92C3-D478E6D9F771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2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F7F63986-4DEA-4134-97DF-E4BCB195EFBE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23288</TotalTime>
  <Words>874</Words>
  <Application>Microsoft Office PowerPoint</Application>
  <PresentationFormat>Custom</PresentationFormat>
  <Paragraphs>359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HY헤드라인M</vt:lpstr>
      <vt:lpstr>굴림</vt:lpstr>
      <vt:lpstr>돋움</vt:lpstr>
      <vt:lpstr>맑은 고딕</vt:lpstr>
      <vt:lpstr>Arial</vt:lpstr>
      <vt:lpstr>Copperplate Gothic Bold</vt:lpstr>
      <vt:lpstr>Segoe UI</vt:lpstr>
      <vt:lpstr>Symbol</vt:lpstr>
      <vt:lpstr>Tahoma</vt:lpstr>
      <vt:lpstr>Wingdings</vt:lpstr>
      <vt:lpstr>경영개선팀 템플릿</vt:lpstr>
      <vt:lpstr>Digital P&amp;ID</vt:lpstr>
      <vt:lpstr>인식 절차</vt:lpstr>
      <vt:lpstr>1. 시스템 구성도</vt:lpstr>
      <vt:lpstr>화면 정의서</vt:lpstr>
      <vt:lpstr>화면 정의서</vt:lpstr>
      <vt:lpstr>도면 영역 설정</vt:lpstr>
      <vt:lpstr>화면 정의서</vt:lpstr>
      <vt:lpstr>화면 정의서 - 인식</vt:lpstr>
      <vt:lpstr>화면 정의서</vt:lpstr>
      <vt:lpstr>화면 정의서 – Symbol Editor(여러개의 심볼을 저장할 수 있음)</vt:lpstr>
      <vt:lpstr>텍스트 검출 방안</vt:lpstr>
      <vt:lpstr>화면 정의서 - NOTE</vt:lpstr>
      <vt:lpstr>라인 검출</vt:lpstr>
      <vt:lpstr>Flow Mark 검출</vt:lpstr>
      <vt:lpstr>Line No와 라인 연결</vt:lpstr>
      <vt:lpstr>PowerPoint Presentation</vt:lpstr>
      <vt:lpstr>화면 정의서 – LINE 색상 변경 : 라인에 속한 Line NO,심볼,Line의 색상 변경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humkyung</cp:lastModifiedBy>
  <cp:revision>1088</cp:revision>
  <cp:lastPrinted>2018-01-30T04:50:40Z</cp:lastPrinted>
  <dcterms:created xsi:type="dcterms:W3CDTF">2012-12-12T04:21:44Z</dcterms:created>
  <dcterms:modified xsi:type="dcterms:W3CDTF">2018-05-29T23:58:29Z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