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4"/>
  </p:sldMasterIdLst>
  <p:notesMasterIdLst>
    <p:notesMasterId r:id="rId103"/>
  </p:notesMasterIdLst>
  <p:handoutMasterIdLst>
    <p:handoutMasterId r:id="rId104"/>
  </p:handoutMasterIdLst>
  <p:sldIdLst>
    <p:sldId id="293" r:id="rId55"/>
    <p:sldId id="283" r:id="rId56"/>
    <p:sldId id="286" r:id="rId57"/>
    <p:sldId id="284" r:id="rId58"/>
    <p:sldId id="285" r:id="rId59"/>
    <p:sldId id="316" r:id="rId60"/>
    <p:sldId id="303" r:id="rId61"/>
    <p:sldId id="308" r:id="rId62"/>
    <p:sldId id="311" r:id="rId63"/>
    <p:sldId id="310" r:id="rId64"/>
    <p:sldId id="309" r:id="rId65"/>
    <p:sldId id="336" r:id="rId66"/>
    <p:sldId id="337" r:id="rId67"/>
    <p:sldId id="338" r:id="rId68"/>
    <p:sldId id="307" r:id="rId69"/>
    <p:sldId id="329" r:id="rId70"/>
    <p:sldId id="339" r:id="rId71"/>
    <p:sldId id="312" r:id="rId72"/>
    <p:sldId id="322" r:id="rId73"/>
    <p:sldId id="331" r:id="rId74"/>
    <p:sldId id="323" r:id="rId75"/>
    <p:sldId id="318" r:id="rId76"/>
    <p:sldId id="315" r:id="rId77"/>
    <p:sldId id="330" r:id="rId78"/>
    <p:sldId id="319" r:id="rId79"/>
    <p:sldId id="328" r:id="rId80"/>
    <p:sldId id="320" r:id="rId81"/>
    <p:sldId id="321" r:id="rId82"/>
    <p:sldId id="340" r:id="rId83"/>
    <p:sldId id="341" r:id="rId84"/>
    <p:sldId id="342" r:id="rId85"/>
    <p:sldId id="304" r:id="rId86"/>
    <p:sldId id="313" r:id="rId87"/>
    <p:sldId id="317" r:id="rId88"/>
    <p:sldId id="306" r:id="rId89"/>
    <p:sldId id="324" r:id="rId90"/>
    <p:sldId id="325" r:id="rId91"/>
    <p:sldId id="326" r:id="rId92"/>
    <p:sldId id="333" r:id="rId93"/>
    <p:sldId id="287" r:id="rId94"/>
    <p:sldId id="288" r:id="rId95"/>
    <p:sldId id="289" r:id="rId96"/>
    <p:sldId id="290" r:id="rId97"/>
    <p:sldId id="291" r:id="rId98"/>
    <p:sldId id="292" r:id="rId99"/>
    <p:sldId id="332" r:id="rId100"/>
    <p:sldId id="294" r:id="rId101"/>
    <p:sldId id="295" r:id="rId102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283"/>
            <p14:sldId id="286"/>
            <p14:sldId id="284"/>
            <p14:sldId id="285"/>
            <p14:sldId id="316"/>
            <p14:sldId id="303"/>
            <p14:sldId id="308"/>
            <p14:sldId id="311"/>
            <p14:sldId id="310"/>
            <p14:sldId id="309"/>
            <p14:sldId id="336"/>
            <p14:sldId id="337"/>
            <p14:sldId id="338"/>
            <p14:sldId id="307"/>
            <p14:sldId id="329"/>
            <p14:sldId id="339"/>
            <p14:sldId id="312"/>
            <p14:sldId id="322"/>
            <p14:sldId id="331"/>
            <p14:sldId id="323"/>
            <p14:sldId id="318"/>
            <p14:sldId id="315"/>
            <p14:sldId id="330"/>
            <p14:sldId id="319"/>
            <p14:sldId id="328"/>
            <p14:sldId id="320"/>
            <p14:sldId id="321"/>
            <p14:sldId id="340"/>
            <p14:sldId id="341"/>
            <p14:sldId id="342"/>
            <p14:sldId id="304"/>
            <p14:sldId id="313"/>
            <p14:sldId id="317"/>
            <p14:sldId id="306"/>
            <p14:sldId id="324"/>
            <p14:sldId id="325"/>
            <p14:sldId id="326"/>
            <p14:sldId id="333"/>
            <p14:sldId id="287"/>
            <p14:sldId id="288"/>
            <p14:sldId id="289"/>
            <p14:sldId id="290"/>
            <p14:sldId id="291"/>
            <p14:sldId id="292"/>
            <p14:sldId id="332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E00"/>
    <a:srgbClr val="D9D9D9"/>
    <a:srgbClr val="919191"/>
    <a:srgbClr val="CECECE"/>
    <a:srgbClr val="F2F2F2"/>
    <a:srgbClr val="8EB4E3"/>
    <a:srgbClr val="000066"/>
    <a:srgbClr val="FFFFFF"/>
    <a:srgbClr val="F5F5F5"/>
    <a:srgbClr val="647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>
      <p:cViewPr varScale="1">
        <p:scale>
          <a:sx n="115" d="100"/>
          <a:sy n="115" d="100"/>
        </p:scale>
        <p:origin x="1536" y="114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84" Type="http://schemas.openxmlformats.org/officeDocument/2006/relationships/slide" Target="slides/slide30.xml"/><Relationship Id="rId89" Type="http://schemas.openxmlformats.org/officeDocument/2006/relationships/slide" Target="slides/slide35.xml"/><Relationship Id="rId7" Type="http://schemas.openxmlformats.org/officeDocument/2006/relationships/customXml" Target="../customXml/item7.xml"/><Relationship Id="rId71" Type="http://schemas.openxmlformats.org/officeDocument/2006/relationships/slide" Target="slides/slide17.xml"/><Relationship Id="rId92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07" Type="http://schemas.openxmlformats.org/officeDocument/2006/relationships/theme" Target="theme/theme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" Target="slides/slide4.xml"/><Relationship Id="rId66" Type="http://schemas.openxmlformats.org/officeDocument/2006/relationships/slide" Target="slides/slide12.xml"/><Relationship Id="rId74" Type="http://schemas.openxmlformats.org/officeDocument/2006/relationships/slide" Target="slides/slide20.xml"/><Relationship Id="rId79" Type="http://schemas.openxmlformats.org/officeDocument/2006/relationships/slide" Target="slides/slide25.xml"/><Relationship Id="rId87" Type="http://schemas.openxmlformats.org/officeDocument/2006/relationships/slide" Target="slides/slide33.xml"/><Relationship Id="rId102" Type="http://schemas.openxmlformats.org/officeDocument/2006/relationships/slide" Target="slides/slide48.xml"/><Relationship Id="rId5" Type="http://schemas.openxmlformats.org/officeDocument/2006/relationships/customXml" Target="../customXml/item5.xml"/><Relationship Id="rId61" Type="http://schemas.openxmlformats.org/officeDocument/2006/relationships/slide" Target="slides/slide7.xml"/><Relationship Id="rId82" Type="http://schemas.openxmlformats.org/officeDocument/2006/relationships/slide" Target="slides/slide28.xml"/><Relationship Id="rId90" Type="http://schemas.openxmlformats.org/officeDocument/2006/relationships/slide" Target="slides/slide36.xml"/><Relationship Id="rId95" Type="http://schemas.openxmlformats.org/officeDocument/2006/relationships/slide" Target="slides/slide4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77" Type="http://schemas.openxmlformats.org/officeDocument/2006/relationships/slide" Target="slides/slide23.xml"/><Relationship Id="rId100" Type="http://schemas.openxmlformats.org/officeDocument/2006/relationships/slide" Target="slides/slide46.xml"/><Relationship Id="rId105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8.xml"/><Relationship Id="rId80" Type="http://schemas.openxmlformats.org/officeDocument/2006/relationships/slide" Target="slides/slide26.xml"/><Relationship Id="rId85" Type="http://schemas.openxmlformats.org/officeDocument/2006/relationships/slide" Target="slides/slide31.xml"/><Relationship Id="rId93" Type="http://schemas.openxmlformats.org/officeDocument/2006/relationships/slide" Target="slides/slide39.xml"/><Relationship Id="rId98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Master" Target="slideMasters/slideMaster1.xml"/><Relationship Id="rId62" Type="http://schemas.openxmlformats.org/officeDocument/2006/relationships/slide" Target="slides/slide8.xml"/><Relationship Id="rId70" Type="http://schemas.openxmlformats.org/officeDocument/2006/relationships/slide" Target="slides/slide16.xml"/><Relationship Id="rId75" Type="http://schemas.openxmlformats.org/officeDocument/2006/relationships/slide" Target="slides/slide21.xml"/><Relationship Id="rId83" Type="http://schemas.openxmlformats.org/officeDocument/2006/relationships/slide" Target="slides/slide29.xml"/><Relationship Id="rId88" Type="http://schemas.openxmlformats.org/officeDocument/2006/relationships/slide" Target="slides/slide34.xml"/><Relationship Id="rId91" Type="http://schemas.openxmlformats.org/officeDocument/2006/relationships/slide" Target="slides/slide37.xml"/><Relationship Id="rId96" Type="http://schemas.openxmlformats.org/officeDocument/2006/relationships/slide" Target="slides/slide4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3.xml"/><Relationship Id="rId106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slide" Target="slides/slide19.xml"/><Relationship Id="rId78" Type="http://schemas.openxmlformats.org/officeDocument/2006/relationships/slide" Target="slides/slide24.xml"/><Relationship Id="rId81" Type="http://schemas.openxmlformats.org/officeDocument/2006/relationships/slide" Target="slides/slide27.xml"/><Relationship Id="rId86" Type="http://schemas.openxmlformats.org/officeDocument/2006/relationships/slide" Target="slides/slide32.xml"/><Relationship Id="rId94" Type="http://schemas.openxmlformats.org/officeDocument/2006/relationships/slide" Target="slides/slide40.xml"/><Relationship Id="rId99" Type="http://schemas.openxmlformats.org/officeDocument/2006/relationships/slide" Target="slides/slide45.xml"/><Relationship Id="rId101" Type="http://schemas.openxmlformats.org/officeDocument/2006/relationships/slide" Target="slides/slide4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slide" Target="slides/slide1.xml"/><Relationship Id="rId76" Type="http://schemas.openxmlformats.org/officeDocument/2006/relationships/slide" Target="slides/slide22.xml"/><Relationship Id="rId97" Type="http://schemas.openxmlformats.org/officeDocument/2006/relationships/slide" Target="slides/slide43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2018-08-13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2018-08-13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개월 동안 수행하였습니다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44614-6B3A-44D5-ADA7-78CA24AED84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8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266F-7927-4F72-A593-5D05D169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0188" cy="555535"/>
          </a:xfrm>
          <a:solidFill>
            <a:srgbClr val="1B2D58"/>
          </a:solidFill>
        </p:spPr>
        <p:txBody>
          <a:bodyPr>
            <a:noAutofit/>
          </a:bodyPr>
          <a:lstStyle>
            <a:lvl1pPr>
              <a:defRPr sz="1795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5229C-C41B-40F4-AA49-CDF451D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8146" y="6542718"/>
            <a:ext cx="2052042" cy="281404"/>
          </a:xfrm>
        </p:spPr>
        <p:txBody>
          <a:bodyPr/>
          <a:lstStyle/>
          <a:p>
            <a:fld id="{0B496941-FE0F-4DBF-BC17-FF1C409CB6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41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  <p:sldLayoutId id="2147483661" r:id="rId8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7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aconda.org/anaconda/python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5.xml"/><Relationship Id="rId7" Type="http://schemas.openxmlformats.org/officeDocument/2006/relationships/slideLayout" Target="../slideLayouts/slideLayout6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45.xml"/><Relationship Id="rId6" Type="http://schemas.openxmlformats.org/officeDocument/2006/relationships/customXml" Target="../../customXml/item44.xml"/><Relationship Id="rId5" Type="http://schemas.openxmlformats.org/officeDocument/2006/relationships/customXml" Target="../../customXml/item26.xml"/><Relationship Id="rId4" Type="http://schemas.openxmlformats.org/officeDocument/2006/relationships/customXml" Target="../../customXml/item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9.xml"/><Relationship Id="rId7" Type="http://schemas.openxmlformats.org/officeDocument/2006/relationships/slideLayout" Target="../slideLayouts/slideLayout6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52.xml"/><Relationship Id="rId6" Type="http://schemas.openxmlformats.org/officeDocument/2006/relationships/customXml" Target="../../customXml/item9.xml"/><Relationship Id="rId5" Type="http://schemas.openxmlformats.org/officeDocument/2006/relationships/customXml" Target="../../customXml/item39.xml"/><Relationship Id="rId4" Type="http://schemas.openxmlformats.org/officeDocument/2006/relationships/customXml" Target="../../customXml/item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8.xml"/><Relationship Id="rId7" Type="http://schemas.openxmlformats.org/officeDocument/2006/relationships/slideLayout" Target="../slideLayouts/slideLayout6.xml"/><Relationship Id="rId2" Type="http://schemas.openxmlformats.org/officeDocument/2006/relationships/customXml" Target="../../customXml/item50.xml"/><Relationship Id="rId1" Type="http://schemas.openxmlformats.org/officeDocument/2006/relationships/customXml" Target="../../customXml/item53.xml"/><Relationship Id="rId6" Type="http://schemas.openxmlformats.org/officeDocument/2006/relationships/customXml" Target="../../customXml/item20.xml"/><Relationship Id="rId5" Type="http://schemas.openxmlformats.org/officeDocument/2006/relationships/customXml" Target="../../customXml/item46.xml"/><Relationship Id="rId4" Type="http://schemas.openxmlformats.org/officeDocument/2006/relationships/customXml" Target="../../customXml/item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sseract-ocr/tesseract/wiki/Downloa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영역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2C017C-12F0-4BBA-90FE-A7CD282EE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684" y="2035671"/>
            <a:ext cx="3829050" cy="455295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86F3215-FA8A-414B-9836-C84D00C0FBF4}"/>
              </a:ext>
            </a:extLst>
          </p:cNvPr>
          <p:cNvSpPr/>
          <p:nvPr/>
        </p:nvSpPr>
        <p:spPr bwMode="auto">
          <a:xfrm>
            <a:off x="6576318" y="2320372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A90B4F46-BF63-4DF5-AFEE-3326087DA5CC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252284" y="2582668"/>
            <a:ext cx="789916" cy="2564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43AFDBED-1869-4DC3-8EE4-6A48BD7C7BE4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249747" y="2582668"/>
            <a:ext cx="792453" cy="5187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1AF69A7-947E-4893-AF75-1E3EB9282E21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 flipH="1" flipV="1">
            <a:off x="6120081" y="2709797"/>
            <a:ext cx="1049248" cy="79499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62E802C5-CBEF-4FED-9639-F4BD059C63CC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 flipH="1" flipV="1">
            <a:off x="5991470" y="2843482"/>
            <a:ext cx="1311544" cy="78991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EBE675BC-F9E2-40C8-804F-101F2E21BE70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 flipH="1" flipV="1">
            <a:off x="5856516" y="2970825"/>
            <a:ext cx="1573840" cy="7975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0E33C2B-4618-473C-A09D-08024E8C630C}"/>
              </a:ext>
            </a:extLst>
          </p:cNvPr>
          <p:cNvSpPr/>
          <p:nvPr/>
        </p:nvSpPr>
        <p:spPr bwMode="auto">
          <a:xfrm>
            <a:off x="6468306" y="4392377"/>
            <a:ext cx="1800349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Equipment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Desc.</a:t>
            </a:r>
            <a:r>
              <a:rPr lang="ko-KR" altLang="en-US" sz="1000" b="1" dirty="0"/>
              <a:t> 영역 설정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2D9A2855-2678-4B1B-AE27-374609FA60B2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5676218" y="4523525"/>
            <a:ext cx="792088" cy="21029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5B770B-DF90-4629-8BF4-3BAF6A93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906" y="1422288"/>
            <a:ext cx="4104456" cy="5391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311E23-C2D9-45EA-BDA4-56C39E67A793}"/>
              </a:ext>
            </a:extLst>
          </p:cNvPr>
          <p:cNvSpPr/>
          <p:nvPr/>
        </p:nvSpPr>
        <p:spPr bwMode="auto">
          <a:xfrm>
            <a:off x="3551678" y="1944105"/>
            <a:ext cx="136845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텍스트 검출 환경 설정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835A8-7B11-4062-9CF2-C3CBF94D848C}"/>
              </a:ext>
            </a:extLst>
          </p:cNvPr>
          <p:cNvSpPr/>
          <p:nvPr/>
        </p:nvSpPr>
        <p:spPr bwMode="auto">
          <a:xfrm>
            <a:off x="3551159" y="4176353"/>
            <a:ext cx="136845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검출 환경 설정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5B8068-5781-466D-8F62-B570E57496A1}"/>
              </a:ext>
            </a:extLst>
          </p:cNvPr>
          <p:cNvSpPr/>
          <p:nvPr/>
        </p:nvSpPr>
        <p:spPr bwMode="auto">
          <a:xfrm>
            <a:off x="3551158" y="5138193"/>
            <a:ext cx="2017047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Line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No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Configuration</a:t>
            </a:r>
            <a:r>
              <a:rPr lang="ko-KR" altLang="en-US" sz="1000" b="1" dirty="0"/>
              <a:t> 환경 설정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76E788-1F0B-4725-A76E-7DA6A9CA3DCB}"/>
              </a:ext>
            </a:extLst>
          </p:cNvPr>
          <p:cNvSpPr/>
          <p:nvPr/>
        </p:nvSpPr>
        <p:spPr bwMode="auto">
          <a:xfrm>
            <a:off x="3875195" y="6048561"/>
            <a:ext cx="1260963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/>
              <a:t>Delete Key</a:t>
            </a:r>
            <a:r>
              <a:rPr lang="ko-KR" altLang="en-US" sz="1000" b="1" dirty="0"/>
              <a:t>로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4A423DC-8666-42AE-893C-0C456F8FB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906" y="1422289"/>
            <a:ext cx="4104456" cy="53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EFD283D-E0AA-491A-9B97-F22FDC94A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29" y="1422290"/>
            <a:ext cx="4104456" cy="53912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C876E7-165B-44F2-AE77-C78942637062}"/>
              </a:ext>
            </a:extLst>
          </p:cNvPr>
          <p:cNvSpPr/>
          <p:nvPr/>
        </p:nvSpPr>
        <p:spPr bwMode="auto">
          <a:xfrm>
            <a:off x="3410974" y="5652517"/>
            <a:ext cx="165317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/>
              <a:t>텍스트를 표기할 폰트 설정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7169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A3774C-84B2-42B0-8030-6609CA51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72" y="1421110"/>
            <a:ext cx="4104456" cy="53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</a:t>
            </a:r>
            <a:r>
              <a:rPr lang="ko-KR" altLang="en-US" dirty="0"/>
              <a:t>메인 화면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1. </a:t>
            </a:r>
            <a:r>
              <a:rPr lang="ko-KR" altLang="en-US" sz="1100" b="1" dirty="0"/>
              <a:t>영역 설정</a:t>
            </a:r>
            <a:endParaRPr lang="en-US" altLang="ko-KR" sz="1100" b="1" dirty="0"/>
          </a:p>
          <a:p>
            <a:pPr algn="ctr" defTabSz="762000"/>
            <a:r>
              <a:rPr lang="en-US" altLang="ko-KR" sz="1100" b="1" dirty="0"/>
              <a:t>2. 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894232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LINE</a:t>
            </a:r>
            <a:r>
              <a:rPr lang="ko-KR" altLang="en-US" dirty="0"/>
              <a:t> 색상 변경 </a:t>
            </a:r>
            <a:r>
              <a:rPr lang="en-US" altLang="ko-KR" dirty="0"/>
              <a:t>: </a:t>
            </a:r>
            <a:r>
              <a:rPr lang="ko-KR" altLang="en-US" dirty="0"/>
              <a:t>라인에 속한 </a:t>
            </a:r>
            <a:r>
              <a:rPr lang="en-US" altLang="ko-KR" dirty="0"/>
              <a:t>Line NO,</a:t>
            </a:r>
            <a:r>
              <a:rPr lang="ko-KR" altLang="en-US" dirty="0"/>
              <a:t>심볼</a:t>
            </a:r>
            <a:r>
              <a:rPr lang="en-US" altLang="ko-KR" dirty="0"/>
              <a:t>,Line</a:t>
            </a:r>
            <a:r>
              <a:rPr lang="ko-KR" altLang="en-US" dirty="0"/>
              <a:t>의 색상 변경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C81E-E767-4E1D-ACA0-7E34B041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9E86C-3D09-45A2-B8B9-57D83C6B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04" y="2322695"/>
            <a:ext cx="2663379" cy="2195148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BBDFF0A-D70F-4F27-B810-F881372AA464}"/>
              </a:ext>
            </a:extLst>
          </p:cNvPr>
          <p:cNvCxnSpPr/>
          <p:nvPr/>
        </p:nvCxnSpPr>
        <p:spPr>
          <a:xfrm>
            <a:off x="1355738" y="1584065"/>
            <a:ext cx="1872666" cy="8640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120D-34E0-4A34-8D84-785A275A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A00A3-69B5-4078-A7A7-1F9E305D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6470A-3C51-4073-9CC0-C46B48F2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25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3C4D7-9C92-418C-8DCD-0F382FACE898}"/>
              </a:ext>
            </a:extLst>
          </p:cNvPr>
          <p:cNvSpPr/>
          <p:nvPr/>
        </p:nvSpPr>
        <p:spPr bwMode="auto">
          <a:xfrm>
            <a:off x="7764450" y="1916284"/>
            <a:ext cx="216024" cy="163655"/>
          </a:xfrm>
          <a:prstGeom prst="rect">
            <a:avLst/>
          </a:prstGeom>
          <a:noFill/>
          <a:ln>
            <a:solidFill>
              <a:srgbClr val="E87E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F1BDF-E889-4F39-832E-94CD6507AF74}"/>
              </a:ext>
            </a:extLst>
          </p:cNvPr>
          <p:cNvSpPr/>
          <p:nvPr/>
        </p:nvSpPr>
        <p:spPr bwMode="auto">
          <a:xfrm>
            <a:off x="5504511" y="3300931"/>
            <a:ext cx="237626" cy="16365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9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642DEF-1989-4D9D-9E0B-40E75BBF25C3}"/>
              </a:ext>
            </a:extLst>
          </p:cNvPr>
          <p:cNvCxnSpPr>
            <a:stCxn id="5" idx="1"/>
            <a:endCxn id="6" idx="3"/>
          </p:cNvCxnSpPr>
          <p:nvPr/>
        </p:nvCxnSpPr>
        <p:spPr>
          <a:xfrm flipH="1">
            <a:off x="5742137" y="1998112"/>
            <a:ext cx="2022313" cy="1384647"/>
          </a:xfrm>
          <a:prstGeom prst="straightConnector1">
            <a:avLst/>
          </a:prstGeom>
          <a:ln>
            <a:solidFill>
              <a:srgbClr val="E87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9E9E4E-C98E-4237-9D16-4F1C325C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58" y="3828595"/>
            <a:ext cx="3361026" cy="197152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3271CA-1700-4E38-B8DB-22CE0F835E4B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5623324" y="3464586"/>
            <a:ext cx="293247" cy="364009"/>
          </a:xfrm>
          <a:prstGeom prst="straightConnector1">
            <a:avLst/>
          </a:prstGeom>
          <a:ln>
            <a:solidFill>
              <a:srgbClr val="E87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98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3" y="116336"/>
            <a:ext cx="8969647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Symbol Editor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4602A5-3B7D-49EA-95A4-6E0772E0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DDF802-40C9-4A3D-A73F-A4B31294F588}"/>
              </a:ext>
            </a:extLst>
          </p:cNvPr>
          <p:cNvSpPr/>
          <p:nvPr/>
        </p:nvSpPr>
        <p:spPr bwMode="auto">
          <a:xfrm>
            <a:off x="6900355" y="1341147"/>
            <a:ext cx="212423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900" b="1" dirty="0"/>
              <a:t>인식률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인식률 </a:t>
            </a:r>
            <a:r>
              <a:rPr lang="en-US" altLang="ko-KR" sz="900" b="1" dirty="0"/>
              <a:t>65%</a:t>
            </a:r>
            <a:r>
              <a:rPr lang="ko-KR" altLang="en-US" sz="900" b="1" dirty="0"/>
              <a:t>이상이면 심볼 생성</a:t>
            </a:r>
            <a:r>
              <a:rPr lang="en-US" altLang="ko-KR" sz="900" b="1" dirty="0"/>
              <a:t>)</a:t>
            </a:r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5EB2EB-9B64-4AEA-A214-37602E97B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05D85C-A1D4-4D60-BA50-D197EE6B4A62}"/>
              </a:ext>
            </a:extLst>
          </p:cNvPr>
          <p:cNvGrpSpPr/>
          <p:nvPr/>
        </p:nvGrpSpPr>
        <p:grpSpPr>
          <a:xfrm>
            <a:off x="674402" y="1421153"/>
            <a:ext cx="8067675" cy="4471245"/>
            <a:chOff x="566261" y="1815912"/>
            <a:chExt cx="8067675" cy="447124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523722-60C7-485B-A824-287B8B15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261" y="1815912"/>
              <a:ext cx="8067675" cy="3633378"/>
            </a:xfrm>
            <a:prstGeom prst="rect">
              <a:avLst/>
            </a:prstGeom>
          </p:spPr>
        </p:pic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6D9D6271-7742-4FB4-BFC5-B54783B8C359}"/>
                </a:ext>
              </a:extLst>
            </p:cNvPr>
            <p:cNvGrpSpPr/>
            <p:nvPr>
              <p:custDataLst>
                <p:custData r:id="rId1"/>
              </p:custDataLst>
            </p:nvPr>
          </p:nvGrpSpPr>
          <p:grpSpPr>
            <a:xfrm>
              <a:off x="683686" y="2165961"/>
              <a:ext cx="7832824" cy="426216"/>
              <a:chOff x="3168650" y="2419758"/>
              <a:chExt cx="2616200" cy="1326742"/>
            </a:xfrm>
          </p:grpSpPr>
          <p:sp useBgFill="1">
            <p:nvSpPr>
              <p:cNvPr id="32" name="Container">
                <a:extLst>
                  <a:ext uri="{FF2B5EF4-FFF2-40B4-BE49-F238E27FC236}">
                    <a16:creationId xmlns:a16="http://schemas.microsoft.com/office/drawing/2014/main" id="{1AE4ED29-EBEC-4C19-A202-B5327680B156}"/>
                  </a:ext>
                </a:extLst>
              </p:cNvPr>
              <p:cNvSpPr/>
              <p:nvPr/>
            </p:nvSpPr>
            <p:spPr>
              <a:xfrm>
                <a:off x="3168650" y="2565400"/>
                <a:ext cx="2616200" cy="1181100"/>
              </a:xfrm>
              <a:prstGeom prst="roundRect">
                <a:avLst>
                  <a:gd name="adj" fmla="val 4524"/>
                </a:avLst>
              </a:prstGeom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 useBgFill="1">
            <p:nvSpPr>
              <p:cNvPr id="33" name="Content">
                <a:extLst>
                  <a:ext uri="{FF2B5EF4-FFF2-40B4-BE49-F238E27FC236}">
                    <a16:creationId xmlns:a16="http://schemas.microsoft.com/office/drawing/2014/main" id="{6518025E-27F8-4C1C-8909-A122C499837D}"/>
                  </a:ext>
                </a:extLst>
              </p:cNvPr>
              <p:cNvSpPr txBox="1"/>
              <p:nvPr/>
            </p:nvSpPr>
            <p:spPr>
              <a:xfrm>
                <a:off x="3316284" y="2419758"/>
                <a:ext cx="61701" cy="57939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endParaRPr lang="en-US" sz="105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1" name="CheckBoxUnchecked">
              <a:extLst>
                <a:ext uri="{FF2B5EF4-FFF2-40B4-BE49-F238E27FC236}">
                  <a16:creationId xmlns:a16="http://schemas.microsoft.com/office/drawing/2014/main" id="{235F7D24-A6AD-4E48-96F7-0803A085437E}"/>
                </a:ext>
              </a:extLst>
            </p:cNvPr>
            <p:cNvGrpSpPr/>
            <p:nvPr>
              <p:custDataLst>
                <p:custData r:id="rId2"/>
              </p:custDataLst>
            </p:nvPr>
          </p:nvGrpSpPr>
          <p:grpSpPr>
            <a:xfrm>
              <a:off x="815679" y="2325341"/>
              <a:ext cx="1041124" cy="230832"/>
              <a:chOff x="5179843" y="2087449"/>
              <a:chExt cx="975742" cy="216403"/>
            </a:xfrm>
          </p:grpSpPr>
          <p:sp>
            <p:nvSpPr>
              <p:cNvPr id="22" name="Content">
                <a:extLst>
                  <a:ext uri="{FF2B5EF4-FFF2-40B4-BE49-F238E27FC236}">
                    <a16:creationId xmlns:a16="http://schemas.microsoft.com/office/drawing/2014/main" id="{929773F5-BA85-443D-9C4A-D5F9E7D15722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97573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텍스트</a:t>
                </a:r>
                <a:r>
                  <a:rPr lang="en-US" altLang="ko-KR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/</a:t>
                </a:r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심볼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CheckBox">
                <a:extLst>
                  <a:ext uri="{FF2B5EF4-FFF2-40B4-BE49-F238E27FC236}">
                    <a16:creationId xmlns:a16="http://schemas.microsoft.com/office/drawing/2014/main" id="{18FF4A45-2B86-4162-A60F-FA9F7B7FFC75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CheckBoxUnchecked">
              <a:extLst>
                <a:ext uri="{FF2B5EF4-FFF2-40B4-BE49-F238E27FC236}">
                  <a16:creationId xmlns:a16="http://schemas.microsoft.com/office/drawing/2014/main" id="{558DCD22-3569-4CB4-89CF-D8EFAB62EE98}"/>
                </a:ext>
              </a:extLst>
            </p:cNvPr>
            <p:cNvGrpSpPr/>
            <p:nvPr>
              <p:custDataLst>
                <p:custData r:id="rId3"/>
              </p:custDataLst>
            </p:nvPr>
          </p:nvGrpSpPr>
          <p:grpSpPr>
            <a:xfrm>
              <a:off x="2093626" y="2311349"/>
              <a:ext cx="520147" cy="230832"/>
              <a:chOff x="5179843" y="2087449"/>
              <a:chExt cx="487482" cy="216403"/>
            </a:xfrm>
          </p:grpSpPr>
          <p:sp>
            <p:nvSpPr>
              <p:cNvPr id="28" name="Content">
                <a:extLst>
                  <a:ext uri="{FF2B5EF4-FFF2-40B4-BE49-F238E27FC236}">
                    <a16:creationId xmlns:a16="http://schemas.microsoft.com/office/drawing/2014/main" id="{04925BFA-B8C7-4FB4-A5C4-6652BD932C53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48747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라인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CheckBox">
                <a:extLst>
                  <a:ext uri="{FF2B5EF4-FFF2-40B4-BE49-F238E27FC236}">
                    <a16:creationId xmlns:a16="http://schemas.microsoft.com/office/drawing/2014/main" id="{09676641-65D7-4199-9402-5195E49B3AD0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8518E0E0-C840-4C83-9723-C17C640F50F4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rot="10800000" flipV="1">
              <a:off x="6724334" y="5256473"/>
              <a:ext cx="863854" cy="8556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EA3DB-0873-41C0-830E-F568557CE187}"/>
                </a:ext>
              </a:extLst>
            </p:cNvPr>
            <p:cNvSpPr/>
            <p:nvPr/>
          </p:nvSpPr>
          <p:spPr bwMode="auto">
            <a:xfrm>
              <a:off x="5064150" y="5937108"/>
              <a:ext cx="1660184" cy="3500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100" b="1" dirty="0"/>
                <a:t>클릭시 설계 정보 인식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200000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718E7-ED9F-49C9-8465-C0D12E5A9E1B}"/>
              </a:ext>
            </a:extLst>
          </p:cNvPr>
          <p:cNvSpPr/>
          <p:nvPr/>
        </p:nvSpPr>
        <p:spPr bwMode="auto">
          <a:xfrm>
            <a:off x="446131" y="1174327"/>
            <a:ext cx="195857" cy="17708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A5DCC2-EFE6-42FB-B30E-9CF3E2E88DD9}"/>
              </a:ext>
            </a:extLst>
          </p:cNvPr>
          <p:cNvCxnSpPr>
            <a:stCxn id="25" idx="3"/>
          </p:cNvCxnSpPr>
          <p:nvPr/>
        </p:nvCxnSpPr>
        <p:spPr>
          <a:xfrm>
            <a:off x="641988" y="1262871"/>
            <a:ext cx="149839" cy="15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1. </a:t>
            </a:r>
            <a:r>
              <a:rPr lang="ko-KR" altLang="en-US" dirty="0"/>
              <a:t>개발환경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E3B24-A1C9-43B7-AF79-E172C7BB1799}"/>
              </a:ext>
            </a:extLst>
          </p:cNvPr>
          <p:cNvSpPr txBox="1"/>
          <p:nvPr/>
        </p:nvSpPr>
        <p:spPr>
          <a:xfrm>
            <a:off x="167515" y="1546211"/>
            <a:ext cx="6990375" cy="4582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Visual</a:t>
            </a:r>
            <a:r>
              <a:rPr lang="ko-KR" altLang="en-US" sz="1346" dirty="0"/>
              <a:t> </a:t>
            </a:r>
            <a:r>
              <a:rPr lang="en-US" altLang="ko-KR" sz="1346" dirty="0"/>
              <a:t>Studio</a:t>
            </a:r>
            <a:r>
              <a:rPr lang="ko-KR" altLang="en-US" sz="1346" dirty="0"/>
              <a:t> </a:t>
            </a:r>
            <a:r>
              <a:rPr lang="en-US" altLang="ko-KR" sz="1346" dirty="0"/>
              <a:t>2017 Community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Python 3.6 (64-bit) - </a:t>
            </a:r>
            <a:r>
              <a:rPr lang="en-US" altLang="ko-KR" sz="1346" dirty="0">
                <a:hlinkClick r:id="rId2"/>
              </a:rPr>
              <a:t>https://www.python.org/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Anaconda 5.1.0 (</a:t>
            </a:r>
            <a:r>
              <a:rPr lang="en-US" altLang="ko-KR" sz="1346" dirty="0" err="1"/>
              <a:t>PyQt</a:t>
            </a:r>
            <a:r>
              <a:rPr lang="en-US" altLang="ko-KR" sz="1346" dirty="0"/>
              <a:t> Designer </a:t>
            </a:r>
            <a:r>
              <a:rPr lang="ko-KR" altLang="en-US" sz="1346" dirty="0"/>
              <a:t>사용 목적</a:t>
            </a:r>
            <a:r>
              <a:rPr lang="en-US" altLang="ko-KR" sz="1346" dirty="0"/>
              <a:t>) - </a:t>
            </a:r>
            <a:r>
              <a:rPr lang="en-US" altLang="ko-KR" sz="1346" dirty="0">
                <a:hlinkClick r:id="rId3"/>
              </a:rPr>
              <a:t>https://anaconda.org/anaconda/python</a:t>
            </a:r>
            <a:endParaRPr lang="en-US" altLang="ko-KR" sz="1346" dirty="0"/>
          </a:p>
          <a:p>
            <a:pPr marL="670941" lvl="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-tools</a:t>
            </a:r>
            <a:r>
              <a:rPr lang="ko-KR" altLang="en-US" sz="1346" dirty="0"/>
              <a:t> 설치만해도 가능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Matplotlib</a:t>
            </a:r>
            <a:r>
              <a:rPr lang="ko-KR" altLang="en-US" sz="1346" dirty="0"/>
              <a:t> </a:t>
            </a:r>
            <a:r>
              <a:rPr lang="en-US" altLang="ko-KR" sz="1346" dirty="0"/>
              <a:t>2.1.2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Numpy</a:t>
            </a:r>
            <a:r>
              <a:rPr lang="en-US" altLang="ko-KR" sz="1346" dirty="0"/>
              <a:t> 1.14.0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Opencv</a:t>
            </a:r>
            <a:r>
              <a:rPr lang="en-US" altLang="ko-KR" sz="1346" dirty="0"/>
              <a:t>-python 3.4.0.12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Pillow 5.0.0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 5.10.1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PyTesseract</a:t>
            </a:r>
            <a:r>
              <a:rPr lang="en-US" altLang="ko-KR" sz="1346" dirty="0"/>
              <a:t> 0.2.0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Tesseract-OCR</a:t>
            </a:r>
            <a:r>
              <a:rPr lang="ko-KR" altLang="en-US" sz="1346" dirty="0"/>
              <a:t> </a:t>
            </a:r>
            <a:r>
              <a:rPr lang="en-US" altLang="ko-KR" sz="1346" dirty="0"/>
              <a:t>3.0.5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AD159D-82A3-4990-B2AC-5C5B546AA465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  <a:solidFill>
            <a:srgbClr val="1B2D58"/>
          </a:solidFill>
        </p:spPr>
        <p:txBody>
          <a:bodyPr>
            <a:noAutofit/>
          </a:bodyPr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795" b="1" kern="1200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/>
              <a:t>인식 절차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7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764C-6DDC-4AB8-8B0F-E23E9AE9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037"/>
            <a:ext cx="9120188" cy="29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203610" y="2451333"/>
            <a:ext cx="579664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6360294" y="2451332"/>
            <a:ext cx="255628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5476054" y="3093460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D1185-B0E9-42B7-8690-48947C38F870}"/>
              </a:ext>
            </a:extLst>
          </p:cNvPr>
          <p:cNvSpPr/>
          <p:nvPr/>
        </p:nvSpPr>
        <p:spPr bwMode="auto">
          <a:xfrm>
            <a:off x="203610" y="4680409"/>
            <a:ext cx="212423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dirty="0"/>
              <a:t>외곽선 추출하여 </a:t>
            </a:r>
            <a:br>
              <a:rPr lang="en-US" altLang="ko-KR" sz="1000" dirty="0"/>
            </a:br>
            <a:r>
              <a:rPr lang="en-US" altLang="ko-KR" sz="1000" dirty="0"/>
              <a:t>Process Line</a:t>
            </a:r>
            <a:r>
              <a:rPr lang="ko-KR" altLang="en-US" sz="1000" dirty="0"/>
              <a:t>과 </a:t>
            </a:r>
            <a:r>
              <a:rPr lang="en-US" altLang="ko-KR" sz="1000" dirty="0"/>
              <a:t>Inst. Bubble </a:t>
            </a:r>
            <a:r>
              <a:rPr lang="ko-KR" altLang="en-US" sz="1000" dirty="0"/>
              <a:t>제거</a:t>
            </a:r>
            <a:endParaRPr lang="en-US" altLang="ko-KR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C73A3-754B-485A-8134-BB08BA437AC7}"/>
              </a:ext>
            </a:extLst>
          </p:cNvPr>
          <p:cNvSpPr/>
          <p:nvPr/>
        </p:nvSpPr>
        <p:spPr bwMode="auto">
          <a:xfrm>
            <a:off x="2557893" y="4680409"/>
            <a:ext cx="179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Bounding</a:t>
            </a:r>
            <a:r>
              <a:rPr lang="ko-KR" altLang="en-US" sz="1000" dirty="0"/>
              <a:t> </a:t>
            </a:r>
            <a:r>
              <a:rPr lang="en-US" altLang="ko-KR" sz="1000" dirty="0"/>
              <a:t>box</a:t>
            </a:r>
            <a:r>
              <a:rPr lang="ko-KR" altLang="en-US" sz="1000" dirty="0"/>
              <a:t>가 </a:t>
            </a:r>
            <a:br>
              <a:rPr lang="en-US" altLang="ko-KR" sz="1000" dirty="0"/>
            </a:br>
            <a:r>
              <a:rPr lang="ko-KR" altLang="en-US" sz="1000" dirty="0"/>
              <a:t>특정 비율이 아닌 부분 제거</a:t>
            </a:r>
            <a:endParaRPr lang="en-US" altLang="ko-KR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272DE-4099-4BB9-B00A-58B77DA71BE7}"/>
              </a:ext>
            </a:extLst>
          </p:cNvPr>
          <p:cNvSpPr/>
          <p:nvPr/>
        </p:nvSpPr>
        <p:spPr bwMode="auto">
          <a:xfrm>
            <a:off x="4578893" y="4671959"/>
            <a:ext cx="64928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Dilate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F7B21-1C17-45CF-B5C2-3B0C00512D38}"/>
              </a:ext>
            </a:extLst>
          </p:cNvPr>
          <p:cNvSpPr/>
          <p:nvPr/>
        </p:nvSpPr>
        <p:spPr bwMode="auto">
          <a:xfrm>
            <a:off x="5458227" y="4680409"/>
            <a:ext cx="151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Contour Bounding Box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50264-AA0F-4ACB-A3B3-7E9C4ED811FA}"/>
              </a:ext>
            </a:extLst>
          </p:cNvPr>
          <p:cNvSpPr/>
          <p:nvPr/>
        </p:nvSpPr>
        <p:spPr bwMode="auto">
          <a:xfrm>
            <a:off x="7199227" y="4680409"/>
            <a:ext cx="6372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OCR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5284C98-E660-4D37-8C17-C6F183F77ECA}"/>
              </a:ext>
            </a:extLst>
          </p:cNvPr>
          <p:cNvSpPr/>
          <p:nvPr/>
        </p:nvSpPr>
        <p:spPr>
          <a:xfrm rot="5400000">
            <a:off x="3695997" y="467759"/>
            <a:ext cx="648073" cy="7632849"/>
          </a:xfrm>
          <a:prstGeom prst="lef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D694E-C0E1-4848-ADB4-E289AF0FE3E4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327846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F10640-09E9-4932-A2BF-F723B41A81A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348846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E77BDE-80D3-4BD1-A721-4DD70D26F94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228180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495489-0135-4964-BB86-31959F589487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6969180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2844253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84709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84425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860525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선과 선을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860525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060395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060253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23" idx="0"/>
          </p:cNvCxnSpPr>
          <p:nvPr/>
        </p:nvCxnSpPr>
        <p:spPr>
          <a:xfrm>
            <a:off x="6809019" y="3276253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076525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4860525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Primary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076525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615987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1831987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223242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483036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1973804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667424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385238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 </a:t>
            </a:r>
          </a:p>
        </p:txBody>
      </p:sp>
      <p:cxnSp>
        <p:nvCxnSpPr>
          <p:cNvPr id="25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23" idx="2"/>
            <a:endCxn id="7" idx="0"/>
          </p:cNvCxnSpPr>
          <p:nvPr/>
        </p:nvCxnSpPr>
        <p:spPr>
          <a:xfrm>
            <a:off x="6809019" y="4284389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7" y="5904593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Secondary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28" name="직선 화살표 연결선 27"/>
          <p:cNvCxnSpPr>
            <a:stCxn id="15" idx="2"/>
            <a:endCxn id="26" idx="0"/>
          </p:cNvCxnSpPr>
          <p:nvPr/>
        </p:nvCxnSpPr>
        <p:spPr>
          <a:xfrm flipH="1">
            <a:off x="1370168" y="5292525"/>
            <a:ext cx="1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460194" y="5724525"/>
            <a:ext cx="118813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6072262" y="5764745"/>
            <a:ext cx="0" cy="71169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7080374" y="5724525"/>
            <a:ext cx="109679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656438" y="5724525"/>
            <a:ext cx="0" cy="7519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 bwMode="auto">
          <a:xfrm>
            <a:off x="5954725" y="5604886"/>
            <a:ext cx="235076" cy="23507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2" name="순서도: 추출 41"/>
          <p:cNvSpPr/>
          <p:nvPr/>
        </p:nvSpPr>
        <p:spPr bwMode="auto">
          <a:xfrm rot="5400000">
            <a:off x="6535700" y="6038910"/>
            <a:ext cx="792066" cy="163343"/>
          </a:xfrm>
          <a:prstGeom prst="flowChartExtra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7E6-9D94-46AF-8533-73E14CFD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Flow Mark </a:t>
            </a:r>
            <a:r>
              <a:rPr lang="ko-KR" altLang="en-US" dirty="0"/>
              <a:t>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E72C-DA47-4067-973D-1C8F8524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F477A-ADB7-4D15-A2E4-942647C52F29}"/>
              </a:ext>
            </a:extLst>
          </p:cNvPr>
          <p:cNvSpPr/>
          <p:nvPr/>
        </p:nvSpPr>
        <p:spPr bwMode="auto">
          <a:xfrm>
            <a:off x="635658" y="2340151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주위 </a:t>
            </a:r>
            <a:r>
              <a:rPr lang="en-US" altLang="ko-KR" sz="1100" b="1" dirty="0"/>
              <a:t>ROI</a:t>
            </a:r>
            <a:r>
              <a:rPr lang="ko-KR" altLang="en-US" sz="11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D7612-65E5-4E7D-A3CD-1DB08CD80A48}"/>
              </a:ext>
            </a:extLst>
          </p:cNvPr>
          <p:cNvSpPr/>
          <p:nvPr/>
        </p:nvSpPr>
        <p:spPr bwMode="auto">
          <a:xfrm>
            <a:off x="3623990" y="2340150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Hough Line </a:t>
            </a:r>
            <a:r>
              <a:rPr lang="ko-KR" altLang="en-US" sz="1100" b="1" dirty="0"/>
              <a:t>알고리즘</a:t>
            </a:r>
            <a:br>
              <a:rPr lang="en-US" altLang="ko-KR" sz="1100" b="1" dirty="0"/>
            </a:br>
            <a:r>
              <a:rPr lang="ko-KR" altLang="en-US" sz="1100" b="1" dirty="0"/>
              <a:t>선 검출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21E81-D6B4-415D-BFD8-8E4DC6B13B1B}"/>
              </a:ext>
            </a:extLst>
          </p:cNvPr>
          <p:cNvSpPr/>
          <p:nvPr/>
        </p:nvSpPr>
        <p:spPr bwMode="auto">
          <a:xfrm>
            <a:off x="6612322" y="2340149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라인에 수직</a:t>
            </a:r>
            <a:r>
              <a:rPr lang="en-US" altLang="ko-KR" sz="1100" b="1" dirty="0"/>
              <a:t>,</a:t>
            </a:r>
            <a:r>
              <a:rPr lang="ko-KR" altLang="en-US" sz="1100" b="1" dirty="0"/>
              <a:t>수평</a:t>
            </a:r>
            <a:br>
              <a:rPr lang="en-US" altLang="ko-KR" sz="1100" b="1" dirty="0"/>
            </a:br>
            <a:r>
              <a:rPr lang="ko-KR" altLang="en-US" sz="1100" b="1" dirty="0"/>
              <a:t>선 제거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F2394-87F2-4798-B8B4-6534F58A91B9}"/>
              </a:ext>
            </a:extLst>
          </p:cNvPr>
          <p:cNvCxnSpPr/>
          <p:nvPr/>
        </p:nvCxnSpPr>
        <p:spPr>
          <a:xfrm>
            <a:off x="1751782" y="4788421"/>
            <a:ext cx="583264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F67DF-EAF5-4215-8CAD-42D5103716C9}"/>
              </a:ext>
            </a:extLst>
          </p:cNvPr>
          <p:cNvCxnSpPr/>
          <p:nvPr/>
        </p:nvCxnSpPr>
        <p:spPr>
          <a:xfrm>
            <a:off x="7044370" y="4356373"/>
            <a:ext cx="540060" cy="324036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667ADD-62A9-424B-80F9-F22D049E342C}"/>
              </a:ext>
            </a:extLst>
          </p:cNvPr>
          <p:cNvCxnSpPr/>
          <p:nvPr/>
        </p:nvCxnSpPr>
        <p:spPr>
          <a:xfrm>
            <a:off x="7044370" y="4356373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A3419B-B3FB-4EA6-BF13-5FB4F52B97C9}"/>
              </a:ext>
            </a:extLst>
          </p:cNvPr>
          <p:cNvCxnSpPr>
            <a:cxnSpLocks/>
          </p:cNvCxnSpPr>
          <p:nvPr/>
        </p:nvCxnSpPr>
        <p:spPr>
          <a:xfrm>
            <a:off x="7584430" y="4680409"/>
            <a:ext cx="0" cy="108012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2580E3-3A4E-43AC-8F8C-39F90250AFFE}"/>
              </a:ext>
            </a:extLst>
          </p:cNvPr>
          <p:cNvSpPr txBox="1"/>
          <p:nvPr/>
        </p:nvSpPr>
        <p:spPr>
          <a:xfrm>
            <a:off x="6834062" y="44591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d1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8DE8F-D091-47A1-9432-06F29FCBAF25}"/>
              </a:ext>
            </a:extLst>
          </p:cNvPr>
          <p:cNvSpPr txBox="1"/>
          <p:nvPr/>
        </p:nvSpPr>
        <p:spPr>
          <a:xfrm>
            <a:off x="7349256" y="46084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d2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48712-503B-4DEC-9390-C68A23EF31D7}"/>
              </a:ext>
            </a:extLst>
          </p:cNvPr>
          <p:cNvSpPr txBox="1"/>
          <p:nvPr/>
        </p:nvSpPr>
        <p:spPr>
          <a:xfrm>
            <a:off x="6966340" y="4085458"/>
            <a:ext cx="1560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3AB3F-D642-4380-A71C-B42A58FA11DF}"/>
              </a:ext>
            </a:extLst>
          </p:cNvPr>
          <p:cNvSpPr txBox="1"/>
          <p:nvPr/>
        </p:nvSpPr>
        <p:spPr>
          <a:xfrm>
            <a:off x="7513898" y="4425711"/>
            <a:ext cx="156059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145D5-2291-481F-AAEC-229BAC4EED97}"/>
              </a:ext>
            </a:extLst>
          </p:cNvPr>
          <p:cNvSpPr/>
          <p:nvPr/>
        </p:nvSpPr>
        <p:spPr bwMode="auto">
          <a:xfrm>
            <a:off x="1751782" y="4891151"/>
            <a:ext cx="2556284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거리과 먼 점이 선의 시작점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2DA574-C775-4281-9DBA-113EF2928335}"/>
              </a:ext>
            </a:extLst>
          </p:cNvPr>
          <p:cNvSpPr/>
          <p:nvPr/>
        </p:nvSpPr>
        <p:spPr bwMode="auto">
          <a:xfrm>
            <a:off x="4801289" y="4893285"/>
            <a:ext cx="2783141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선의 시작점과 가까운 점이 라인의 시작점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AE422F-80E7-407E-B828-82306A1DAEE1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9874" y="2556292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F92C6E-299D-494B-92A8-F74B451D17AA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5568206" y="2556291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158AF3-3EC6-4DA6-9E73-81CF19698D1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4308066" y="5107293"/>
            <a:ext cx="493223" cy="2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C7A467-9421-48DC-8CD4-F446076A01E7}"/>
              </a:ext>
            </a:extLst>
          </p:cNvPr>
          <p:cNvSpPr txBox="1"/>
          <p:nvPr/>
        </p:nvSpPr>
        <p:spPr>
          <a:xfrm>
            <a:off x="1751782" y="4500389"/>
            <a:ext cx="540055" cy="257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START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40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707666" y="1692077"/>
            <a:ext cx="41764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84130" y="1692077"/>
            <a:ext cx="0" cy="381642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884130" y="5508501"/>
            <a:ext cx="370841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583" y="1362700"/>
            <a:ext cx="1996307" cy="257369"/>
          </a:xfrm>
          <a:prstGeom prst="rect">
            <a:avLst/>
          </a:prstGeom>
          <a:ln>
            <a:solidFill>
              <a:srgbClr val="91919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¾”-DR-UY10330-NA1S-PPS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구부러진 연결선 14"/>
          <p:cNvCxnSpPr>
            <a:endCxn id="13" idx="3"/>
          </p:cNvCxnSpPr>
          <p:nvPr/>
        </p:nvCxnSpPr>
        <p:spPr>
          <a:xfrm rot="10800000">
            <a:off x="2723890" y="1491385"/>
            <a:ext cx="576064" cy="200692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1922" y="134144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795898" y="1692077"/>
            <a:ext cx="0" cy="22322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2795898" y="3924325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/>
          <p:nvPr/>
        </p:nvCxnSpPr>
        <p:spPr>
          <a:xfrm flipV="1">
            <a:off x="2795898" y="2592177"/>
            <a:ext cx="2088232" cy="432048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80139" y="269484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685653" y="3924325"/>
            <a:ext cx="0" cy="10801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85653" y="5004445"/>
            <a:ext cx="11984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4884130" y="2952217"/>
            <a:ext cx="262829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512422" y="2952217"/>
            <a:ext cx="0" cy="2556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/>
          <p:nvPr/>
        </p:nvCxnSpPr>
        <p:spPr>
          <a:xfrm flipV="1">
            <a:off x="3685652" y="4356373"/>
            <a:ext cx="1198480" cy="180021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38053" y="422107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2" name="구부러진 연결선 41"/>
          <p:cNvCxnSpPr/>
          <p:nvPr/>
        </p:nvCxnSpPr>
        <p:spPr>
          <a:xfrm rot="5400000">
            <a:off x="6137368" y="4133444"/>
            <a:ext cx="1512165" cy="1237946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2342" y="431769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180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9CDC-0A22-4DAC-AFFF-84BD98229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9202D-76D5-4D46-9801-23816ED648F1}"/>
              </a:ext>
            </a:extLst>
          </p:cNvPr>
          <p:cNvSpPr/>
          <p:nvPr/>
        </p:nvSpPr>
        <p:spPr bwMode="auto">
          <a:xfrm>
            <a:off x="1051869" y="1174327"/>
            <a:ext cx="195857" cy="17708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E9A5C9-C0E3-4D37-B78A-6583EC7D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944470" y="2393756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stCxn id="5" idx="1"/>
            <a:endCxn id="10" idx="3"/>
          </p:cNvCxnSpPr>
          <p:nvPr/>
        </p:nvCxnSpPr>
        <p:spPr>
          <a:xfrm rot="10800000" flipV="1">
            <a:off x="6071358" y="2488809"/>
            <a:ext cx="1873113" cy="93145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1499754" y="2671109"/>
            <a:ext cx="4571603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복사</a:t>
            </a:r>
            <a:r>
              <a:rPr lang="en-US" altLang="ko-KR" sz="3200" b="1" dirty="0"/>
              <a:t>,</a:t>
            </a:r>
            <a:r>
              <a:rPr lang="ko-KR" altLang="en-US" sz="3200" b="1" dirty="0"/>
              <a:t>붙여넣기로 생성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5117-42DF-4BD6-880D-2480D104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</a:t>
            </a:r>
            <a:r>
              <a:rPr lang="ko-KR" altLang="en-US" dirty="0"/>
              <a:t>리스트 출력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DA1E-4251-4C1B-8A61-AB18A42F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" name="Window">
            <a:extLst>
              <a:ext uri="{FF2B5EF4-FFF2-40B4-BE49-F238E27FC236}">
                <a16:creationId xmlns:a16="http://schemas.microsoft.com/office/drawing/2014/main" id="{F946CD02-2033-4F4C-8127-9375206D8078}"/>
              </a:ext>
            </a:extLst>
          </p:cNvPr>
          <p:cNvGrpSpPr/>
          <p:nvPr>
            <p:custDataLst>
              <p:custData r:id="rId1"/>
            </p:custDataLst>
          </p:nvPr>
        </p:nvGrpSpPr>
        <p:grpSpPr>
          <a:xfrm>
            <a:off x="118274" y="1116013"/>
            <a:ext cx="8834308" cy="5184576"/>
            <a:chOff x="0" y="0"/>
            <a:chExt cx="9144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BA435E-2807-4DE2-96D8-D0725B3DDD5F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404543D-2930-439B-9D34-34DFAC6ED4D0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136ABB-268E-492B-AEA4-1A16F089E94A}"/>
                  </a:ext>
                </a:extLst>
              </p:cNvPr>
              <p:cNvSpPr/>
              <p:nvPr/>
            </p:nvSpPr>
            <p:spPr>
              <a:xfrm>
                <a:off x="76200" y="309484"/>
                <a:ext cx="8991600" cy="6437734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5" name="WindowTitle">
                <a:extLst>
                  <a:ext uri="{FF2B5EF4-FFF2-40B4-BE49-F238E27FC236}">
                    <a16:creationId xmlns:a16="http://schemas.microsoft.com/office/drawing/2014/main" id="{BDE0C6BD-B7B2-426A-8E6F-BDF029340B3D}"/>
                  </a:ext>
                </a:extLst>
              </p:cNvPr>
              <p:cNvSpPr txBox="1"/>
              <p:nvPr/>
            </p:nvSpPr>
            <p:spPr>
              <a:xfrm>
                <a:off x="240976" y="5484"/>
                <a:ext cx="1089299" cy="305338"/>
              </a:xfrm>
              <a:prstGeom prst="rect">
                <a:avLst/>
              </a:prstGeom>
              <a:noFill/>
            </p:spPr>
            <p:txBody>
              <a:bodyPr wrap="none" lIns="45720" tIns="18288" rIns="9144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solidFill>
                      <a:prstClr val="white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리스트 출력</a:t>
                </a:r>
                <a:endParaRPr lang="en-US" sz="12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6" name="Minimize - Maximize - Close">
              <a:extLst>
                <a:ext uri="{FF2B5EF4-FFF2-40B4-BE49-F238E27FC236}">
                  <a16:creationId xmlns:a16="http://schemas.microsoft.com/office/drawing/2014/main" id="{0C5F6F4D-8AAF-499F-B98C-77D528E1B591}"/>
                </a:ext>
              </a:extLst>
            </p:cNvPr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8" name="Line">
                <a:extLst>
                  <a:ext uri="{FF2B5EF4-FFF2-40B4-BE49-F238E27FC236}">
                    <a16:creationId xmlns:a16="http://schemas.microsoft.com/office/drawing/2014/main" id="{FF64AD04-F093-4DE1-86B5-0F354096FBC8}"/>
                  </a:ext>
                </a:extLst>
              </p:cNvPr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9" name="Line">
                <a:extLst>
                  <a:ext uri="{FF2B5EF4-FFF2-40B4-BE49-F238E27FC236}">
                    <a16:creationId xmlns:a16="http://schemas.microsoft.com/office/drawing/2014/main" id="{E2E81816-D9DE-4C8B-ABB4-AD9A77D513EA}"/>
                  </a:ext>
                </a:extLst>
              </p:cNvPr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10" name="Line">
                <a:extLst>
                  <a:ext uri="{FF2B5EF4-FFF2-40B4-BE49-F238E27FC236}">
                    <a16:creationId xmlns:a16="http://schemas.microsoft.com/office/drawing/2014/main" id="{15B64C99-7430-4FA2-9B0A-7E03965D0203}"/>
                  </a:ext>
                </a:extLst>
              </p:cNvPr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Line">
                <a:extLst>
                  <a:ext uri="{FF2B5EF4-FFF2-40B4-BE49-F238E27FC236}">
                    <a16:creationId xmlns:a16="http://schemas.microsoft.com/office/drawing/2014/main" id="{F53B8B0E-CFC3-4288-A1EF-CE0836B4F686}"/>
                  </a:ext>
                </a:extLst>
              </p:cNvPr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Line">
                <a:extLst>
                  <a:ext uri="{FF2B5EF4-FFF2-40B4-BE49-F238E27FC236}">
                    <a16:creationId xmlns:a16="http://schemas.microsoft.com/office/drawing/2014/main" id="{F592E55D-9975-445F-849F-402D7EEA423E}"/>
                  </a:ext>
                </a:extLst>
              </p:cNvPr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7AD3CF-6694-4AB9-AC3E-A8A4C1BC24E1}"/>
                </a:ext>
              </a:extLst>
            </p:cNvPr>
            <p:cNvSpPr/>
            <p:nvPr/>
          </p:nvSpPr>
          <p:spPr>
            <a:xfrm>
              <a:off x="83477" y="80065"/>
              <a:ext cx="145536" cy="150875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TabGroup">
            <a:extLst>
              <a:ext uri="{FF2B5EF4-FFF2-40B4-BE49-F238E27FC236}">
                <a16:creationId xmlns:a16="http://schemas.microsoft.com/office/drawing/2014/main" id="{F385F084-3C73-4EBC-A43E-EEFCE476368C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241226" y="1385925"/>
            <a:ext cx="8588500" cy="4446612"/>
            <a:chOff x="3138993" y="2600325"/>
            <a:chExt cx="3513043" cy="2017394"/>
          </a:xfrm>
        </p:grpSpPr>
        <p:sp>
          <p:nvSpPr>
            <p:cNvPr id="17" name="Container">
              <a:extLst>
                <a:ext uri="{FF2B5EF4-FFF2-40B4-BE49-F238E27FC236}">
                  <a16:creationId xmlns:a16="http://schemas.microsoft.com/office/drawing/2014/main" id="{AB2C0C82-F7EF-462C-9B16-548FF0381643}"/>
                </a:ext>
              </a:extLst>
            </p:cNvPr>
            <p:cNvSpPr/>
            <p:nvPr/>
          </p:nvSpPr>
          <p:spPr>
            <a:xfrm>
              <a:off x="3138993" y="2808819"/>
              <a:ext cx="3513043" cy="18089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Tab3">
              <a:extLst>
                <a:ext uri="{FF2B5EF4-FFF2-40B4-BE49-F238E27FC236}">
                  <a16:creationId xmlns:a16="http://schemas.microsoft.com/office/drawing/2014/main" id="{E415172B-327A-495F-AB9E-6360ADAFB498}"/>
                </a:ext>
              </a:extLst>
            </p:cNvPr>
            <p:cNvSpPr txBox="1"/>
            <p:nvPr/>
          </p:nvSpPr>
          <p:spPr>
            <a:xfrm>
              <a:off x="4095246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장치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Tab2">
              <a:extLst>
                <a:ext uri="{FF2B5EF4-FFF2-40B4-BE49-F238E27FC236}">
                  <a16:creationId xmlns:a16="http://schemas.microsoft.com/office/drawing/2014/main" id="{B6991AD8-D703-4BC0-AE40-13398E487159}"/>
                </a:ext>
              </a:extLst>
            </p:cNvPr>
            <p:cNvSpPr txBox="1"/>
            <p:nvPr/>
          </p:nvSpPr>
          <p:spPr>
            <a:xfrm>
              <a:off x="4902444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4572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계장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64DD4E4-DA97-4523-AF31-09E3433A54F3}"/>
                </a:ext>
              </a:extLst>
            </p:cNvPr>
            <p:cNvGrpSpPr/>
            <p:nvPr/>
          </p:nvGrpSpPr>
          <p:grpSpPr>
            <a:xfrm>
              <a:off x="3194744" y="2600325"/>
              <a:ext cx="900502" cy="246492"/>
              <a:chOff x="3473590" y="2698418"/>
              <a:chExt cx="582858" cy="210312"/>
            </a:xfrm>
          </p:grpSpPr>
          <p:sp>
            <p:nvSpPr>
              <p:cNvPr id="22" name="ActiveTab">
                <a:extLst>
                  <a:ext uri="{FF2B5EF4-FFF2-40B4-BE49-F238E27FC236}">
                    <a16:creationId xmlns:a16="http://schemas.microsoft.com/office/drawing/2014/main" id="{61C37D92-1DE8-4EA6-ACF7-A07C02E73005}"/>
                  </a:ext>
                </a:extLst>
              </p:cNvPr>
              <p:cNvSpPr txBox="1"/>
              <p:nvPr/>
            </p:nvSpPr>
            <p:spPr>
              <a:xfrm>
                <a:off x="3473590" y="2698418"/>
                <a:ext cx="582858" cy="17789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50000"/>
                  </a:srgbClr>
                </a:solidFill>
              </a:ln>
            </p:spPr>
            <p:txBody>
              <a:bodyPr vertOverflow="ellipsis" lIns="0" tIns="18288" rIns="45720" rtlCol="0">
                <a:noAutofit/>
              </a:bodyPr>
              <a:lstStyle/>
              <a:p>
                <a:pPr algn="ctr"/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라인 리스트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TabLine">
                <a:extLst>
                  <a:ext uri="{FF2B5EF4-FFF2-40B4-BE49-F238E27FC236}">
                    <a16:creationId xmlns:a16="http://schemas.microsoft.com/office/drawing/2014/main" id="{8924A4AC-0CA7-4054-AB19-CBCB40A63C7D}"/>
                  </a:ext>
                </a:extLst>
              </p:cNvPr>
              <p:cNvSpPr/>
              <p:nvPr/>
            </p:nvSpPr>
            <p:spPr>
              <a:xfrm>
                <a:off x="3479835" y="2908730"/>
                <a:ext cx="570368" cy="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4" name="Table">
            <a:extLst>
              <a:ext uri="{FF2B5EF4-FFF2-40B4-BE49-F238E27FC236}">
                <a16:creationId xmlns:a16="http://schemas.microsoft.com/office/drawing/2014/main" id="{CA7A37F7-719C-4A1E-81BE-BEE11ACE274A}"/>
              </a:ext>
            </a:extLst>
          </p:cNvPr>
          <p:cNvGraphicFramePr>
            <a:graphicFrameLocks noGrp="1"/>
          </p:cNvGraphicFramePr>
          <p:nvPr>
            <p:custDataLst>
              <p:custData r:id="rId3"/>
            </p:custDataLst>
            <p:extLst>
              <p:ext uri="{D42A27DB-BD31-4B8C-83A1-F6EECF244321}">
                <p14:modId xmlns:p14="http://schemas.microsoft.com/office/powerpoint/2010/main" val="98886091"/>
              </p:ext>
            </p:extLst>
          </p:nvPr>
        </p:nvGraphicFramePr>
        <p:xfrm>
          <a:off x="241220" y="1857995"/>
          <a:ext cx="8581495" cy="404063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9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465">
                  <a:extLst>
                    <a:ext uri="{9D8B030D-6E8A-4147-A177-3AD203B41FA5}">
                      <a16:colId xmlns:a16="http://schemas.microsoft.com/office/drawing/2014/main" val="3693759312"/>
                    </a:ext>
                  </a:extLst>
                </a:gridCol>
                <a:gridCol w="288832">
                  <a:extLst>
                    <a:ext uri="{9D8B030D-6E8A-4147-A177-3AD203B41FA5}">
                      <a16:colId xmlns:a16="http://schemas.microsoft.com/office/drawing/2014/main" val="1617755962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226927861"/>
                    </a:ext>
                  </a:extLst>
                </a:gridCol>
                <a:gridCol w="562429">
                  <a:extLst>
                    <a:ext uri="{9D8B030D-6E8A-4147-A177-3AD203B41FA5}">
                      <a16:colId xmlns:a16="http://schemas.microsoft.com/office/drawing/2014/main" val="222960331"/>
                    </a:ext>
                  </a:extLst>
                </a:gridCol>
                <a:gridCol w="307285">
                  <a:extLst>
                    <a:ext uri="{9D8B030D-6E8A-4147-A177-3AD203B41FA5}">
                      <a16:colId xmlns:a16="http://schemas.microsoft.com/office/drawing/2014/main" val="3370073403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4252868408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3557368085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1464734679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4152667775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2413681921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1392362177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4229555794"/>
                    </a:ext>
                  </a:extLst>
                </a:gridCol>
                <a:gridCol w="509121">
                  <a:extLst>
                    <a:ext uri="{9D8B030D-6E8A-4147-A177-3AD203B41FA5}">
                      <a16:colId xmlns:a16="http://schemas.microsoft.com/office/drawing/2014/main" val="173154839"/>
                    </a:ext>
                  </a:extLst>
                </a:gridCol>
                <a:gridCol w="360594">
                  <a:extLst>
                    <a:ext uri="{9D8B030D-6E8A-4147-A177-3AD203B41FA5}">
                      <a16:colId xmlns:a16="http://schemas.microsoft.com/office/drawing/2014/main" val="649493417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1840394752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627723298"/>
                    </a:ext>
                  </a:extLst>
                </a:gridCol>
              </a:tblGrid>
              <a:tr h="334898">
                <a:tc gridSpan="4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LINE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LINE 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ROUTING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SERVICE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OPERATION 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CONTITION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DESIGN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CONDITION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TEST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CONDITION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INSUL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CODE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PAINT 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CODE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NDE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PWHT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P&amp;ID 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SIZE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SYMBOL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CLASS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FROM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TO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FLUID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DENSITY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STATE</a:t>
                      </a:r>
                    </a:p>
                  </a:txBody>
                  <a:tcPr marL="56960" marR="56960" marT="0" marB="28480" vert="eaVert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TEMP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TEMP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FLUID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80373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1344233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81153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2076546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999157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362"/>
                  </a:ext>
                </a:extLst>
              </a:tr>
            </a:tbl>
          </a:graphicData>
        </a:graphic>
      </p:graphicFrame>
      <p:sp>
        <p:nvSpPr>
          <p:cNvPr id="25" name="Content">
            <a:extLst>
              <a:ext uri="{FF2B5EF4-FFF2-40B4-BE49-F238E27FC236}">
                <a16:creationId xmlns:a16="http://schemas.microsoft.com/office/drawing/2014/main" id="{1EC2A217-E5B9-40CF-89B0-F84FDA173151}"/>
              </a:ext>
            </a:extLst>
          </p:cNvPr>
          <p:cNvSpPr/>
          <p:nvPr>
            <p:custDataLst>
              <p:custData r:id="rId4"/>
            </p:custDataLst>
          </p:nvPr>
        </p:nvSpPr>
        <p:spPr>
          <a:xfrm>
            <a:off x="6576318" y="594805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latin typeface="Segoe UI" pitchFamily="34" charset="0"/>
                <a:cs typeface="Segoe UI" pitchFamily="34" charset="0"/>
              </a:rPr>
              <a:t>OK</a:t>
            </a:r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Content">
            <a:extLst>
              <a:ext uri="{FF2B5EF4-FFF2-40B4-BE49-F238E27FC236}">
                <a16:creationId xmlns:a16="http://schemas.microsoft.com/office/drawing/2014/main" id="{7B9C7968-B8F0-4B7C-BAA5-8E7F269B85E3}"/>
              </a:ext>
            </a:extLst>
          </p:cNvPr>
          <p:cNvSpPr/>
          <p:nvPr>
            <p:custDataLst>
              <p:custData r:id="rId5"/>
            </p:custDataLst>
          </p:nvPr>
        </p:nvSpPr>
        <p:spPr>
          <a:xfrm>
            <a:off x="7716124" y="5941559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Cancel</a:t>
            </a:r>
          </a:p>
        </p:txBody>
      </p:sp>
      <p:sp>
        <p:nvSpPr>
          <p:cNvPr id="27" name="Content">
            <a:extLst>
              <a:ext uri="{FF2B5EF4-FFF2-40B4-BE49-F238E27FC236}">
                <a16:creationId xmlns:a16="http://schemas.microsoft.com/office/drawing/2014/main" id="{0167D899-1025-4785-A42D-2967B9D74094}"/>
              </a:ext>
            </a:extLst>
          </p:cNvPr>
          <p:cNvSpPr/>
          <p:nvPr>
            <p:custDataLst>
              <p:custData r:id="rId6"/>
            </p:custDataLst>
          </p:nvPr>
        </p:nvSpPr>
        <p:spPr>
          <a:xfrm>
            <a:off x="249146" y="593881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159724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982E-594B-4949-9829-DF14AA84D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3. Visual Studio</a:t>
            </a:r>
            <a:r>
              <a:rPr lang="ko-KR" altLang="en-US" dirty="0"/>
              <a:t>를 통한 파이썬 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C27A0-D6DB-4676-81F4-3E30945E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4" y="1275056"/>
            <a:ext cx="8403601" cy="46903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003406-F1A2-42F2-A9A2-B2B72CD6ECA7}"/>
              </a:ext>
            </a:extLst>
          </p:cNvPr>
          <p:cNvSpPr/>
          <p:nvPr/>
        </p:nvSpPr>
        <p:spPr>
          <a:xfrm>
            <a:off x="579319" y="4331125"/>
            <a:ext cx="2638340" cy="565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49955-AAD6-4748-8260-6C4777E3E496}"/>
              </a:ext>
            </a:extLst>
          </p:cNvPr>
          <p:cNvSpPr/>
          <p:nvPr/>
        </p:nvSpPr>
        <p:spPr>
          <a:xfrm>
            <a:off x="6323641" y="1944055"/>
            <a:ext cx="1479703" cy="26941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0642C-E9B7-48D8-8E60-465A2F58E0A6}"/>
              </a:ext>
            </a:extLst>
          </p:cNvPr>
          <p:cNvSpPr txBox="1"/>
          <p:nvPr/>
        </p:nvSpPr>
        <p:spPr>
          <a:xfrm>
            <a:off x="579318" y="4097681"/>
            <a:ext cx="174438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Python </a:t>
            </a:r>
            <a:r>
              <a:rPr lang="ko-KR" altLang="en-US" sz="1047" b="1" dirty="0">
                <a:solidFill>
                  <a:schemeClr val="bg1"/>
                </a:solidFill>
              </a:rPr>
              <a:t>개발 항목 선택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159DD-9778-4ED5-A232-3597EF8BA8AE}"/>
              </a:ext>
            </a:extLst>
          </p:cNvPr>
          <p:cNvSpPr txBox="1"/>
          <p:nvPr/>
        </p:nvSpPr>
        <p:spPr>
          <a:xfrm>
            <a:off x="6323641" y="1705213"/>
            <a:ext cx="2193229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필요한 옵션 선택 후 설치 진행</a:t>
            </a:r>
          </a:p>
        </p:txBody>
      </p:sp>
    </p:spTree>
    <p:extLst>
      <p:ext uri="{BB962C8B-B14F-4D97-AF65-F5344CB8AC3E}">
        <p14:creationId xmlns:p14="http://schemas.microsoft.com/office/powerpoint/2010/main" val="41116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Window">
            <a:extLst>
              <a:ext uri="{FF2B5EF4-FFF2-40B4-BE49-F238E27FC236}">
                <a16:creationId xmlns:a16="http://schemas.microsoft.com/office/drawing/2014/main" id="{67C2FEB8-4773-425F-8395-454C4A0D7067}"/>
              </a:ext>
            </a:extLst>
          </p:cNvPr>
          <p:cNvGrpSpPr/>
          <p:nvPr>
            <p:custDataLst>
              <p:custData r:id="rId1"/>
            </p:custDataLst>
          </p:nvPr>
        </p:nvGrpSpPr>
        <p:grpSpPr>
          <a:xfrm>
            <a:off x="118273" y="1116013"/>
            <a:ext cx="8834308" cy="5184576"/>
            <a:chOff x="0" y="0"/>
            <a:chExt cx="9144000" cy="6858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07A69C5-672A-41C8-84EC-E20A2495A003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A74C707-9123-45EF-AF41-C539117D0B0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4871727-224A-499C-9EC7-263A2BE9BA5A}"/>
                  </a:ext>
                </a:extLst>
              </p:cNvPr>
              <p:cNvSpPr/>
              <p:nvPr/>
            </p:nvSpPr>
            <p:spPr>
              <a:xfrm>
                <a:off x="76200" y="309484"/>
                <a:ext cx="8991600" cy="6437734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40" name="WindowTitle">
                <a:extLst>
                  <a:ext uri="{FF2B5EF4-FFF2-40B4-BE49-F238E27FC236}">
                    <a16:creationId xmlns:a16="http://schemas.microsoft.com/office/drawing/2014/main" id="{4B69FB7D-ECC4-4665-89B6-2959B4F267A7}"/>
                  </a:ext>
                </a:extLst>
              </p:cNvPr>
              <p:cNvSpPr txBox="1"/>
              <p:nvPr/>
            </p:nvSpPr>
            <p:spPr>
              <a:xfrm>
                <a:off x="240976" y="5484"/>
                <a:ext cx="1089299" cy="305338"/>
              </a:xfrm>
              <a:prstGeom prst="rect">
                <a:avLst/>
              </a:prstGeom>
              <a:noFill/>
            </p:spPr>
            <p:txBody>
              <a:bodyPr wrap="none" lIns="45720" tIns="18288" rIns="9144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solidFill>
                      <a:prstClr val="white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리스트 출력</a:t>
                </a:r>
                <a:endParaRPr lang="en-US" sz="12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31" name="Minimize - Maximize - Close">
              <a:extLst>
                <a:ext uri="{FF2B5EF4-FFF2-40B4-BE49-F238E27FC236}">
                  <a16:creationId xmlns:a16="http://schemas.microsoft.com/office/drawing/2014/main" id="{26A86A0C-1690-4C34-BC56-21699894D980}"/>
                </a:ext>
              </a:extLst>
            </p:cNvPr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33" name="Line">
                <a:extLst>
                  <a:ext uri="{FF2B5EF4-FFF2-40B4-BE49-F238E27FC236}">
                    <a16:creationId xmlns:a16="http://schemas.microsoft.com/office/drawing/2014/main" id="{750C8B39-A683-470C-B742-EE1E026A6CFC}"/>
                  </a:ext>
                </a:extLst>
              </p:cNvPr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34" name="Line">
                <a:extLst>
                  <a:ext uri="{FF2B5EF4-FFF2-40B4-BE49-F238E27FC236}">
                    <a16:creationId xmlns:a16="http://schemas.microsoft.com/office/drawing/2014/main" id="{0AA42B0A-ABFE-402E-A841-12D878E6948B}"/>
                  </a:ext>
                </a:extLst>
              </p:cNvPr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04B74842-20DD-4E33-B240-B1932CF577E1}"/>
                  </a:ext>
                </a:extLst>
              </p:cNvPr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0780503B-DD01-440E-AAFF-0B4BBC5516FF}"/>
                  </a:ext>
                </a:extLst>
              </p:cNvPr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416BC3CF-EBE8-45EE-9CFD-F2BDD3BE9EA8}"/>
                  </a:ext>
                </a:extLst>
              </p:cNvPr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40A188-573F-45E8-B843-5BAFEDD5F97D}"/>
                </a:ext>
              </a:extLst>
            </p:cNvPr>
            <p:cNvSpPr/>
            <p:nvPr/>
          </p:nvSpPr>
          <p:spPr>
            <a:xfrm>
              <a:off x="83477" y="80065"/>
              <a:ext cx="145536" cy="150875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05117-42DF-4BD6-880D-2480D104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</a:t>
            </a:r>
            <a:r>
              <a:rPr lang="ko-KR" altLang="en-US" dirty="0"/>
              <a:t>리스트 출력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DA1E-4251-4C1B-8A61-AB18A42F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6" name="TabGroup">
            <a:extLst>
              <a:ext uri="{FF2B5EF4-FFF2-40B4-BE49-F238E27FC236}">
                <a16:creationId xmlns:a16="http://schemas.microsoft.com/office/drawing/2014/main" id="{F385F084-3C73-4EBC-A43E-EEFCE476368C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220067" y="826302"/>
            <a:ext cx="8588499" cy="5006236"/>
            <a:chOff x="3138993" y="2346428"/>
            <a:chExt cx="3513043" cy="2271291"/>
          </a:xfrm>
        </p:grpSpPr>
        <p:sp>
          <p:nvSpPr>
            <p:cNvPr id="17" name="Container">
              <a:extLst>
                <a:ext uri="{FF2B5EF4-FFF2-40B4-BE49-F238E27FC236}">
                  <a16:creationId xmlns:a16="http://schemas.microsoft.com/office/drawing/2014/main" id="{AB2C0C82-F7EF-462C-9B16-548FF0381643}"/>
                </a:ext>
              </a:extLst>
            </p:cNvPr>
            <p:cNvSpPr/>
            <p:nvPr/>
          </p:nvSpPr>
          <p:spPr>
            <a:xfrm>
              <a:off x="3138993" y="2808819"/>
              <a:ext cx="3513043" cy="18089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Tab3">
              <a:extLst>
                <a:ext uri="{FF2B5EF4-FFF2-40B4-BE49-F238E27FC236}">
                  <a16:creationId xmlns:a16="http://schemas.microsoft.com/office/drawing/2014/main" id="{E415172B-327A-495F-AB9E-6360ADAFB498}"/>
                </a:ext>
              </a:extLst>
            </p:cNvPr>
            <p:cNvSpPr txBox="1"/>
            <p:nvPr/>
          </p:nvSpPr>
          <p:spPr>
            <a:xfrm>
              <a:off x="3185910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라인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Tab2">
              <a:extLst>
                <a:ext uri="{FF2B5EF4-FFF2-40B4-BE49-F238E27FC236}">
                  <a16:creationId xmlns:a16="http://schemas.microsoft.com/office/drawing/2014/main" id="{B6991AD8-D703-4BC0-AE40-13398E487159}"/>
                </a:ext>
              </a:extLst>
            </p:cNvPr>
            <p:cNvSpPr txBox="1"/>
            <p:nvPr/>
          </p:nvSpPr>
          <p:spPr>
            <a:xfrm>
              <a:off x="4821350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4572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계장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TabLine">
              <a:extLst>
                <a:ext uri="{FF2B5EF4-FFF2-40B4-BE49-F238E27FC236}">
                  <a16:creationId xmlns:a16="http://schemas.microsoft.com/office/drawing/2014/main" id="{8924A4AC-0CA7-4054-AB19-CBCB40A63C7D}"/>
                </a:ext>
              </a:extLst>
            </p:cNvPr>
            <p:cNvSpPr/>
            <p:nvPr/>
          </p:nvSpPr>
          <p:spPr>
            <a:xfrm>
              <a:off x="3204391" y="2346428"/>
              <a:ext cx="881205" cy="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aphicFrame>
        <p:nvGraphicFramePr>
          <p:cNvPr id="24" name="Table">
            <a:extLst>
              <a:ext uri="{FF2B5EF4-FFF2-40B4-BE49-F238E27FC236}">
                <a16:creationId xmlns:a16="http://schemas.microsoft.com/office/drawing/2014/main" id="{CA7A37F7-719C-4A1E-81BE-BEE11ACE274A}"/>
              </a:ext>
            </a:extLst>
          </p:cNvPr>
          <p:cNvGraphicFramePr>
            <a:graphicFrameLocks noGrp="1"/>
          </p:cNvGraphicFramePr>
          <p:nvPr>
            <p:custDataLst>
              <p:custData r:id="rId3"/>
            </p:custDataLst>
            <p:extLst>
              <p:ext uri="{D42A27DB-BD31-4B8C-83A1-F6EECF244321}">
                <p14:modId xmlns:p14="http://schemas.microsoft.com/office/powerpoint/2010/main" val="3187740419"/>
              </p:ext>
            </p:extLst>
          </p:nvPr>
        </p:nvGraphicFramePr>
        <p:xfrm>
          <a:off x="220067" y="1857995"/>
          <a:ext cx="8602647" cy="403139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7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27">
                  <a:extLst>
                    <a:ext uri="{9D8B030D-6E8A-4147-A177-3AD203B41FA5}">
                      <a16:colId xmlns:a16="http://schemas.microsoft.com/office/drawing/2014/main" val="712041569"/>
                    </a:ext>
                  </a:extLst>
                </a:gridCol>
                <a:gridCol w="56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3656507396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615876755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3637486357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1440845949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025960983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996186912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394549482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1797143931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960477711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907233194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3186552295"/>
                    </a:ext>
                  </a:extLst>
                </a:gridCol>
              </a:tblGrid>
              <a:tr h="287957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ITEM 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SERVICE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NO,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REQ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FLUID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DESC. Of Part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OPERATION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CONDITION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DESIGN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CONDITION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MATERIAL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WEIGHT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POWER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INSUL.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P&amp;ID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REV.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57"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TEMP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TEMP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60873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134423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8115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207654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999157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362"/>
                  </a:ext>
                </a:extLst>
              </a:tr>
            </a:tbl>
          </a:graphicData>
        </a:graphic>
      </p:graphicFrame>
      <p:sp>
        <p:nvSpPr>
          <p:cNvPr id="25" name="Content">
            <a:extLst>
              <a:ext uri="{FF2B5EF4-FFF2-40B4-BE49-F238E27FC236}">
                <a16:creationId xmlns:a16="http://schemas.microsoft.com/office/drawing/2014/main" id="{1EC2A217-E5B9-40CF-89B0-F84FDA173151}"/>
              </a:ext>
            </a:extLst>
          </p:cNvPr>
          <p:cNvSpPr/>
          <p:nvPr>
            <p:custDataLst>
              <p:custData r:id="rId4"/>
            </p:custDataLst>
          </p:nvPr>
        </p:nvSpPr>
        <p:spPr>
          <a:xfrm>
            <a:off x="6576318" y="594805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latin typeface="Segoe UI" pitchFamily="34" charset="0"/>
                <a:cs typeface="Segoe UI" pitchFamily="34" charset="0"/>
              </a:rPr>
              <a:t>OK</a:t>
            </a:r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Content">
            <a:extLst>
              <a:ext uri="{FF2B5EF4-FFF2-40B4-BE49-F238E27FC236}">
                <a16:creationId xmlns:a16="http://schemas.microsoft.com/office/drawing/2014/main" id="{7B9C7968-B8F0-4B7C-BAA5-8E7F269B85E3}"/>
              </a:ext>
            </a:extLst>
          </p:cNvPr>
          <p:cNvSpPr/>
          <p:nvPr>
            <p:custDataLst>
              <p:custData r:id="rId5"/>
            </p:custDataLst>
          </p:nvPr>
        </p:nvSpPr>
        <p:spPr>
          <a:xfrm>
            <a:off x="7716124" y="5941559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Cancel</a:t>
            </a:r>
          </a:p>
        </p:txBody>
      </p:sp>
      <p:sp>
        <p:nvSpPr>
          <p:cNvPr id="27" name="Content">
            <a:extLst>
              <a:ext uri="{FF2B5EF4-FFF2-40B4-BE49-F238E27FC236}">
                <a16:creationId xmlns:a16="http://schemas.microsoft.com/office/drawing/2014/main" id="{0167D899-1025-4785-A42D-2967B9D74094}"/>
              </a:ext>
            </a:extLst>
          </p:cNvPr>
          <p:cNvSpPr/>
          <p:nvPr>
            <p:custDataLst>
              <p:custData r:id="rId6"/>
            </p:custDataLst>
          </p:nvPr>
        </p:nvSpPr>
        <p:spPr>
          <a:xfrm>
            <a:off x="239614" y="593881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Export</a:t>
            </a:r>
          </a:p>
        </p:txBody>
      </p:sp>
      <p:sp>
        <p:nvSpPr>
          <p:cNvPr id="28" name="ActiveTab">
            <a:extLst>
              <a:ext uri="{FF2B5EF4-FFF2-40B4-BE49-F238E27FC236}">
                <a16:creationId xmlns:a16="http://schemas.microsoft.com/office/drawing/2014/main" id="{18341A32-0F17-47CC-BDBA-38F9CBF07093}"/>
              </a:ext>
            </a:extLst>
          </p:cNvPr>
          <p:cNvSpPr txBox="1"/>
          <p:nvPr/>
        </p:nvSpPr>
        <p:spPr>
          <a:xfrm>
            <a:off x="2319533" y="1385925"/>
            <a:ext cx="2001017" cy="459551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>
                <a:lumMod val="50000"/>
              </a:srgbClr>
            </a:solidFill>
          </a:ln>
        </p:spPr>
        <p:txBody>
          <a:bodyPr vertOverflow="ellipsis" lIns="0" tIns="18288" rIns="45720" rtlCol="0">
            <a:noAutofit/>
          </a:bodyPr>
          <a:lstStyle/>
          <a:p>
            <a:pPr algn="ctr"/>
            <a:r>
              <a:rPr lang="ko-KR" alt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장치 리스트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6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Window">
            <a:extLst>
              <a:ext uri="{FF2B5EF4-FFF2-40B4-BE49-F238E27FC236}">
                <a16:creationId xmlns:a16="http://schemas.microsoft.com/office/drawing/2014/main" id="{2CC9BCA6-0412-4430-9996-F3BDCF5DA372}"/>
              </a:ext>
            </a:extLst>
          </p:cNvPr>
          <p:cNvGrpSpPr/>
          <p:nvPr>
            <p:custDataLst>
              <p:custData r:id="rId1"/>
            </p:custDataLst>
          </p:nvPr>
        </p:nvGrpSpPr>
        <p:grpSpPr>
          <a:xfrm>
            <a:off x="118273" y="1116013"/>
            <a:ext cx="8834308" cy="5184576"/>
            <a:chOff x="0" y="0"/>
            <a:chExt cx="9144000" cy="6858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EA348E7-9788-4E79-81FB-5547E43DE1A1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86E13A5-82DF-4228-9DD5-8E0EB120B30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8440475-68E2-4D8A-B103-033BE77A4130}"/>
                  </a:ext>
                </a:extLst>
              </p:cNvPr>
              <p:cNvSpPr/>
              <p:nvPr/>
            </p:nvSpPr>
            <p:spPr>
              <a:xfrm>
                <a:off x="76200" y="309484"/>
                <a:ext cx="8991600" cy="6437734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40" name="WindowTitle">
                <a:extLst>
                  <a:ext uri="{FF2B5EF4-FFF2-40B4-BE49-F238E27FC236}">
                    <a16:creationId xmlns:a16="http://schemas.microsoft.com/office/drawing/2014/main" id="{E5784B10-7177-4281-BC0C-BAEE6AF4884D}"/>
                  </a:ext>
                </a:extLst>
              </p:cNvPr>
              <p:cNvSpPr txBox="1"/>
              <p:nvPr/>
            </p:nvSpPr>
            <p:spPr>
              <a:xfrm>
                <a:off x="240976" y="5484"/>
                <a:ext cx="1089299" cy="305338"/>
              </a:xfrm>
              <a:prstGeom prst="rect">
                <a:avLst/>
              </a:prstGeom>
              <a:noFill/>
            </p:spPr>
            <p:txBody>
              <a:bodyPr wrap="none" lIns="45720" tIns="18288" rIns="9144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solidFill>
                      <a:prstClr val="white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리스트 출력</a:t>
                </a:r>
                <a:endParaRPr lang="en-US" sz="12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31" name="Minimize - Maximize - Close">
              <a:extLst>
                <a:ext uri="{FF2B5EF4-FFF2-40B4-BE49-F238E27FC236}">
                  <a16:creationId xmlns:a16="http://schemas.microsoft.com/office/drawing/2014/main" id="{6E13D4A9-1852-494A-9F14-900E254219FC}"/>
                </a:ext>
              </a:extLst>
            </p:cNvPr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33" name="Line">
                <a:extLst>
                  <a:ext uri="{FF2B5EF4-FFF2-40B4-BE49-F238E27FC236}">
                    <a16:creationId xmlns:a16="http://schemas.microsoft.com/office/drawing/2014/main" id="{E5654738-1160-436D-A1CD-E123BA383EB5}"/>
                  </a:ext>
                </a:extLst>
              </p:cNvPr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34" name="Line">
                <a:extLst>
                  <a:ext uri="{FF2B5EF4-FFF2-40B4-BE49-F238E27FC236}">
                    <a16:creationId xmlns:a16="http://schemas.microsoft.com/office/drawing/2014/main" id="{CDE15C04-F956-41F5-96CA-94BE2E86F15A}"/>
                  </a:ext>
                </a:extLst>
              </p:cNvPr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FAF99348-3652-4681-BC4D-426D96A317AD}"/>
                  </a:ext>
                </a:extLst>
              </p:cNvPr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53C74E02-D741-476C-B800-C8B4906AD4EF}"/>
                  </a:ext>
                </a:extLst>
              </p:cNvPr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3F3B7D19-43C5-4E3A-B033-355FD0769DE0}"/>
                  </a:ext>
                </a:extLst>
              </p:cNvPr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2B88B1-C812-4CD9-93AF-7FC506D0CF8F}"/>
                </a:ext>
              </a:extLst>
            </p:cNvPr>
            <p:cNvSpPr/>
            <p:nvPr/>
          </p:nvSpPr>
          <p:spPr>
            <a:xfrm>
              <a:off x="83477" y="80065"/>
              <a:ext cx="145536" cy="150875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05117-42DF-4BD6-880D-2480D104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</a:t>
            </a:r>
            <a:r>
              <a:rPr lang="ko-KR" altLang="en-US" dirty="0"/>
              <a:t>리스트 출력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DA1E-4251-4C1B-8A61-AB18A42F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6" name="TabGroup">
            <a:extLst>
              <a:ext uri="{FF2B5EF4-FFF2-40B4-BE49-F238E27FC236}">
                <a16:creationId xmlns:a16="http://schemas.microsoft.com/office/drawing/2014/main" id="{F385F084-3C73-4EBC-A43E-EEFCE476368C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290462" y="826302"/>
            <a:ext cx="8539263" cy="5006236"/>
            <a:chOff x="3138993" y="2346428"/>
            <a:chExt cx="3513043" cy="2271291"/>
          </a:xfrm>
        </p:grpSpPr>
        <p:sp>
          <p:nvSpPr>
            <p:cNvPr id="17" name="Container">
              <a:extLst>
                <a:ext uri="{FF2B5EF4-FFF2-40B4-BE49-F238E27FC236}">
                  <a16:creationId xmlns:a16="http://schemas.microsoft.com/office/drawing/2014/main" id="{AB2C0C82-F7EF-462C-9B16-548FF0381643}"/>
                </a:ext>
              </a:extLst>
            </p:cNvPr>
            <p:cNvSpPr/>
            <p:nvPr/>
          </p:nvSpPr>
          <p:spPr>
            <a:xfrm>
              <a:off x="3138993" y="2808819"/>
              <a:ext cx="3513043" cy="18089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Tab3">
              <a:extLst>
                <a:ext uri="{FF2B5EF4-FFF2-40B4-BE49-F238E27FC236}">
                  <a16:creationId xmlns:a16="http://schemas.microsoft.com/office/drawing/2014/main" id="{E415172B-327A-495F-AB9E-6360ADAFB498}"/>
                </a:ext>
              </a:extLst>
            </p:cNvPr>
            <p:cNvSpPr txBox="1"/>
            <p:nvPr/>
          </p:nvSpPr>
          <p:spPr>
            <a:xfrm>
              <a:off x="3185910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라인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Tab2">
              <a:extLst>
                <a:ext uri="{FF2B5EF4-FFF2-40B4-BE49-F238E27FC236}">
                  <a16:creationId xmlns:a16="http://schemas.microsoft.com/office/drawing/2014/main" id="{B6991AD8-D703-4BC0-AE40-13398E487159}"/>
                </a:ext>
              </a:extLst>
            </p:cNvPr>
            <p:cNvSpPr txBox="1"/>
            <p:nvPr/>
          </p:nvSpPr>
          <p:spPr>
            <a:xfrm>
              <a:off x="3998822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4572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장치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TabLine">
              <a:extLst>
                <a:ext uri="{FF2B5EF4-FFF2-40B4-BE49-F238E27FC236}">
                  <a16:creationId xmlns:a16="http://schemas.microsoft.com/office/drawing/2014/main" id="{8924A4AC-0CA7-4054-AB19-CBCB40A63C7D}"/>
                </a:ext>
              </a:extLst>
            </p:cNvPr>
            <p:cNvSpPr/>
            <p:nvPr/>
          </p:nvSpPr>
          <p:spPr>
            <a:xfrm>
              <a:off x="3204391" y="2346428"/>
              <a:ext cx="881205" cy="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aphicFrame>
        <p:nvGraphicFramePr>
          <p:cNvPr id="24" name="Table">
            <a:extLst>
              <a:ext uri="{FF2B5EF4-FFF2-40B4-BE49-F238E27FC236}">
                <a16:creationId xmlns:a16="http://schemas.microsoft.com/office/drawing/2014/main" id="{CA7A37F7-719C-4A1E-81BE-BEE11ACE274A}"/>
              </a:ext>
            </a:extLst>
          </p:cNvPr>
          <p:cNvGraphicFramePr>
            <a:graphicFrameLocks noGrp="1"/>
          </p:cNvGraphicFramePr>
          <p:nvPr>
            <p:custDataLst>
              <p:custData r:id="rId3"/>
            </p:custDataLst>
            <p:extLst>
              <p:ext uri="{D42A27DB-BD31-4B8C-83A1-F6EECF244321}">
                <p14:modId xmlns:p14="http://schemas.microsoft.com/office/powerpoint/2010/main" val="2781531565"/>
              </p:ext>
            </p:extLst>
          </p:nvPr>
        </p:nvGraphicFramePr>
        <p:xfrm>
          <a:off x="290461" y="1857995"/>
          <a:ext cx="8539266" cy="403139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0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2467353072"/>
                    </a:ext>
                  </a:extLst>
                </a:gridCol>
                <a:gridCol w="792121">
                  <a:extLst>
                    <a:ext uri="{9D8B030D-6E8A-4147-A177-3AD203B41FA5}">
                      <a16:colId xmlns:a16="http://schemas.microsoft.com/office/drawing/2014/main" val="544305789"/>
                    </a:ext>
                  </a:extLst>
                </a:gridCol>
                <a:gridCol w="429053">
                  <a:extLst>
                    <a:ext uri="{9D8B030D-6E8A-4147-A177-3AD203B41FA5}">
                      <a16:colId xmlns:a16="http://schemas.microsoft.com/office/drawing/2014/main" val="2666045612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795603095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540918987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784608723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354415010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281823328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737091183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476520047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2266260476"/>
                    </a:ext>
                  </a:extLst>
                </a:gridCol>
              </a:tblGrid>
              <a:tr h="287957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ITEM 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SERVICE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FLOW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RATE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PRESSURE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TEMPERATURE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RANGE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Nor. Level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Del.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Press.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SHUT OFF 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LOCATION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P&amp;ID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REV.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57"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(mm)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(%)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(kg/cm2)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81582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134423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8115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207654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999157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362"/>
                  </a:ext>
                </a:extLst>
              </a:tr>
            </a:tbl>
          </a:graphicData>
        </a:graphic>
      </p:graphicFrame>
      <p:sp>
        <p:nvSpPr>
          <p:cNvPr id="25" name="Content">
            <a:extLst>
              <a:ext uri="{FF2B5EF4-FFF2-40B4-BE49-F238E27FC236}">
                <a16:creationId xmlns:a16="http://schemas.microsoft.com/office/drawing/2014/main" id="{1EC2A217-E5B9-40CF-89B0-F84FDA173151}"/>
              </a:ext>
            </a:extLst>
          </p:cNvPr>
          <p:cNvSpPr/>
          <p:nvPr>
            <p:custDataLst>
              <p:custData r:id="rId4"/>
            </p:custDataLst>
          </p:nvPr>
        </p:nvSpPr>
        <p:spPr>
          <a:xfrm>
            <a:off x="6562168" y="594805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latin typeface="Segoe UI" pitchFamily="34" charset="0"/>
                <a:cs typeface="Segoe UI" pitchFamily="34" charset="0"/>
              </a:rPr>
              <a:t>OK</a:t>
            </a:r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Content">
            <a:extLst>
              <a:ext uri="{FF2B5EF4-FFF2-40B4-BE49-F238E27FC236}">
                <a16:creationId xmlns:a16="http://schemas.microsoft.com/office/drawing/2014/main" id="{7B9C7968-B8F0-4B7C-BAA5-8E7F269B85E3}"/>
              </a:ext>
            </a:extLst>
          </p:cNvPr>
          <p:cNvSpPr/>
          <p:nvPr>
            <p:custDataLst>
              <p:custData r:id="rId5"/>
            </p:custDataLst>
          </p:nvPr>
        </p:nvSpPr>
        <p:spPr>
          <a:xfrm>
            <a:off x="7701974" y="5941559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Cancel</a:t>
            </a:r>
          </a:p>
        </p:txBody>
      </p:sp>
      <p:sp>
        <p:nvSpPr>
          <p:cNvPr id="27" name="Content">
            <a:extLst>
              <a:ext uri="{FF2B5EF4-FFF2-40B4-BE49-F238E27FC236}">
                <a16:creationId xmlns:a16="http://schemas.microsoft.com/office/drawing/2014/main" id="{0167D899-1025-4785-A42D-2967B9D74094}"/>
              </a:ext>
            </a:extLst>
          </p:cNvPr>
          <p:cNvSpPr/>
          <p:nvPr>
            <p:custDataLst>
              <p:custData r:id="rId6"/>
            </p:custDataLst>
          </p:nvPr>
        </p:nvSpPr>
        <p:spPr>
          <a:xfrm>
            <a:off x="285150" y="593881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Export</a:t>
            </a:r>
          </a:p>
        </p:txBody>
      </p:sp>
      <p:sp>
        <p:nvSpPr>
          <p:cNvPr id="28" name="ActiveTab">
            <a:extLst>
              <a:ext uri="{FF2B5EF4-FFF2-40B4-BE49-F238E27FC236}">
                <a16:creationId xmlns:a16="http://schemas.microsoft.com/office/drawing/2014/main" id="{18341A32-0F17-47CC-BDBA-38F9CBF07093}"/>
              </a:ext>
            </a:extLst>
          </p:cNvPr>
          <p:cNvSpPr txBox="1"/>
          <p:nvPr/>
        </p:nvSpPr>
        <p:spPr>
          <a:xfrm>
            <a:off x="4344070" y="1385925"/>
            <a:ext cx="2001017" cy="459551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>
                <a:lumMod val="50000"/>
              </a:srgbClr>
            </a:solidFill>
          </a:ln>
        </p:spPr>
        <p:txBody>
          <a:bodyPr vertOverflow="ellipsis" lIns="0" tIns="18288" rIns="45720" rtlCol="0">
            <a:noAutofit/>
          </a:bodyPr>
          <a:lstStyle/>
          <a:p>
            <a:pPr algn="ctr"/>
            <a:r>
              <a:rPr lang="ko-KR" alt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계장 리스트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83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    &lt;RUN&gt;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&lt;/ LINE &gt;	</a:t>
            </a:r>
            <a:br>
              <a:rPr lang="en-US" altLang="ko-KR" sz="1200" b="1" dirty="0"/>
            </a:br>
            <a:r>
              <a:rPr lang="en-US" altLang="ko-KR" sz="1200" b="1" dirty="0"/>
              <a:t>            &lt;SYMBOL&gt;</a:t>
            </a:r>
            <a:br>
              <a:rPr lang="en-US" altLang="ko-KR" sz="1200" b="1" dirty="0"/>
            </a:br>
            <a:r>
              <a:rPr lang="en-US" altLang="ko-KR" sz="1200" b="1" dirty="0"/>
              <a:t>            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&lt;DIRECTION&gt; &lt;/ DIRECTION &gt;			</a:t>
            </a:r>
            <a:br>
              <a:rPr lang="en-US" altLang="ko-KR" sz="1200" b="1" dirty="0"/>
            </a:br>
            <a:r>
              <a:rPr lang="en-US" altLang="ko-KR" sz="1200" b="1" dirty="0"/>
              <a:t>   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&lt;/SYMBOL&gt;</a:t>
            </a:r>
            <a:br>
              <a:rPr lang="en-US" altLang="ko-KR" sz="1200" b="1" dirty="0"/>
            </a:br>
            <a:r>
              <a:rPr lang="en-US" altLang="ko-KR" sz="1200" b="1" dirty="0"/>
              <a:t>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&lt;NAME &gt;&lt;/NAME &gt;</a:t>
            </a:r>
            <a:br>
              <a:rPr lang="en-US" altLang="ko-KR" sz="1200" b="1" dirty="0"/>
            </a:br>
            <a:r>
              <a:rPr lang="en-US" altLang="ko-KR" sz="1200" b="1" dirty="0"/>
              <a:t>    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&lt;WIDTH&gt;&lt;/WIDTH&gt;</a:t>
            </a:r>
            <a:br>
              <a:rPr lang="en-US" altLang="ko-KR" sz="1200" b="1" dirty="0"/>
            </a:br>
            <a:r>
              <a:rPr lang="en-US" altLang="ko-KR" sz="1200" b="1" dirty="0"/>
              <a:t>    &lt;HEIGHT&gt;&lt;/HEIGHT/&gt;</a:t>
            </a:r>
            <a:br>
              <a:rPr lang="en-US" altLang="ko-KR" sz="1200" b="1" dirty="0"/>
            </a:br>
            <a:r>
              <a:rPr lang="en-US" altLang="ko-KR" sz="1200" b="1" dirty="0"/>
              <a:t>&lt;/ ATTRIBUTE&gt;</a:t>
            </a:r>
            <a:br>
              <a:rPr lang="en-US" altLang="ko-KR" sz="1200" b="1" dirty="0"/>
            </a:br>
            <a:r>
              <a:rPr lang="en-US" altLang="ko-KR" sz="1200" b="1" dirty="0"/>
              <a:t>&lt;/RUN&gt;</a:t>
            </a:r>
            <a:br>
              <a:rPr lang="en-US" altLang="ko-KR" sz="1200" b="1" dirty="0"/>
            </a:b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Qt</a:t>
            </a:r>
            <a:r>
              <a:rPr lang="ko-KR" altLang="en-US" sz="6000" spc="-375" dirty="0">
                <a:solidFill>
                  <a:srgbClr val="FFFFFF"/>
                </a:solidFill>
              </a:rPr>
              <a:t> </a:t>
            </a:r>
            <a:r>
              <a:rPr lang="en-US" altLang="ko-KR" sz="6000" spc="-375" dirty="0">
                <a:solidFill>
                  <a:srgbClr val="FFFFFF"/>
                </a:solidFill>
              </a:rPr>
              <a:t>Designer</a:t>
            </a:r>
            <a:r>
              <a:rPr lang="ko-KR" altLang="en-US" sz="6000" spc="-375" dirty="0">
                <a:solidFill>
                  <a:srgbClr val="FFFFFF"/>
                </a:solidFill>
              </a:rPr>
              <a:t> 사용법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383630" y="2582607"/>
            <a:ext cx="6200405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3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4. </a:t>
            </a:r>
            <a:r>
              <a:rPr lang="ko-KR" altLang="en-US" dirty="0"/>
              <a:t>파이썬 패키지 설치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F3F64-0A03-4975-A67D-E66D0A013713}"/>
              </a:ext>
            </a:extLst>
          </p:cNvPr>
          <p:cNvGrpSpPr/>
          <p:nvPr/>
        </p:nvGrpSpPr>
        <p:grpSpPr>
          <a:xfrm>
            <a:off x="2284244" y="1271843"/>
            <a:ext cx="4603540" cy="4713479"/>
            <a:chOff x="0" y="556953"/>
            <a:chExt cx="6154080" cy="6301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14A196-82C7-4CAA-A677-C50D71A8C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3983" b="3258"/>
            <a:stretch/>
          </p:blipFill>
          <p:spPr>
            <a:xfrm>
              <a:off x="0" y="556953"/>
              <a:ext cx="2469074" cy="630104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F038E6-8222-4186-9123-6EBB4703E235}"/>
                </a:ext>
              </a:extLst>
            </p:cNvPr>
            <p:cNvSpPr/>
            <p:nvPr/>
          </p:nvSpPr>
          <p:spPr>
            <a:xfrm>
              <a:off x="47625" y="1007707"/>
              <a:ext cx="2421449" cy="3257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6E38D4-3415-4A1F-B2A1-502DB4A2339E}"/>
                </a:ext>
              </a:extLst>
            </p:cNvPr>
            <p:cNvSpPr txBox="1"/>
            <p:nvPr/>
          </p:nvSpPr>
          <p:spPr>
            <a:xfrm>
              <a:off x="2564265" y="1016716"/>
              <a:ext cx="1845481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1.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파이썬 환경 선택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9C6E46-6B8D-4073-B3EF-256F8226A6C6}"/>
                </a:ext>
              </a:extLst>
            </p:cNvPr>
            <p:cNvSpPr/>
            <p:nvPr/>
          </p:nvSpPr>
          <p:spPr>
            <a:xfrm>
              <a:off x="47625" y="2066887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7A19BF-85B0-4398-96ED-BF54C8316B95}"/>
                </a:ext>
              </a:extLst>
            </p:cNvPr>
            <p:cNvSpPr txBox="1"/>
            <p:nvPr/>
          </p:nvSpPr>
          <p:spPr>
            <a:xfrm>
              <a:off x="2564265" y="2001083"/>
              <a:ext cx="2694076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2.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콤보박스에서 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[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패키지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]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선택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49D329-1538-4E83-8D47-B7CB16B791C8}"/>
                </a:ext>
              </a:extLst>
            </p:cNvPr>
            <p:cNvSpPr/>
            <p:nvPr/>
          </p:nvSpPr>
          <p:spPr>
            <a:xfrm>
              <a:off x="47625" y="2308860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E98000-D995-419E-87C4-51633B609767}"/>
                </a:ext>
              </a:extLst>
            </p:cNvPr>
            <p:cNvSpPr txBox="1"/>
            <p:nvPr/>
          </p:nvSpPr>
          <p:spPr>
            <a:xfrm>
              <a:off x="2564263" y="2308859"/>
              <a:ext cx="2807652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3.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설치할 파이썬 패키지명 검색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BD191-6841-421D-AB9D-DE4A431688A0}"/>
                </a:ext>
              </a:extLst>
            </p:cNvPr>
            <p:cNvSpPr/>
            <p:nvPr/>
          </p:nvSpPr>
          <p:spPr>
            <a:xfrm>
              <a:off x="47625" y="2550833"/>
              <a:ext cx="2295466" cy="41392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57F484-36DF-4524-B6A1-4C8BEAE00462}"/>
                </a:ext>
              </a:extLst>
            </p:cNvPr>
            <p:cNvSpPr txBox="1"/>
            <p:nvPr/>
          </p:nvSpPr>
          <p:spPr>
            <a:xfrm>
              <a:off x="2564263" y="2614733"/>
              <a:ext cx="3589817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4.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검색된 목록에서 패키지 선택하여 설치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534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C490-CE88-4DF6-9DA8-D7BE1F5C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0E730-3EB2-40E2-8821-1D981A44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54" y="1268218"/>
            <a:ext cx="7629080" cy="4717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76B5A-2268-4ECA-9A8F-77F0960730C6}"/>
              </a:ext>
            </a:extLst>
          </p:cNvPr>
          <p:cNvSpPr/>
          <p:nvPr/>
        </p:nvSpPr>
        <p:spPr>
          <a:xfrm>
            <a:off x="1535542" y="1699764"/>
            <a:ext cx="5039369" cy="2163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7D851-1DE4-4596-8709-C0789913EFBC}"/>
              </a:ext>
            </a:extLst>
          </p:cNvPr>
          <p:cNvSpPr txBox="1"/>
          <p:nvPr/>
        </p:nvSpPr>
        <p:spPr>
          <a:xfrm>
            <a:off x="1535542" y="1469533"/>
            <a:ext cx="3499676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Anaconda </a:t>
            </a:r>
            <a:r>
              <a:rPr lang="ko-KR" altLang="en-US" sz="1047" b="1" dirty="0">
                <a:solidFill>
                  <a:schemeClr val="bg1"/>
                </a:solidFill>
              </a:rPr>
              <a:t>설치 경로 내에서 </a:t>
            </a:r>
            <a:r>
              <a:rPr lang="en-US" altLang="ko-KR" sz="1047" b="1" dirty="0">
                <a:solidFill>
                  <a:schemeClr val="bg1"/>
                </a:solidFill>
              </a:rPr>
              <a:t>/Library/bin </a:t>
            </a:r>
            <a:r>
              <a:rPr lang="ko-KR" altLang="en-US" sz="1047" b="1" dirty="0">
                <a:solidFill>
                  <a:schemeClr val="bg1"/>
                </a:solidFill>
              </a:rPr>
              <a:t>으로 이동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84D51-D5E3-4C64-9472-0301333C1F6A}"/>
              </a:ext>
            </a:extLst>
          </p:cNvPr>
          <p:cNvSpPr/>
          <p:nvPr/>
        </p:nvSpPr>
        <p:spPr>
          <a:xfrm>
            <a:off x="2040410" y="3612212"/>
            <a:ext cx="4255312" cy="1605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AEC1E-D504-4C1E-9A7E-E7D70CD29EE3}"/>
              </a:ext>
            </a:extLst>
          </p:cNvPr>
          <p:cNvSpPr txBox="1"/>
          <p:nvPr/>
        </p:nvSpPr>
        <p:spPr>
          <a:xfrm>
            <a:off x="2040410" y="3381981"/>
            <a:ext cx="1463862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designer.exe</a:t>
            </a:r>
            <a:r>
              <a:rPr lang="ko-KR" altLang="en-US" sz="1047" b="1" dirty="0">
                <a:solidFill>
                  <a:schemeClr val="bg1"/>
                </a:solidFill>
              </a:rPr>
              <a:t> 실행</a:t>
            </a:r>
          </a:p>
        </p:txBody>
      </p:sp>
    </p:spTree>
    <p:extLst>
      <p:ext uri="{BB962C8B-B14F-4D97-AF65-F5344CB8AC3E}">
        <p14:creationId xmlns:p14="http://schemas.microsoft.com/office/powerpoint/2010/main" val="3743130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8693-9E6A-4531-8EA2-668685A1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FB174-9C87-4BB3-AAA2-5BB6E1EE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1" y="1274097"/>
            <a:ext cx="8697646" cy="4711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2C99B7-2048-4C5E-8455-126323FC4487}"/>
              </a:ext>
            </a:extLst>
          </p:cNvPr>
          <p:cNvSpPr/>
          <p:nvPr/>
        </p:nvSpPr>
        <p:spPr>
          <a:xfrm>
            <a:off x="181473" y="1609028"/>
            <a:ext cx="88642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1B110-C3AC-47AC-A0C0-C778C9098DFE}"/>
              </a:ext>
            </a:extLst>
          </p:cNvPr>
          <p:cNvSpPr txBox="1"/>
          <p:nvPr/>
        </p:nvSpPr>
        <p:spPr>
          <a:xfrm>
            <a:off x="200910" y="1376543"/>
            <a:ext cx="904415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위젯 리스트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6FB54-0161-45B8-B258-6A1E856BFC7E}"/>
              </a:ext>
            </a:extLst>
          </p:cNvPr>
          <p:cNvSpPr txBox="1"/>
          <p:nvPr/>
        </p:nvSpPr>
        <p:spPr>
          <a:xfrm>
            <a:off x="3550338" y="1376543"/>
            <a:ext cx="1039067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레이아웃 영역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C2BE1-2CD3-4DC4-B0F1-28BA23328F3E}"/>
              </a:ext>
            </a:extLst>
          </p:cNvPr>
          <p:cNvSpPr/>
          <p:nvPr/>
        </p:nvSpPr>
        <p:spPr>
          <a:xfrm>
            <a:off x="1097697" y="1609028"/>
            <a:ext cx="589599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AE277-09AE-4E8E-84D1-989A759D9568}"/>
              </a:ext>
            </a:extLst>
          </p:cNvPr>
          <p:cNvSpPr/>
          <p:nvPr/>
        </p:nvSpPr>
        <p:spPr>
          <a:xfrm>
            <a:off x="7023490" y="1606774"/>
            <a:ext cx="1885427" cy="881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71542-171E-41D3-8239-0535CDD03135}"/>
              </a:ext>
            </a:extLst>
          </p:cNvPr>
          <p:cNvSpPr txBox="1"/>
          <p:nvPr/>
        </p:nvSpPr>
        <p:spPr>
          <a:xfrm>
            <a:off x="7605148" y="1374289"/>
            <a:ext cx="769763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계층 구조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33F0A-48F2-4546-A728-68AE0436DF9C}"/>
              </a:ext>
            </a:extLst>
          </p:cNvPr>
          <p:cNvSpPr/>
          <p:nvPr/>
        </p:nvSpPr>
        <p:spPr>
          <a:xfrm>
            <a:off x="7023489" y="2510648"/>
            <a:ext cx="1885427" cy="22113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CAB4E-439F-46E4-B278-2F430435FB3A}"/>
              </a:ext>
            </a:extLst>
          </p:cNvPr>
          <p:cNvSpPr txBox="1"/>
          <p:nvPr/>
        </p:nvSpPr>
        <p:spPr>
          <a:xfrm>
            <a:off x="7313161" y="2508394"/>
            <a:ext cx="135485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레이아웃 속성 편집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9F768-52EC-40C4-9F80-4F509475E8EC}"/>
              </a:ext>
            </a:extLst>
          </p:cNvPr>
          <p:cNvSpPr/>
          <p:nvPr/>
        </p:nvSpPr>
        <p:spPr>
          <a:xfrm>
            <a:off x="7023489" y="4735330"/>
            <a:ext cx="1885427" cy="11871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92846-29F1-4ED2-9F79-10D60FD9509B}"/>
              </a:ext>
            </a:extLst>
          </p:cNvPr>
          <p:cNvSpPr txBox="1"/>
          <p:nvPr/>
        </p:nvSpPr>
        <p:spPr>
          <a:xfrm>
            <a:off x="7166868" y="4719638"/>
            <a:ext cx="169629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이벤트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메뉴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리소스 설정</a:t>
            </a:r>
          </a:p>
        </p:txBody>
      </p:sp>
    </p:spTree>
    <p:extLst>
      <p:ext uri="{BB962C8B-B14F-4D97-AF65-F5344CB8AC3E}">
        <p14:creationId xmlns:p14="http://schemas.microsoft.com/office/powerpoint/2010/main" val="11024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(3)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5A8CD-0945-4DAA-B037-C3FF51D1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04458" y="4261327"/>
            <a:ext cx="2831224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절대좌표로 위젯을 배치한 상태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47" b="1" dirty="0">
                <a:solidFill>
                  <a:schemeClr val="bg1"/>
                </a:solidFill>
              </a:rPr>
              <a:t>Window </a:t>
            </a:r>
            <a:r>
              <a:rPr lang="ko-KR" altLang="en-US" sz="1047" b="1" dirty="0">
                <a:solidFill>
                  <a:schemeClr val="bg1"/>
                </a:solidFill>
              </a:rPr>
              <a:t>내에 지정된 레이아웃 규칙이 없음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7CC00-DEBE-40E7-A057-C388706E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6" t="11616" r="12523" b="86213"/>
          <a:stretch/>
        </p:blipFill>
        <p:spPr>
          <a:xfrm>
            <a:off x="2477807" y="1269408"/>
            <a:ext cx="2981166" cy="4166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593870" y="1701668"/>
            <a:ext cx="273344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해당 위젯에 정해진 레이아웃 규칙이 없음을 의미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8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638055-E871-45F4-B0CB-E081F513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1" y="1271843"/>
            <a:ext cx="8701806" cy="4713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(4)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DFCD2-F460-4464-AFEA-D92F0E28C4E1}"/>
              </a:ext>
            </a:extLst>
          </p:cNvPr>
          <p:cNvSpPr/>
          <p:nvPr/>
        </p:nvSpPr>
        <p:spPr>
          <a:xfrm>
            <a:off x="7600933" y="3340002"/>
            <a:ext cx="977162" cy="1326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B95E1-0E30-4780-9B7B-25A5BCEE6209}"/>
              </a:ext>
            </a:extLst>
          </p:cNvPr>
          <p:cNvSpPr txBox="1"/>
          <p:nvPr/>
        </p:nvSpPr>
        <p:spPr>
          <a:xfrm>
            <a:off x="6038909" y="3472618"/>
            <a:ext cx="2571538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레이아웃 규칙을 정할 위젯을 우클릭 후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원하는 레이아웃 규칙 선택하여 적용</a:t>
            </a:r>
          </a:p>
        </p:txBody>
      </p:sp>
    </p:spTree>
    <p:extLst>
      <p:ext uri="{BB962C8B-B14F-4D97-AF65-F5344CB8AC3E}">
        <p14:creationId xmlns:p14="http://schemas.microsoft.com/office/powerpoint/2010/main" val="1206183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2CDC99-9E34-45D9-8447-4AD75576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(5)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95031" y="4261327"/>
            <a:ext cx="2650084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그리드 레이아웃 규칙이 적용된 </a:t>
            </a:r>
            <a:r>
              <a:rPr lang="en-US" altLang="ko-KR" sz="1047" b="1" dirty="0">
                <a:solidFill>
                  <a:schemeClr val="bg1"/>
                </a:solidFill>
              </a:rPr>
              <a:t>Window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671621" y="1701668"/>
            <a:ext cx="257795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해당 위젯에 그리드 레이아웃이 적용됨을 확인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AD413E-9A9A-470F-A8ED-FF8211C2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7" t="11664" r="12924" b="86213"/>
          <a:stretch/>
        </p:blipFill>
        <p:spPr>
          <a:xfrm>
            <a:off x="2471760" y="1279608"/>
            <a:ext cx="2969466" cy="3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4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BFCC-BA7F-4B93-BD6B-C86494EE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(6)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6289A-531D-432B-BF0B-B3403BCEA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85" t="73242"/>
          <a:stretch/>
        </p:blipFill>
        <p:spPr>
          <a:xfrm>
            <a:off x="980394" y="1271843"/>
            <a:ext cx="7159400" cy="4713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1B8F9F-68D8-4306-B689-025804F2BE46}"/>
              </a:ext>
            </a:extLst>
          </p:cNvPr>
          <p:cNvSpPr/>
          <p:nvPr/>
        </p:nvSpPr>
        <p:spPr>
          <a:xfrm>
            <a:off x="1088839" y="1692784"/>
            <a:ext cx="47462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27B40-D43F-43EC-B807-95AC363E7FFE}"/>
              </a:ext>
            </a:extLst>
          </p:cNvPr>
          <p:cNvSpPr txBox="1"/>
          <p:nvPr/>
        </p:nvSpPr>
        <p:spPr>
          <a:xfrm>
            <a:off x="732075" y="1485575"/>
            <a:ext cx="118814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새로운 시그널 추가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EA647-8D7F-4F87-AC0F-55AD83656E5F}"/>
              </a:ext>
            </a:extLst>
          </p:cNvPr>
          <p:cNvSpPr/>
          <p:nvPr/>
        </p:nvSpPr>
        <p:spPr>
          <a:xfrm>
            <a:off x="1088838" y="2567578"/>
            <a:ext cx="101904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F0EF3-D51D-49DC-916C-FCFF4FB92540}"/>
              </a:ext>
            </a:extLst>
          </p:cNvPr>
          <p:cNvSpPr/>
          <p:nvPr/>
        </p:nvSpPr>
        <p:spPr>
          <a:xfrm>
            <a:off x="2787241" y="2567578"/>
            <a:ext cx="1177249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550C0-27CA-4B61-9436-39D7CE04D054}"/>
              </a:ext>
            </a:extLst>
          </p:cNvPr>
          <p:cNvSpPr/>
          <p:nvPr/>
        </p:nvSpPr>
        <p:spPr>
          <a:xfrm>
            <a:off x="4485644" y="2567577"/>
            <a:ext cx="670056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D2069-7758-4A08-A047-BB8C7D1BDE95}"/>
              </a:ext>
            </a:extLst>
          </p:cNvPr>
          <p:cNvSpPr/>
          <p:nvPr/>
        </p:nvSpPr>
        <p:spPr>
          <a:xfrm>
            <a:off x="6170993" y="2567577"/>
            <a:ext cx="899481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2A637-A0C4-4867-AD68-7FB2CA7EE164}"/>
              </a:ext>
            </a:extLst>
          </p:cNvPr>
          <p:cNvSpPr txBox="1"/>
          <p:nvPr/>
        </p:nvSpPr>
        <p:spPr>
          <a:xfrm>
            <a:off x="695708" y="2360367"/>
            <a:ext cx="180530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이벤트를 발생시키는 대상 선택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AE269-F112-4287-8991-47090C651B49}"/>
              </a:ext>
            </a:extLst>
          </p:cNvPr>
          <p:cNvSpPr txBox="1"/>
          <p:nvPr/>
        </p:nvSpPr>
        <p:spPr>
          <a:xfrm>
            <a:off x="2646338" y="3060740"/>
            <a:ext cx="1459054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종류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5535-A95A-4466-9BE1-4C0F344AF20D}"/>
              </a:ext>
            </a:extLst>
          </p:cNvPr>
          <p:cNvSpPr txBox="1"/>
          <p:nvPr/>
        </p:nvSpPr>
        <p:spPr>
          <a:xfrm>
            <a:off x="3955691" y="2360368"/>
            <a:ext cx="1729961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처리 대상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C6F01-E68A-41D1-A055-F8CFC36972F1}"/>
              </a:ext>
            </a:extLst>
          </p:cNvPr>
          <p:cNvSpPr txBox="1"/>
          <p:nvPr/>
        </p:nvSpPr>
        <p:spPr>
          <a:xfrm>
            <a:off x="5833498" y="3060740"/>
            <a:ext cx="157447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핸들러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42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CF6A-F0CA-49FC-AA92-D6F4D8AF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(7) - Splitter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7FE1B-C913-4898-8605-8E5D14B7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CB5342-5091-4092-B8F3-4DA2334955EB}"/>
              </a:ext>
            </a:extLst>
          </p:cNvPr>
          <p:cNvSpPr/>
          <p:nvPr/>
        </p:nvSpPr>
        <p:spPr>
          <a:xfrm>
            <a:off x="3224638" y="3046853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75E62-B302-4348-9F74-8982AE402FE4}"/>
              </a:ext>
            </a:extLst>
          </p:cNvPr>
          <p:cNvSpPr txBox="1"/>
          <p:nvPr/>
        </p:nvSpPr>
        <p:spPr>
          <a:xfrm>
            <a:off x="3382005" y="4777828"/>
            <a:ext cx="1765228" cy="36869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1. Splitter</a:t>
            </a:r>
            <a:r>
              <a:rPr lang="ko-KR" altLang="en-US" sz="898" b="1" dirty="0">
                <a:solidFill>
                  <a:schemeClr val="bg1"/>
                </a:solidFill>
              </a:rPr>
              <a:t>를 적용할 위젯 선택</a:t>
            </a:r>
            <a:endParaRPr lang="en-US" altLang="ko-KR" sz="898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(Ctrl </a:t>
            </a:r>
            <a:r>
              <a:rPr lang="ko-KR" altLang="en-US" sz="898" b="1" dirty="0">
                <a:solidFill>
                  <a:schemeClr val="bg1"/>
                </a:solidFill>
              </a:rPr>
              <a:t>누른 후 다중 선택</a:t>
            </a:r>
            <a:r>
              <a:rPr lang="en-US" altLang="ko-KR" sz="898" b="1" dirty="0">
                <a:solidFill>
                  <a:schemeClr val="bg1"/>
                </a:solidFill>
              </a:rPr>
              <a:t>)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5430F-2E3A-458D-B6D2-388AEA4E910A}"/>
              </a:ext>
            </a:extLst>
          </p:cNvPr>
          <p:cNvSpPr/>
          <p:nvPr/>
        </p:nvSpPr>
        <p:spPr>
          <a:xfrm>
            <a:off x="1961306" y="1476412"/>
            <a:ext cx="272210" cy="1535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906F8-8E88-422E-8277-00025C7642D6}"/>
              </a:ext>
            </a:extLst>
          </p:cNvPr>
          <p:cNvSpPr txBox="1"/>
          <p:nvPr/>
        </p:nvSpPr>
        <p:spPr>
          <a:xfrm>
            <a:off x="1936961" y="1270524"/>
            <a:ext cx="234711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2. </a:t>
            </a:r>
            <a:r>
              <a:rPr lang="ko-KR" altLang="en-US" sz="898" b="1" dirty="0">
                <a:solidFill>
                  <a:schemeClr val="bg1"/>
                </a:solidFill>
              </a:rPr>
              <a:t>가로 또는 세로 </a:t>
            </a:r>
            <a:r>
              <a:rPr lang="en-US" altLang="ko-KR" sz="898" b="1" dirty="0">
                <a:solidFill>
                  <a:schemeClr val="bg1"/>
                </a:solidFill>
              </a:rPr>
              <a:t>Splitter </a:t>
            </a:r>
            <a:r>
              <a:rPr lang="ko-KR" altLang="en-US" sz="898" b="1" dirty="0">
                <a:solidFill>
                  <a:schemeClr val="bg1"/>
                </a:solidFill>
              </a:rPr>
              <a:t>추가 버튼 선택</a:t>
            </a:r>
          </a:p>
        </p:txBody>
      </p:sp>
    </p:spTree>
    <p:extLst>
      <p:ext uri="{BB962C8B-B14F-4D97-AF65-F5344CB8AC3E}">
        <p14:creationId xmlns:p14="http://schemas.microsoft.com/office/powerpoint/2010/main" val="4030401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07BF-C299-4BAC-9F6C-790CC418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(8) – Python </a:t>
            </a:r>
            <a:r>
              <a:rPr lang="ko-KR" altLang="en-US" dirty="0"/>
              <a:t>파일 생성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7A501-5141-4443-B2FA-0F8DC64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" y="1271843"/>
            <a:ext cx="9012686" cy="47134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E9E51-DB7C-4702-B37F-D622E31E0186}"/>
              </a:ext>
            </a:extLst>
          </p:cNvPr>
          <p:cNvCxnSpPr/>
          <p:nvPr/>
        </p:nvCxnSpPr>
        <p:spPr>
          <a:xfrm>
            <a:off x="4320457" y="1902177"/>
            <a:ext cx="34689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E029DE-318B-42C0-BC58-F2A311B7CFDF}"/>
              </a:ext>
            </a:extLst>
          </p:cNvPr>
          <p:cNvSpPr txBox="1"/>
          <p:nvPr/>
        </p:nvSpPr>
        <p:spPr>
          <a:xfrm>
            <a:off x="3452285" y="1964995"/>
            <a:ext cx="5205272" cy="806118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197" b="1" dirty="0">
                <a:solidFill>
                  <a:schemeClr val="bg1"/>
                </a:solidFill>
              </a:rPr>
              <a:t>pyuic5 –x PYQT5_UI_FILE_PATH –o CONVERTED_PYTHON_FILE_PATH</a:t>
            </a:r>
          </a:p>
          <a:p>
            <a:r>
              <a:rPr lang="ko-KR" altLang="en-US" sz="1197" b="1" dirty="0">
                <a:solidFill>
                  <a:schemeClr val="bg1"/>
                </a:solidFill>
              </a:rPr>
              <a:t>입력하여 생성한 </a:t>
            </a:r>
            <a:r>
              <a:rPr lang="en-US" altLang="ko-KR" sz="1197" b="1" dirty="0">
                <a:solidFill>
                  <a:schemeClr val="bg1"/>
                </a:solidFill>
              </a:rPr>
              <a:t>UI</a:t>
            </a:r>
            <a:r>
              <a:rPr lang="ko-KR" altLang="en-US" sz="1197" b="1" dirty="0">
                <a:solidFill>
                  <a:schemeClr val="bg1"/>
                </a:solidFill>
              </a:rPr>
              <a:t> 파일을 </a:t>
            </a:r>
            <a:r>
              <a:rPr lang="en-US" altLang="ko-KR" sz="1197" b="1" dirty="0">
                <a:solidFill>
                  <a:schemeClr val="bg1"/>
                </a:solidFill>
              </a:rPr>
              <a:t>PYTHON </a:t>
            </a:r>
            <a:r>
              <a:rPr lang="ko-KR" altLang="en-US" sz="1197" b="1" dirty="0">
                <a:solidFill>
                  <a:schemeClr val="bg1"/>
                </a:solidFill>
              </a:rPr>
              <a:t>파일로 변환</a:t>
            </a:r>
            <a:endParaRPr lang="en-US" altLang="ko-KR" sz="1197" b="1" dirty="0">
              <a:solidFill>
                <a:schemeClr val="bg1"/>
              </a:solidFill>
            </a:endParaRPr>
          </a:p>
          <a:p>
            <a:endParaRPr lang="en-US" altLang="ko-KR" sz="119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**pyuic5 </a:t>
            </a:r>
            <a:r>
              <a:rPr lang="ko-KR" altLang="en-US" sz="1047" b="1" dirty="0">
                <a:solidFill>
                  <a:schemeClr val="bg1"/>
                </a:solidFill>
              </a:rPr>
              <a:t>는 </a:t>
            </a:r>
            <a:r>
              <a:rPr lang="en-US" altLang="ko-KR" sz="1047" b="1" dirty="0">
                <a:solidFill>
                  <a:schemeClr val="bg1"/>
                </a:solidFill>
              </a:rPr>
              <a:t>Python </a:t>
            </a:r>
            <a:r>
              <a:rPr lang="ko-KR" altLang="en-US" sz="1047" b="1" dirty="0">
                <a:solidFill>
                  <a:schemeClr val="bg1"/>
                </a:solidFill>
              </a:rPr>
              <a:t>설치경로 하위 </a:t>
            </a:r>
            <a:r>
              <a:rPr lang="en-US" altLang="ko-KR" sz="1047" b="1" dirty="0">
                <a:solidFill>
                  <a:schemeClr val="bg1"/>
                </a:solidFill>
              </a:rPr>
              <a:t>Script </a:t>
            </a:r>
            <a:r>
              <a:rPr lang="ko-KR" altLang="en-US" sz="1047" b="1" dirty="0">
                <a:solidFill>
                  <a:schemeClr val="bg1"/>
                </a:solidFill>
              </a:rPr>
              <a:t>폴더에 </a:t>
            </a:r>
            <a:r>
              <a:rPr lang="en-US" altLang="ko-KR" sz="1047" b="1" dirty="0">
                <a:solidFill>
                  <a:schemeClr val="bg1"/>
                </a:solidFill>
              </a:rPr>
              <a:t>pyuic5.exe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2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AEB-4DD6-4E30-A977-69A37436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(9) – </a:t>
            </a:r>
            <a:r>
              <a:rPr lang="ko-KR" altLang="en-US" dirty="0"/>
              <a:t>생성된 </a:t>
            </a:r>
            <a:r>
              <a:rPr lang="en-US" altLang="ko-KR" dirty="0"/>
              <a:t>Python </a:t>
            </a:r>
            <a:r>
              <a:rPr lang="ko-KR" altLang="en-US" dirty="0"/>
              <a:t>파일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BD5A6-2304-4DE1-9605-D042B6D7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3" y="1270697"/>
            <a:ext cx="8703922" cy="4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48C9-FA7E-498D-B894-DF1BE32FD4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5. Tesseract </a:t>
            </a:r>
            <a:r>
              <a:rPr lang="ko-KR" altLang="en-US" dirty="0"/>
              <a:t>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940B0-B00E-4AEC-8317-D433CAD2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62" y="1271843"/>
            <a:ext cx="3474698" cy="21484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AFDD-38FB-4F42-BE18-32B07929B05D}"/>
              </a:ext>
            </a:extLst>
          </p:cNvPr>
          <p:cNvSpPr/>
          <p:nvPr/>
        </p:nvSpPr>
        <p:spPr>
          <a:xfrm>
            <a:off x="1074879" y="1741643"/>
            <a:ext cx="1975266" cy="1046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54410-4BF7-433F-8728-ABE28F9939F2}"/>
              </a:ext>
            </a:extLst>
          </p:cNvPr>
          <p:cNvSpPr txBox="1"/>
          <p:nvPr/>
        </p:nvSpPr>
        <p:spPr>
          <a:xfrm>
            <a:off x="3050145" y="1678875"/>
            <a:ext cx="5301451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56489" indent="-256489">
              <a:buAutoNum type="arabicPeriod"/>
            </a:pPr>
            <a:r>
              <a:rPr lang="en-US" altLang="ko-KR" sz="1047" b="1" dirty="0">
                <a:solidFill>
                  <a:schemeClr val="bg1"/>
                </a:solidFill>
              </a:rPr>
              <a:t>USB</a:t>
            </a:r>
            <a:r>
              <a:rPr lang="ko-KR" altLang="en-US" sz="1047" b="1" dirty="0">
                <a:solidFill>
                  <a:schemeClr val="bg1"/>
                </a:solidFill>
              </a:rPr>
              <a:t>에 포함한 설치파일로 </a:t>
            </a:r>
            <a:r>
              <a:rPr lang="en-US" altLang="ko-KR" sz="1047" b="1" dirty="0">
                <a:solidFill>
                  <a:schemeClr val="bg1"/>
                </a:solidFill>
              </a:rPr>
              <a:t>Tesseract </a:t>
            </a:r>
            <a:r>
              <a:rPr lang="ko-KR" altLang="en-US" sz="1047" b="1" dirty="0">
                <a:solidFill>
                  <a:schemeClr val="bg1"/>
                </a:solidFill>
              </a:rPr>
              <a:t>설치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(</a:t>
            </a:r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  <a:hlinkClick r:id="rId3"/>
              </a:rPr>
              <a:t>https://github.com/tesseract-ocr/tesseract/wiki/Downloads</a:t>
            </a:r>
            <a:r>
              <a:rPr lang="en-US" altLang="ko-KR" sz="1047" b="1" dirty="0">
                <a:solidFill>
                  <a:schemeClr val="bg1"/>
                </a:solidFill>
              </a:rPr>
              <a:t> </a:t>
            </a:r>
            <a:r>
              <a:rPr lang="ko-KR" altLang="en-US" sz="1047" b="1" dirty="0">
                <a:solidFill>
                  <a:schemeClr val="bg1"/>
                </a:solidFill>
              </a:rPr>
              <a:t>에서 다운로드</a:t>
            </a:r>
            <a:r>
              <a:rPr lang="en-US" altLang="ko-KR" sz="1047" b="1" dirty="0">
                <a:solidFill>
                  <a:schemeClr val="bg1"/>
                </a:solidFill>
              </a:rPr>
              <a:t>)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70D81-1D85-4E3E-A7C6-C29D1F92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2" y="3417987"/>
            <a:ext cx="2743036" cy="2596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681EB8-2375-44AD-99BD-AB9D7EF6BE27}"/>
              </a:ext>
            </a:extLst>
          </p:cNvPr>
          <p:cNvSpPr/>
          <p:nvPr/>
        </p:nvSpPr>
        <p:spPr>
          <a:xfrm>
            <a:off x="972510" y="4901182"/>
            <a:ext cx="1651871" cy="1977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6FCD8-BAA2-458B-8B77-2C24934B8D7B}"/>
              </a:ext>
            </a:extLst>
          </p:cNvPr>
          <p:cNvSpPr txBox="1"/>
          <p:nvPr/>
        </p:nvSpPr>
        <p:spPr>
          <a:xfrm>
            <a:off x="2624381" y="4240274"/>
            <a:ext cx="4350871" cy="170367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환경 변수 추가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TESSDATA_PREFIX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Files\Tesseract-OCR-3.0.5\Tesseract-OCR\</a:t>
            </a:r>
            <a:r>
              <a:rPr lang="en-US" altLang="ko-KR" sz="1047" b="1" dirty="0" err="1">
                <a:solidFill>
                  <a:schemeClr val="bg1"/>
                </a:solidFill>
              </a:rPr>
              <a:t>tessdata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TESSERACT_HOME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Path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</a:rPr>
              <a:t>%TESSERACT_HOME%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204610" cy="433387"/>
          </a:xfrm>
        </p:spPr>
        <p:txBody>
          <a:bodyPr/>
          <a:lstStyle/>
          <a:p>
            <a:pPr algn="l"/>
            <a:r>
              <a:rPr lang="en-US" altLang="ko-KR" dirty="0"/>
              <a:t>2. </a:t>
            </a:r>
            <a:r>
              <a:rPr lang="ko-KR" altLang="en-US" dirty="0"/>
              <a:t>인식 절차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B92D5-0B45-4277-9551-AA29B1D6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시스템 구성도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CAD86-2F48-4D6E-8C12-BE87476B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8" name="Rectangle 52">
            <a:extLst>
              <a:ext uri="{FF2B5EF4-FFF2-40B4-BE49-F238E27FC236}">
                <a16:creationId xmlns:a16="http://schemas.microsoft.com/office/drawing/2014/main" id="{B103A464-4AE3-476C-BA68-A20CAA90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6" y="1394713"/>
            <a:ext cx="8649562" cy="4839255"/>
          </a:xfrm>
          <a:prstGeom prst="rect">
            <a:avLst/>
          </a:prstGeom>
          <a:noFill/>
          <a:ln w="6350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6288" tIns="66288" rIns="66288" bIns="66288" anchor="ctr"/>
          <a:lstStyle/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ko-KR" sz="1105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FA4E7688-DA60-42DC-8E22-BA35093A2EBC}"/>
              </a:ext>
            </a:extLst>
          </p:cNvPr>
          <p:cNvSpPr/>
          <p:nvPr/>
        </p:nvSpPr>
        <p:spPr bwMode="auto">
          <a:xfrm>
            <a:off x="288164" y="1489272"/>
            <a:ext cx="1203136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FEED Package</a:t>
            </a: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E20775E3-04C5-4B14-A142-BEB6A66C0F23}"/>
              </a:ext>
            </a:extLst>
          </p:cNvPr>
          <p:cNvSpPr/>
          <p:nvPr/>
        </p:nvSpPr>
        <p:spPr bwMode="auto">
          <a:xfrm>
            <a:off x="288163" y="1752953"/>
            <a:ext cx="1203136" cy="440082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5655ACF6-E09C-45E7-9FAF-6915FD59DFA1}"/>
              </a:ext>
            </a:extLst>
          </p:cNvPr>
          <p:cNvSpPr/>
          <p:nvPr/>
        </p:nvSpPr>
        <p:spPr bwMode="auto">
          <a:xfrm>
            <a:off x="7828904" y="1506161"/>
            <a:ext cx="994327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Output</a:t>
            </a: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41406BA2-C06C-4676-BDB4-9A87B421A18E}"/>
              </a:ext>
            </a:extLst>
          </p:cNvPr>
          <p:cNvSpPr/>
          <p:nvPr/>
        </p:nvSpPr>
        <p:spPr bwMode="auto">
          <a:xfrm>
            <a:off x="7828904" y="1767993"/>
            <a:ext cx="989366" cy="4394637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B9276DD4-B7B5-4FCB-97F3-318E00758B41}"/>
              </a:ext>
            </a:extLst>
          </p:cNvPr>
          <p:cNvSpPr/>
          <p:nvPr/>
        </p:nvSpPr>
        <p:spPr bwMode="auto">
          <a:xfrm>
            <a:off x="1752704" y="5126411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ysClr val="window" lastClr="FFFFFF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Rule</a:t>
            </a:r>
            <a:endParaRPr kumimoji="1" lang="ko-KR" altLang="en-US" sz="1289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B5E82AEB-597B-461C-9E6A-1FFD99A75EE7}"/>
              </a:ext>
            </a:extLst>
          </p:cNvPr>
          <p:cNvSpPr/>
          <p:nvPr/>
        </p:nvSpPr>
        <p:spPr bwMode="auto">
          <a:xfrm>
            <a:off x="1752704" y="5126412"/>
            <a:ext cx="5833385" cy="103621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815C7043-01BA-45CF-BC96-0088145A0244}"/>
              </a:ext>
            </a:extLst>
          </p:cNvPr>
          <p:cNvSpPr/>
          <p:nvPr/>
        </p:nvSpPr>
        <p:spPr bwMode="auto">
          <a:xfrm>
            <a:off x="1752704" y="3479194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EF3712-5BAF-4FA7-B500-F47CFC9ED1C7}"/>
              </a:ext>
            </a:extLst>
          </p:cNvPr>
          <p:cNvGrpSpPr/>
          <p:nvPr/>
        </p:nvGrpSpPr>
        <p:grpSpPr>
          <a:xfrm>
            <a:off x="3737304" y="5474188"/>
            <a:ext cx="759911" cy="622524"/>
            <a:chOff x="2149583" y="5659888"/>
            <a:chExt cx="825386" cy="676162"/>
          </a:xfrm>
        </p:grpSpPr>
        <p:pic>
          <p:nvPicPr>
            <p:cNvPr id="157" name="Picture 185" descr="3">
              <a:extLst>
                <a:ext uri="{FF2B5EF4-FFF2-40B4-BE49-F238E27FC236}">
                  <a16:creationId xmlns:a16="http://schemas.microsoft.com/office/drawing/2014/main" id="{53BD18E3-782E-4982-BE76-BF178052A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2149583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ext Box 252">
              <a:extLst>
                <a:ext uri="{FF2B5EF4-FFF2-40B4-BE49-F238E27FC236}">
                  <a16:creationId xmlns:a16="http://schemas.microsoft.com/office/drawing/2014/main" id="{83DB9C8D-7BD5-41FC-8DC5-F862A9C69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589" y="5980179"/>
              <a:ext cx="749999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Configuration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2D7D0-36C9-4A0F-B1DB-EFA7CEDBB216}"/>
              </a:ext>
            </a:extLst>
          </p:cNvPr>
          <p:cNvGrpSpPr/>
          <p:nvPr/>
        </p:nvGrpSpPr>
        <p:grpSpPr>
          <a:xfrm>
            <a:off x="4880303" y="5474188"/>
            <a:ext cx="759911" cy="622524"/>
            <a:chOff x="3320674" y="5659888"/>
            <a:chExt cx="825386" cy="676162"/>
          </a:xfrm>
        </p:grpSpPr>
        <p:pic>
          <p:nvPicPr>
            <p:cNvPr id="183" name="Picture 185" descr="3">
              <a:extLst>
                <a:ext uri="{FF2B5EF4-FFF2-40B4-BE49-F238E27FC236}">
                  <a16:creationId xmlns:a16="http://schemas.microsoft.com/office/drawing/2014/main" id="{55F60332-5BC2-4A74-B174-31608C307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3320674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Text Box 252">
              <a:extLst>
                <a:ext uri="{FF2B5EF4-FFF2-40B4-BE49-F238E27FC236}">
                  <a16:creationId xmlns:a16="http://schemas.microsoft.com/office/drawing/2014/main" id="{5DA1F290-183C-4C2F-9B36-FB05A9AA3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716" y="5980179"/>
              <a:ext cx="615932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Symbol</a:t>
              </a:r>
              <a:r>
                <a:rPr lang="ko-KR" altLang="en-US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</a:p>
          </p:txBody>
        </p:sp>
      </p:grp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A7BC359B-FC5F-4DB5-9799-D2F93B2A9EF4}"/>
              </a:ext>
            </a:extLst>
          </p:cNvPr>
          <p:cNvSpPr/>
          <p:nvPr/>
        </p:nvSpPr>
        <p:spPr bwMode="auto">
          <a:xfrm>
            <a:off x="1804754" y="5431304"/>
            <a:ext cx="5746448" cy="700851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9E899415-15BD-4CFF-BB4C-8E0EF0587027}"/>
              </a:ext>
            </a:extLst>
          </p:cNvPr>
          <p:cNvSpPr/>
          <p:nvPr/>
        </p:nvSpPr>
        <p:spPr bwMode="auto">
          <a:xfrm>
            <a:off x="1752704" y="3742915"/>
            <a:ext cx="5833385" cy="131215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EAA9D0E9-C2CA-4834-9DF2-CABAEA257D1A}"/>
              </a:ext>
            </a:extLst>
          </p:cNvPr>
          <p:cNvSpPr/>
          <p:nvPr/>
        </p:nvSpPr>
        <p:spPr bwMode="auto">
          <a:xfrm>
            <a:off x="2549215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63130CEB-5E0A-4233-9442-FDC74AFEAAD0}"/>
              </a:ext>
            </a:extLst>
          </p:cNvPr>
          <p:cNvSpPr/>
          <p:nvPr/>
        </p:nvSpPr>
        <p:spPr bwMode="auto">
          <a:xfrm>
            <a:off x="1806895" y="4570692"/>
            <a:ext cx="5744307" cy="4337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921" dirty="0">
                <a:latin typeface="맑은 고딕" pitchFamily="50" charset="-127"/>
                <a:ea typeface="맑은 고딕" pitchFamily="50" charset="-127"/>
              </a:rPr>
              <a:t>심볼 등록</a:t>
            </a:r>
            <a:endParaRPr lang="en-US" altLang="ko-KR" sz="92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3F3F1BD1-6E38-46AF-BC80-4ABF9AD6B40E}"/>
              </a:ext>
            </a:extLst>
          </p:cNvPr>
          <p:cNvSpPr/>
          <p:nvPr/>
        </p:nvSpPr>
        <p:spPr bwMode="auto">
          <a:xfrm>
            <a:off x="1804752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EBE85477-9FE5-48F4-8341-6E43D6F83081}"/>
              </a:ext>
            </a:extLst>
          </p:cNvPr>
          <p:cNvSpPr/>
          <p:nvPr/>
        </p:nvSpPr>
        <p:spPr bwMode="auto">
          <a:xfrm>
            <a:off x="1746857" y="2799399"/>
            <a:ext cx="5853271" cy="468566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1940FC7F-D8A7-4F47-9AF4-6F68CD1EDFA1}"/>
              </a:ext>
            </a:extLst>
          </p:cNvPr>
          <p:cNvSpPr/>
          <p:nvPr/>
        </p:nvSpPr>
        <p:spPr bwMode="auto">
          <a:xfrm>
            <a:off x="1746858" y="2534244"/>
            <a:ext cx="5853460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C5B8B79E-95E2-409E-B084-4265A3ADAFF4}"/>
              </a:ext>
            </a:extLst>
          </p:cNvPr>
          <p:cNvSpPr/>
          <p:nvPr/>
        </p:nvSpPr>
        <p:spPr bwMode="auto">
          <a:xfrm>
            <a:off x="3293014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Tag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D491F311-AC9D-4949-A522-6E566FE70E7C}"/>
              </a:ext>
            </a:extLst>
          </p:cNvPr>
          <p:cNvSpPr/>
          <p:nvPr/>
        </p:nvSpPr>
        <p:spPr bwMode="auto">
          <a:xfrm>
            <a:off x="4781275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Size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5" name="화살표: 오른쪽 224">
            <a:extLst>
              <a:ext uri="{FF2B5EF4-FFF2-40B4-BE49-F238E27FC236}">
                <a16:creationId xmlns:a16="http://schemas.microsoft.com/office/drawing/2014/main" id="{77B82DD2-D924-4359-BF1D-51F5D89AB28A}"/>
              </a:ext>
            </a:extLst>
          </p:cNvPr>
          <p:cNvSpPr/>
          <p:nvPr/>
        </p:nvSpPr>
        <p:spPr bwMode="auto">
          <a:xfrm rot="16200000">
            <a:off x="4543772" y="2881755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27" name="AutoShape 11">
            <a:extLst>
              <a:ext uri="{FF2B5EF4-FFF2-40B4-BE49-F238E27FC236}">
                <a16:creationId xmlns:a16="http://schemas.microsoft.com/office/drawing/2014/main" id="{97EAD4AB-919B-4D84-858C-1310980562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77316" y="374029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EDED815E-208C-46AC-8B34-DC901123C540}"/>
              </a:ext>
            </a:extLst>
          </p:cNvPr>
          <p:cNvSpPr/>
          <p:nvPr/>
        </p:nvSpPr>
        <p:spPr bwMode="auto">
          <a:xfrm>
            <a:off x="7892353" y="1837678"/>
            <a:ext cx="865064" cy="2651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921" b="1" kern="0" dirty="0">
                <a:solidFill>
                  <a:prstClr val="black"/>
                </a:solidFill>
              </a:rPr>
              <a:t>설계 정보 목록</a:t>
            </a:r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773E603A-8BEF-445C-B456-AA952DFCE3AF}"/>
              </a:ext>
            </a:extLst>
          </p:cNvPr>
          <p:cNvSpPr/>
          <p:nvPr/>
        </p:nvSpPr>
        <p:spPr bwMode="auto">
          <a:xfrm>
            <a:off x="1755627" y="1506907"/>
            <a:ext cx="5844502" cy="265154"/>
          </a:xfrm>
          <a:prstGeom prst="rect">
            <a:avLst/>
          </a:prstGeom>
          <a:solidFill>
            <a:srgbClr val="35689B"/>
          </a:solidFill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정보 목록</a:t>
            </a: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BD6304B3-6521-4C5C-9E5A-93DC37634A66}"/>
              </a:ext>
            </a:extLst>
          </p:cNvPr>
          <p:cNvSpPr/>
          <p:nvPr/>
        </p:nvSpPr>
        <p:spPr bwMode="auto">
          <a:xfrm>
            <a:off x="1756551" y="1767994"/>
            <a:ext cx="5837680" cy="4607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 latinLnBrk="0">
              <a:spcBef>
                <a:spcPct val="50000"/>
              </a:spcBef>
            </a:pP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55C6B4A2-7D89-4FF0-ABC7-BE076C504EDD}"/>
              </a:ext>
            </a:extLst>
          </p:cNvPr>
          <p:cNvSpPr/>
          <p:nvPr/>
        </p:nvSpPr>
        <p:spPr bwMode="auto">
          <a:xfrm>
            <a:off x="1804751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직사각형 234">
            <a:extLst>
              <a:ext uri="{FF2B5EF4-FFF2-40B4-BE49-F238E27FC236}">
                <a16:creationId xmlns:a16="http://schemas.microsoft.com/office/drawing/2014/main" id="{5F69B6AC-B017-42AE-A292-F4C40BF37B4B}"/>
              </a:ext>
            </a:extLst>
          </p:cNvPr>
          <p:cNvSpPr/>
          <p:nvPr/>
        </p:nvSpPr>
        <p:spPr bwMode="auto">
          <a:xfrm>
            <a:off x="3899129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" name="직사각형 234">
            <a:extLst>
              <a:ext uri="{FF2B5EF4-FFF2-40B4-BE49-F238E27FC236}">
                <a16:creationId xmlns:a16="http://schemas.microsoft.com/office/drawing/2014/main" id="{6B3176A2-B010-421B-B617-F9E2B1E7A5EC}"/>
              </a:ext>
            </a:extLst>
          </p:cNvPr>
          <p:cNvSpPr/>
          <p:nvPr/>
        </p:nvSpPr>
        <p:spPr bwMode="auto">
          <a:xfrm>
            <a:off x="5993507" y="1839412"/>
            <a:ext cx="1553489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6" name="직사각형 187">
            <a:extLst>
              <a:ext uri="{FF2B5EF4-FFF2-40B4-BE49-F238E27FC236}">
                <a16:creationId xmlns:a16="http://schemas.microsoft.com/office/drawing/2014/main" id="{D4658F73-4062-462F-B950-5B76450960B6}"/>
              </a:ext>
            </a:extLst>
          </p:cNvPr>
          <p:cNvSpPr/>
          <p:nvPr/>
        </p:nvSpPr>
        <p:spPr bwMode="auto">
          <a:xfrm>
            <a:off x="1806152" y="4052514"/>
            <a:ext cx="5742245" cy="43375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17" name="직사각형 198">
            <a:extLst>
              <a:ext uri="{FF2B5EF4-FFF2-40B4-BE49-F238E27FC236}">
                <a16:creationId xmlns:a16="http://schemas.microsoft.com/office/drawing/2014/main" id="{09B4B3E0-EF0C-4DB8-AB6A-00F90D47F887}"/>
              </a:ext>
            </a:extLst>
          </p:cNvPr>
          <p:cNvSpPr/>
          <p:nvPr/>
        </p:nvSpPr>
        <p:spPr bwMode="auto">
          <a:xfrm>
            <a:off x="3529017" y="4130663"/>
            <a:ext cx="631226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OCR </a:t>
            </a: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8" name="직사각형 207">
            <a:extLst>
              <a:ext uri="{FF2B5EF4-FFF2-40B4-BE49-F238E27FC236}">
                <a16:creationId xmlns:a16="http://schemas.microsoft.com/office/drawing/2014/main" id="{09D8CF19-4349-49DC-9C6E-59AAF31B7B97}"/>
              </a:ext>
            </a:extLst>
          </p:cNvPr>
          <p:cNvSpPr/>
          <p:nvPr/>
        </p:nvSpPr>
        <p:spPr bwMode="auto">
          <a:xfrm>
            <a:off x="1859794" y="4123723"/>
            <a:ext cx="632148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OSR</a:t>
            </a:r>
            <a:br>
              <a:rPr lang="en-US" altLang="ko-KR" sz="921" b="1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9" name="직사각형 219">
            <a:extLst>
              <a:ext uri="{FF2B5EF4-FFF2-40B4-BE49-F238E27FC236}">
                <a16:creationId xmlns:a16="http://schemas.microsoft.com/office/drawing/2014/main" id="{C645258A-AFD7-4EB5-B4A3-08F615EE361C}"/>
              </a:ext>
            </a:extLst>
          </p:cNvPr>
          <p:cNvSpPr/>
          <p:nvPr/>
        </p:nvSpPr>
        <p:spPr bwMode="auto">
          <a:xfrm>
            <a:off x="1804752" y="3796916"/>
            <a:ext cx="5742244" cy="2555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설계도면</a:t>
            </a:r>
            <a:r>
              <a:rPr kumimoji="1" lang="en-US" altLang="ko-KR" sz="1105" b="1" kern="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데이타</a:t>
            </a:r>
          </a:p>
        </p:txBody>
      </p:sp>
      <p:sp>
        <p:nvSpPr>
          <p:cNvPr id="237" name="직사각형 193">
            <a:extLst>
              <a:ext uri="{FF2B5EF4-FFF2-40B4-BE49-F238E27FC236}">
                <a16:creationId xmlns:a16="http://schemas.microsoft.com/office/drawing/2014/main" id="{483261EC-0725-43A1-8690-8AB3A04C1485}"/>
              </a:ext>
            </a:extLst>
          </p:cNvPr>
          <p:cNvSpPr/>
          <p:nvPr/>
        </p:nvSpPr>
        <p:spPr bwMode="auto">
          <a:xfrm>
            <a:off x="4217515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8" name="직사각형 193">
            <a:extLst>
              <a:ext uri="{FF2B5EF4-FFF2-40B4-BE49-F238E27FC236}">
                <a16:creationId xmlns:a16="http://schemas.microsoft.com/office/drawing/2014/main" id="{3C214179-1533-4D96-AB9B-B218ECDC1AC1}"/>
              </a:ext>
            </a:extLst>
          </p:cNvPr>
          <p:cNvSpPr/>
          <p:nvPr/>
        </p:nvSpPr>
        <p:spPr bwMode="auto">
          <a:xfrm>
            <a:off x="4818688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숫자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9" name="직사각형 193">
            <a:extLst>
              <a:ext uri="{FF2B5EF4-FFF2-40B4-BE49-F238E27FC236}">
                <a16:creationId xmlns:a16="http://schemas.microsoft.com/office/drawing/2014/main" id="{98A0A922-D8EF-467D-8047-1CA91DE176A6}"/>
              </a:ext>
            </a:extLst>
          </p:cNvPr>
          <p:cNvSpPr/>
          <p:nvPr/>
        </p:nvSpPr>
        <p:spPr bwMode="auto">
          <a:xfrm>
            <a:off x="5436802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특수문자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0" name="직사각형 209">
            <a:extLst>
              <a:ext uri="{FF2B5EF4-FFF2-40B4-BE49-F238E27FC236}">
                <a16:creationId xmlns:a16="http://schemas.microsoft.com/office/drawing/2014/main" id="{689DD178-1C5A-452F-B0B7-8EB59455761A}"/>
              </a:ext>
            </a:extLst>
          </p:cNvPr>
          <p:cNvSpPr/>
          <p:nvPr/>
        </p:nvSpPr>
        <p:spPr bwMode="auto">
          <a:xfrm>
            <a:off x="6269537" y="2862949"/>
            <a:ext cx="1259481" cy="3271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4" name="직사각형 120">
            <a:extLst>
              <a:ext uri="{FF2B5EF4-FFF2-40B4-BE49-F238E27FC236}">
                <a16:creationId xmlns:a16="http://schemas.microsoft.com/office/drawing/2014/main" id="{B4B033D5-52CD-4DEE-91F0-892BBF36B0B6}"/>
              </a:ext>
            </a:extLst>
          </p:cNvPr>
          <p:cNvSpPr/>
          <p:nvPr/>
        </p:nvSpPr>
        <p:spPr bwMode="auto">
          <a:xfrm>
            <a:off x="7894698" y="2098255"/>
            <a:ext cx="865064" cy="5485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105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77503-D4C7-4689-B300-C6A7C7D6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28" y="2174925"/>
            <a:ext cx="795586" cy="418324"/>
          </a:xfrm>
          <a:prstGeom prst="rect">
            <a:avLst/>
          </a:prstGeom>
        </p:spPr>
      </p:pic>
      <p:sp>
        <p:nvSpPr>
          <p:cNvPr id="265" name="AutoShape 11">
            <a:extLst>
              <a:ext uri="{FF2B5EF4-FFF2-40B4-BE49-F238E27FC236}">
                <a16:creationId xmlns:a16="http://schemas.microsoft.com/office/drawing/2014/main" id="{77089A30-A1F0-41C8-9433-E67DBDCC09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699069" y="376118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598F6FF-C836-41F3-B429-F4AB56680097}"/>
              </a:ext>
            </a:extLst>
          </p:cNvPr>
          <p:cNvGrpSpPr/>
          <p:nvPr/>
        </p:nvGrpSpPr>
        <p:grpSpPr>
          <a:xfrm>
            <a:off x="345786" y="1836093"/>
            <a:ext cx="1075341" cy="529244"/>
            <a:chOff x="375580" y="1819961"/>
            <a:chExt cx="1167994" cy="574846"/>
          </a:xfrm>
        </p:grpSpPr>
        <p:sp>
          <p:nvSpPr>
            <p:cNvPr id="269" name="직사각형 145">
              <a:extLst>
                <a:ext uri="{FF2B5EF4-FFF2-40B4-BE49-F238E27FC236}">
                  <a16:creationId xmlns:a16="http://schemas.microsoft.com/office/drawing/2014/main" id="{5A3599EE-FCA4-4045-BD5D-BA8FF9D3EAA2}"/>
                </a:ext>
              </a:extLst>
            </p:cNvPr>
            <p:cNvSpPr/>
            <p:nvPr/>
          </p:nvSpPr>
          <p:spPr bwMode="auto">
            <a:xfrm>
              <a:off x="375580" y="1819961"/>
              <a:ext cx="1163978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16572" tIns="29141" rIns="16572" bIns="291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2860" eaLnBrk="0" fontAlgn="base" latinLnBrk="0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ko-KR" altLang="en-US" sz="921" b="1" kern="0" dirty="0">
                  <a:solidFill>
                    <a:prstClr val="black"/>
                  </a:solidFill>
                </a:rPr>
                <a:t>설계도면</a:t>
              </a:r>
            </a:p>
          </p:txBody>
        </p:sp>
        <p:sp>
          <p:nvSpPr>
            <p:cNvPr id="271" name="직사각형 234">
              <a:extLst>
                <a:ext uri="{FF2B5EF4-FFF2-40B4-BE49-F238E27FC236}">
                  <a16:creationId xmlns:a16="http://schemas.microsoft.com/office/drawing/2014/main" id="{A3D25691-49DF-48ED-B036-F4A2577452CC}"/>
                </a:ext>
              </a:extLst>
            </p:cNvPr>
            <p:cNvSpPr/>
            <p:nvPr/>
          </p:nvSpPr>
          <p:spPr bwMode="auto">
            <a:xfrm>
              <a:off x="375580" y="2106401"/>
              <a:ext cx="1167994" cy="28840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3144" tIns="33144" rIns="33144" bIns="33144" rtlCol="0" anchor="ctr"/>
            <a:lstStyle/>
            <a:p>
              <a:r>
                <a:rPr lang="en-US" altLang="ko-KR" sz="92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PDF P&amp;ID</a:t>
              </a:r>
            </a:p>
          </p:txBody>
        </p:sp>
      </p:grpSp>
      <p:sp>
        <p:nvSpPr>
          <p:cNvPr id="87" name="화살표: 오른쪽 224">
            <a:extLst>
              <a:ext uri="{FF2B5EF4-FFF2-40B4-BE49-F238E27FC236}">
                <a16:creationId xmlns:a16="http://schemas.microsoft.com/office/drawing/2014/main" id="{0532831F-7235-43A2-A24D-760FBF9ADDCD}"/>
              </a:ext>
            </a:extLst>
          </p:cNvPr>
          <p:cNvSpPr/>
          <p:nvPr/>
        </p:nvSpPr>
        <p:spPr bwMode="auto">
          <a:xfrm rot="16200000">
            <a:off x="4543275" y="1905543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90" name="직사각형 132">
            <a:extLst>
              <a:ext uri="{FF2B5EF4-FFF2-40B4-BE49-F238E27FC236}">
                <a16:creationId xmlns:a16="http://schemas.microsoft.com/office/drawing/2014/main" id="{91EDD07F-1DBF-4538-BB9B-51F1208AFCD7}"/>
              </a:ext>
            </a:extLst>
          </p:cNvPr>
          <p:cNvSpPr/>
          <p:nvPr/>
        </p:nvSpPr>
        <p:spPr bwMode="auto">
          <a:xfrm>
            <a:off x="7905379" y="2759071"/>
            <a:ext cx="865064" cy="3371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921" b="1" kern="0" dirty="0">
                <a:solidFill>
                  <a:prstClr val="black"/>
                </a:solidFill>
              </a:rPr>
              <a:t>Note</a:t>
            </a:r>
            <a:r>
              <a:rPr kumimoji="1" lang="ko-KR" altLang="en-US" sz="921" b="1" kern="0" dirty="0">
                <a:solidFill>
                  <a:prstClr val="black"/>
                </a:solidFill>
              </a:rPr>
              <a:t> 가시화</a:t>
            </a:r>
            <a:br>
              <a:rPr kumimoji="1" lang="en-US" altLang="ko-KR" sz="921" b="1" kern="0" dirty="0">
                <a:solidFill>
                  <a:prstClr val="black"/>
                </a:solidFill>
              </a:rPr>
            </a:br>
            <a:r>
              <a:rPr kumimoji="1" lang="ko-KR" altLang="en-US" sz="921" b="1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51" name="직사각형 193">
            <a:extLst>
              <a:ext uri="{FF2B5EF4-FFF2-40B4-BE49-F238E27FC236}">
                <a16:creationId xmlns:a16="http://schemas.microsoft.com/office/drawing/2014/main" id="{22EB98F2-2B3E-49D5-A47C-CAA0532F2BCF}"/>
              </a:ext>
            </a:extLst>
          </p:cNvPr>
          <p:cNvSpPr/>
          <p:nvPr/>
        </p:nvSpPr>
        <p:spPr bwMode="auto">
          <a:xfrm>
            <a:off x="6536176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라인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93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프로젝트 생성</a:t>
            </a:r>
            <a:r>
              <a:rPr lang="en-US" altLang="ko-KR" dirty="0"/>
              <a:t>,</a:t>
            </a:r>
            <a:r>
              <a:rPr lang="ko-KR" altLang="en-US" dirty="0"/>
              <a:t>선택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10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11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2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13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4.xml><?xml version="1.0" encoding="utf-8"?>
<Control xmlns="http://schemas.microsoft.com/VisualStudio/2011/storyboarding/control">
  <Id Name="System.Storyboarding.WindowsDesktop.Group" Revision="1" Stencil="System.Storyboarding.WindowsDesktop" StencilVersion="0.1"/>
</Control>
</file>

<file path=customXml/item15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6.xml><?xml version="1.0" encoding="utf-8"?>
<Control xmlns="http://schemas.microsoft.com/VisualStudio/2011/storyboarding/control">
  <Id Name="System.Storyboarding.Common.TabGroup" Revision="1" Stencil="System.Storyboarding.Common" StencilVersion="0.1"/>
</Control>
</file>

<file path=customXml/item17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18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9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2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0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2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3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24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5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6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27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28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9.xml><?xml version="1.0" encoding="utf-8"?>
<Control xmlns="http://schemas.microsoft.com/VisualStudio/2011/storyboarding/control">
  <Id Name="System.Storyboarding.Common.TabGroup" Revision="1" Stencil="System.Storyboarding.Common" StencilVersion="0.1"/>
</Control>
</file>

<file path=customXml/item3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30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4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35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36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3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8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39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4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40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4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42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43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44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45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46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4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48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49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5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50.xml><?xml version="1.0" encoding="utf-8"?>
<Control xmlns="http://schemas.microsoft.com/VisualStudio/2011/storyboarding/control">
  <Id Name="System.Storyboarding.Common.TabGroup" Revision="1" Stencil="System.Storyboarding.Common" StencilVersion="0.1"/>
</Control>
</file>

<file path=customXml/item5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2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53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6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7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8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9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Props1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159E0695-24E6-409B-B77C-6C914DEC237E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E6C9117A-04A4-45F4-BCFE-3506D7447A5C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F7F63986-4DEA-4134-97DF-E4BCB195EFBE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E83EA6FB-9CA5-4860-813B-563D4BB657FA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EB122089-D054-4906-A79C-5169804D0ED2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6F71A8F1-9151-4D71-A1F6-EDBCA6B9E91B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ACFEF691-D670-48C5-92E4-E527BCF49B2C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F7392FDA-B5D8-4EC8-A028-14B19059C6D7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4C0DE984-BB7F-446D-89F3-7257696111C3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92A8EDBF-4A41-4765-9F92-1C69C99BFCC6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EB3A3372-099D-4446-A872-7C7B5CC39BC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1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2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87244F4D-6062-437F-A344-DCAFE0BA1EC6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FA642DB9-B994-4AB7-9F62-B56C9217A91D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DE87E7B7-A546-4ED8-A870-97AB93BC38A8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7F8E8167-1DBF-46F9-92C3-D478E6D9F771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2B34DF41-75F8-4510-89CF-D929702D25A3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25184144-CE4A-4789-AEFA-8A0637CB05B9}">
  <ds:schemaRefs>
    <ds:schemaRef ds:uri="http://schemas.microsoft.com/VisualStudio/2011/storyboarding/control"/>
  </ds:schemaRefs>
</ds:datastoreItem>
</file>

<file path=customXml/itemProps46.xml><?xml version="1.0" encoding="utf-8"?>
<ds:datastoreItem xmlns:ds="http://schemas.openxmlformats.org/officeDocument/2006/customXml" ds:itemID="{FD55A7BC-4AF9-48F1-B946-D57B82DD76A0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A97EF22D-2ADB-4CA0-AADB-0A1C43BC32F9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2F7EEBCB-841F-4AFF-9CE7-93CB465AB555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50.xml><?xml version="1.0" encoding="utf-8"?>
<ds:datastoreItem xmlns:ds="http://schemas.openxmlformats.org/officeDocument/2006/customXml" ds:itemID="{BA273605-0474-487A-8EAC-7CD27FE2E477}">
  <ds:schemaRefs>
    <ds:schemaRef ds:uri="http://schemas.microsoft.com/VisualStudio/2011/storyboarding/control"/>
  </ds:schemaRefs>
</ds:datastoreItem>
</file>

<file path=customXml/itemProps51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52.xml><?xml version="1.0" encoding="utf-8"?>
<ds:datastoreItem xmlns:ds="http://schemas.openxmlformats.org/officeDocument/2006/customXml" ds:itemID="{504083DC-814B-43AB-9386-60C4A72EDFCB}">
  <ds:schemaRefs>
    <ds:schemaRef ds:uri="http://schemas.microsoft.com/VisualStudio/2011/storyboarding/control"/>
  </ds:schemaRefs>
</ds:datastoreItem>
</file>

<file path=customXml/itemProps53.xml><?xml version="1.0" encoding="utf-8"?>
<ds:datastoreItem xmlns:ds="http://schemas.openxmlformats.org/officeDocument/2006/customXml" ds:itemID="{481D8238-AD8D-4443-BD57-F09D7F6A9549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E37C1858-D8DC-43A5-B5AE-3D1996D76766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B0C0235F-84D3-4CFC-8653-A59FA24242A6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B4322E42-5AB6-48A6-BC1C-6520CC9C13A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23516</TotalTime>
  <Words>1519</Words>
  <Application>Microsoft Office PowerPoint</Application>
  <PresentationFormat>Custom</PresentationFormat>
  <Paragraphs>535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HY헤드라인M</vt:lpstr>
      <vt:lpstr>굴림</vt:lpstr>
      <vt:lpstr>돋움</vt:lpstr>
      <vt:lpstr>맑은 고딕</vt:lpstr>
      <vt:lpstr>Arial</vt:lpstr>
      <vt:lpstr>Copperplate Gothic Bold</vt:lpstr>
      <vt:lpstr>Segoe UI</vt:lpstr>
      <vt:lpstr>Symbol</vt:lpstr>
      <vt:lpstr>Tahoma</vt:lpstr>
      <vt:lpstr>Wingdings</vt:lpstr>
      <vt:lpstr>경영개선팀 템플릿</vt:lpstr>
      <vt:lpstr>Digital P&amp;ID</vt:lpstr>
      <vt:lpstr>1. 개발환경</vt:lpstr>
      <vt:lpstr>3. Visual Studio를 통한 파이썬 설치</vt:lpstr>
      <vt:lpstr>4. 파이썬 패키지 설치</vt:lpstr>
      <vt:lpstr>5. Tesseract 설치</vt:lpstr>
      <vt:lpstr>2. 인식 절차</vt:lpstr>
      <vt:lpstr>1. 시스템 구성도</vt:lpstr>
      <vt:lpstr>프로젝트 생성,선택 - 화면 정의서</vt:lpstr>
      <vt:lpstr>도면 영역 설정</vt:lpstr>
      <vt:lpstr>영역 설정 - 화면 정의서</vt:lpstr>
      <vt:lpstr>환경 설정 - 화면 정의서</vt:lpstr>
      <vt:lpstr>환경 설정 - 화면 정의서</vt:lpstr>
      <vt:lpstr>환경 설정 - 화면 정의서</vt:lpstr>
      <vt:lpstr>환경 설정 - 화면 정의서</vt:lpstr>
      <vt:lpstr>화면 정의서 – 메인 화면 구성</vt:lpstr>
      <vt:lpstr>화면 정의서 – LINE 색상 변경 : 라인에 속한 Line NO,심볼,Line의 색상 변경</vt:lpstr>
      <vt:lpstr>PowerPoint Presentation</vt:lpstr>
      <vt:lpstr>화면 정의서 - Symbol Editor</vt:lpstr>
      <vt:lpstr>화면 정의서 - 인식</vt:lpstr>
      <vt:lpstr>심볼 검출 방안</vt:lpstr>
      <vt:lpstr>텍스트 검출 방안</vt:lpstr>
      <vt:lpstr>화면 정의서 - NOTE</vt:lpstr>
      <vt:lpstr>라인 검출</vt:lpstr>
      <vt:lpstr>Flow Mark 검출</vt:lpstr>
      <vt:lpstr>Line No와 라인 연결</vt:lpstr>
      <vt:lpstr>PowerPoint Presentation</vt:lpstr>
      <vt:lpstr>화면 정의서 - 라인 생성</vt:lpstr>
      <vt:lpstr>화면 정의서 - 심볼 생성/수정</vt:lpstr>
      <vt:lpstr>화면 정의서 – 리스트 출력</vt:lpstr>
      <vt:lpstr>화면 정의서 – 리스트 출력</vt:lpstr>
      <vt:lpstr>화면 정의서 – 리스트 출력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  <vt:lpstr>Qt Designer 사용법</vt:lpstr>
      <vt:lpstr>5. PyQt5 Designer 사용법(1)</vt:lpstr>
      <vt:lpstr>5. PyQt5 Designer 사용법(2)</vt:lpstr>
      <vt:lpstr>5. PyQt5 Designer 사용법(3)</vt:lpstr>
      <vt:lpstr>5. PyQt5 Designer 사용법(4)</vt:lpstr>
      <vt:lpstr>5. PyQt5 Designer 사용법(5)</vt:lpstr>
      <vt:lpstr>5. PyQt5 Designer 사용법(6)</vt:lpstr>
      <vt:lpstr>5. PyQt5 Designer 사용법(7) - Splitter</vt:lpstr>
      <vt:lpstr>5. PyQt5 Designer 사용법(8) – Python 파일 생성</vt:lpstr>
      <vt:lpstr>5. PyQt5 Designer 사용법(9) – 생성된 Python 파일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1183</cp:revision>
  <cp:lastPrinted>2018-01-30T04:50:40Z</cp:lastPrinted>
  <dcterms:created xsi:type="dcterms:W3CDTF">2012-12-12T04:21:44Z</dcterms:created>
  <dcterms:modified xsi:type="dcterms:W3CDTF">2018-08-13T02:17:12Z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