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8"/>
  </p:sldMasterIdLst>
  <p:notesMasterIdLst>
    <p:notesMasterId r:id="rId54"/>
  </p:notesMasterIdLst>
  <p:handoutMasterIdLst>
    <p:handoutMasterId r:id="rId55"/>
  </p:handoutMasterIdLst>
  <p:sldIdLst>
    <p:sldId id="293" r:id="rId29"/>
    <p:sldId id="316" r:id="rId30"/>
    <p:sldId id="308" r:id="rId31"/>
    <p:sldId id="310" r:id="rId32"/>
    <p:sldId id="311" r:id="rId33"/>
    <p:sldId id="309" r:id="rId34"/>
    <p:sldId id="322" r:id="rId35"/>
    <p:sldId id="307" r:id="rId36"/>
    <p:sldId id="312" r:id="rId37"/>
    <p:sldId id="323" r:id="rId38"/>
    <p:sldId id="318" r:id="rId39"/>
    <p:sldId id="315" r:id="rId40"/>
    <p:sldId id="319" r:id="rId41"/>
    <p:sldId id="320" r:id="rId42"/>
    <p:sldId id="321" r:id="rId43"/>
    <p:sldId id="304" r:id="rId44"/>
    <p:sldId id="313" r:id="rId45"/>
    <p:sldId id="317" r:id="rId46"/>
    <p:sldId id="326" r:id="rId47"/>
    <p:sldId id="327" r:id="rId48"/>
    <p:sldId id="328" r:id="rId49"/>
    <p:sldId id="329" r:id="rId50"/>
    <p:sldId id="330" r:id="rId51"/>
    <p:sldId id="324" r:id="rId52"/>
    <p:sldId id="325" r:id="rId53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6"/>
            <p14:sldId id="308"/>
            <p14:sldId id="310"/>
            <p14:sldId id="311"/>
            <p14:sldId id="309"/>
            <p14:sldId id="322"/>
            <p14:sldId id="307"/>
            <p14:sldId id="312"/>
            <p14:sldId id="323"/>
            <p14:sldId id="318"/>
            <p14:sldId id="315"/>
            <p14:sldId id="319"/>
            <p14:sldId id="320"/>
            <p14:sldId id="321"/>
            <p14:sldId id="304"/>
            <p14:sldId id="313"/>
            <p14:sldId id="317"/>
            <p14:sldId id="326"/>
            <p14:sldId id="327"/>
            <p14:sldId id="328"/>
            <p14:sldId id="329"/>
            <p14:sldId id="330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>
      <p:cViewPr varScale="1">
        <p:scale>
          <a:sx n="115" d="100"/>
          <a:sy n="115" d="100"/>
        </p:scale>
        <p:origin x="1692" y="96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2018-05-03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2018-05-03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3060229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306306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306022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5076501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5076501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276371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276229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809019" y="3492229"/>
            <a:ext cx="0" cy="158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292501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5076501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라인과 심볼을 연결</a:t>
            </a:r>
            <a:endParaRPr lang="ko-KR" altLang="en-US" sz="11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292501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83196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2047963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439218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699012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2189780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883400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네이밍 규칙 </a:t>
            </a:r>
            <a:r>
              <a:rPr lang="en-US" altLang="ko-KR" dirty="0"/>
              <a:t>(</a:t>
            </a:r>
            <a:r>
              <a:rPr lang="ko-KR" altLang="en-US" dirty="0"/>
              <a:t>수정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8BAC0-9F61-440F-AA3D-B6AE69DC8CE8}"/>
              </a:ext>
            </a:extLst>
          </p:cNvPr>
          <p:cNvSpPr txBox="1"/>
          <p:nvPr/>
        </p:nvSpPr>
        <p:spPr>
          <a:xfrm>
            <a:off x="436489" y="1116013"/>
            <a:ext cx="8156649" cy="442035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marL="228600" indent="-228600" latinLnBrk="0">
              <a:buAutoNum type="arabicPeriod"/>
            </a:pPr>
            <a:r>
              <a:rPr lang="en-US" altLang="ko-KR" sz="1200" b="1" dirty="0" err="1">
                <a:latin typeface="맑은 고딕" pitchFamily="50" charset="-127"/>
                <a:ea typeface="맑은 고딕" pitchFamily="50" charset="-127"/>
              </a:rPr>
              <a:t>P</a:t>
            </a:r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ascal</a:t>
            </a:r>
            <a:r>
              <a:rPr lang="en-US" altLang="ko-KR" sz="1200" b="1" dirty="0" err="1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ase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사용</a:t>
            </a:r>
            <a:endParaRPr lang="en-US" altLang="ko-KR" sz="1200" b="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latinLnBrk="0">
              <a:buAutoNum type="arabicPeriod"/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테이블명의 경우 단수형 표현 사용</a:t>
            </a:r>
          </a:p>
        </p:txBody>
      </p:sp>
    </p:spTree>
    <p:extLst>
      <p:ext uri="{BB962C8B-B14F-4D97-AF65-F5344CB8AC3E}">
        <p14:creationId xmlns:p14="http://schemas.microsoft.com/office/powerpoint/2010/main" val="183787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인식 절차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BB7F-9166-4B75-B2D6-EE60AF4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827981"/>
          <a:ext cx="230934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 </a:t>
            </a:r>
            <a:r>
              <a:rPr lang="en-US" altLang="ko-KR" dirty="0"/>
              <a:t>(</a:t>
            </a:r>
            <a:r>
              <a:rPr lang="ko-KR" altLang="en-US" dirty="0"/>
              <a:t>수정</a:t>
            </a:r>
            <a:r>
              <a:rPr lang="en-US" altLang="ko-KR" dirty="0"/>
              <a:t>) – </a:t>
            </a:r>
            <a:r>
              <a:rPr lang="ko-KR" altLang="en-US" dirty="0"/>
              <a:t>각 프로젝트 별 </a:t>
            </a:r>
            <a:r>
              <a:rPr lang="en-US" altLang="ko-KR" dirty="0"/>
              <a:t>DB(ITI_PID)</a:t>
            </a:r>
            <a:endParaRPr lang="ko-KR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2326543"/>
          <a:ext cx="230934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LineProperty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034EE8-08CB-4DEC-96A5-266CEFB342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3581265"/>
          <a:ext cx="230934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NominalPipeSize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Code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Metric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Inch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47075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MetricStr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22204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InchStr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4938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D65068-8DE7-4C6E-9365-9EFF3D936D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19302" y="827981"/>
          <a:ext cx="2683172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58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34158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PK, AI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SymId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err="1"/>
                        <a:t>Uniq</a:t>
                      </a:r>
                      <a:r>
                        <a:rPr lang="en-US" altLang="ko-KR" sz="1000" dirty="0"/>
                        <a:t>, Length &gt;= 3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FileName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err="1"/>
                        <a:t>Uniq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47075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Type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22204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Threshold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0.0~1.0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493881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MinMatchCount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MinMatchCount</a:t>
                      </a:r>
                      <a:r>
                        <a:rPr lang="en-US" altLang="ko-KR" sz="1000" dirty="0"/>
                        <a:t> &gt;= 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14113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DetectOption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0:Detect on PID removed text</a:t>
                      </a:r>
                    </a:p>
                    <a:p>
                      <a:pPr latinLnBrk="1"/>
                      <a:r>
                        <a:rPr lang="en-US" altLang="ko-KR" sz="1000" dirty="0"/>
                        <a:t>1:Detect on original PID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064576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RotationCount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0~3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579921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OcrOption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0:No OCR</a:t>
                      </a:r>
                    </a:p>
                    <a:p>
                      <a:pPr latinLnBrk="1"/>
                      <a:r>
                        <a:rPr lang="en-US" altLang="ko-KR" sz="1000" dirty="0"/>
                        <a:t>1:OCR for Normal symbol</a:t>
                      </a:r>
                    </a:p>
                    <a:p>
                      <a:pPr latinLnBrk="1"/>
                      <a:r>
                        <a:rPr lang="en-US" altLang="ko-KR" sz="1000" dirty="0"/>
                        <a:t>2:OCR for Instrumentation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5315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ChildOption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0:No child</a:t>
                      </a:r>
                    </a:p>
                    <a:p>
                      <a:pPr latinLnBrk="1"/>
                      <a:r>
                        <a:rPr lang="en-US" altLang="ko-KR" sz="1000" dirty="0"/>
                        <a:t>1:Contain Child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59564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OriginalPoint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Ex) x1,y1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305465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ConnectionPoint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Ex) x1,y1/x2,y2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399136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BaseSymbol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74630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AdditionalSymbol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819387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ExceptDetectOption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0:Include target symbol</a:t>
                      </a:r>
                    </a:p>
                    <a:p>
                      <a:pPr latinLnBrk="1"/>
                      <a:r>
                        <a:rPr lang="en-US" altLang="ko-KR" sz="1000" dirty="0"/>
                        <a:t>1:Except target symbol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2951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3C7253-9992-49FF-ABC8-EE1398D3C5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6180" y="827981"/>
          <a:ext cx="230934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SymbolName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PK, AI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Type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err="1"/>
                        <a:t>FK_SymbolType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2F8706-D498-48EC-94FD-589F4BE92D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6180" y="2326543"/>
          <a:ext cx="23093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SymbolType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170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Type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PK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4ED915-A3B9-4872-9D84-13556C17EA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571" y="5567507"/>
          <a:ext cx="230934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EquipmentData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TagNo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1ABAD5-8A60-4A12-8F81-AF4DC1396585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7860850" y="2047181"/>
            <a:ext cx="0" cy="27936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827981"/>
          <a:ext cx="230934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Project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PK, AI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CreatedDate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037147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UpdatedDate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81350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 </a:t>
            </a:r>
            <a:r>
              <a:rPr lang="en-US" altLang="ko-KR" dirty="0"/>
              <a:t>(</a:t>
            </a:r>
            <a:r>
              <a:rPr lang="ko-KR" altLang="en-US" dirty="0"/>
              <a:t>수정</a:t>
            </a:r>
            <a:r>
              <a:rPr lang="en-US" altLang="ko-KR" dirty="0"/>
              <a:t>) – Project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705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 </a:t>
            </a:r>
            <a:r>
              <a:rPr lang="en-US" altLang="ko-KR" dirty="0"/>
              <a:t>(</a:t>
            </a:r>
            <a:r>
              <a:rPr lang="ko-KR" altLang="en-US" dirty="0"/>
              <a:t>수정</a:t>
            </a:r>
            <a:r>
              <a:rPr lang="en-US" altLang="ko-KR" dirty="0"/>
              <a:t>) – App</a:t>
            </a:r>
            <a:endParaRPr lang="ko-KR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2A8743-D271-4B98-A3E3-E974F49116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827981"/>
          <a:ext cx="230934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C1CC45-8BEA-41C7-9A97-DB9BBACD2E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2326543"/>
          <a:ext cx="230934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Style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644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 </a:t>
            </a:r>
            <a:r>
              <a:rPr lang="en-US" altLang="ko-KR" dirty="0"/>
              <a:t>(</a:t>
            </a:r>
            <a:r>
              <a:rPr lang="ko-KR" altLang="en-US" dirty="0"/>
              <a:t>수정</a:t>
            </a:r>
            <a:r>
              <a:rPr lang="en-US" altLang="ko-KR" dirty="0"/>
              <a:t>) – PID</a:t>
            </a:r>
            <a:endParaRPr lang="ko-KR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2A8743-D271-4B98-A3E3-E974F49116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827981"/>
          <a:ext cx="305127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635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25635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Mapping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PidSymbolName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SppidSymbolName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SppidCompType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SppidSystemPath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61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9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          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&lt;/ LINE &gt;	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250(mm)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ADH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0026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NA1S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Insulation Purpose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H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A584E3-9696-4523-ABB1-BF5AF5EA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35" y="2556173"/>
            <a:ext cx="2069393" cy="41252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1085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Suffix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P L C\PLC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PLC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281E6F1-89B8-4304-8552-3AC130CE6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39" y="5004445"/>
            <a:ext cx="685800" cy="6307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80BE45-B167-47ED-8567-008B35D5D0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6118" y="1080009"/>
          <a:ext cx="34292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20692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OPC’s\Secondary Connector </a:t>
                      </a:r>
                      <a:r>
                        <a:rPr lang="en-US" altLang="ko-KR" sz="1000" dirty="0" err="1"/>
                        <a:t>NCP.sym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Secondary Connector </a:t>
                      </a:r>
                      <a:r>
                        <a:rPr lang="en-US" altLang="ko-KR" sz="1000" dirty="0" err="1"/>
                        <a:t>NCP.sym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6E3843B-8056-4399-9516-7071E69E3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686" y="1854078"/>
            <a:ext cx="648072" cy="648072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G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4003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Prime </a:t>
                      </a:r>
                      <a:r>
                        <a:rPr lang="en-US" altLang="ko-KR" sz="1000" dirty="0" err="1"/>
                        <a:t>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Prime </a:t>
                      </a:r>
                      <a:r>
                        <a:rPr lang="en-US" altLang="ko-KR" sz="1000" dirty="0" err="1"/>
                        <a:t>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F778DF1-942A-499C-958D-A8401D08F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244" y="4742069"/>
            <a:ext cx="702663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10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2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5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7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8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9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20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1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2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2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4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25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6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7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6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7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8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9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Props1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14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17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24157</TotalTime>
  <Words>795</Words>
  <Application>Microsoft Office PowerPoint</Application>
  <PresentationFormat>Custom</PresentationFormat>
  <Paragraphs>356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HY헤드라인M</vt:lpstr>
      <vt:lpstr>돋움</vt:lpstr>
      <vt:lpstr>맑은 고딕</vt:lpstr>
      <vt:lpstr>Arial</vt:lpstr>
      <vt:lpstr>Copperplate Gothic Bold</vt:lpstr>
      <vt:lpstr>Segoe UI</vt:lpstr>
      <vt:lpstr>Tahoma</vt:lpstr>
      <vt:lpstr>Wingdings</vt:lpstr>
      <vt:lpstr>경영개선팀 템플릿</vt:lpstr>
      <vt:lpstr>Digital P&amp;ID</vt:lpstr>
      <vt:lpstr>인식 절차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텍스트 검출 방안</vt:lpstr>
      <vt:lpstr>화면 정의서 - NOTE</vt:lpstr>
      <vt:lpstr>라인 검출 방안</vt:lpstr>
      <vt:lpstr>Line No와 라인 연결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김정우</cp:lastModifiedBy>
  <cp:revision>1017</cp:revision>
  <cp:lastPrinted>2018-01-30T04:50:40Z</cp:lastPrinted>
  <dcterms:created xsi:type="dcterms:W3CDTF">2012-12-12T04:21:44Z</dcterms:created>
  <dcterms:modified xsi:type="dcterms:W3CDTF">2018-05-04T00:30:47Z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