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7"/>
  </p:sldMasterIdLst>
  <p:notesMasterIdLst>
    <p:notesMasterId r:id="rId39"/>
  </p:notesMasterIdLst>
  <p:handoutMasterIdLst>
    <p:handoutMasterId r:id="rId40"/>
  </p:handoutMasterIdLst>
  <p:sldIdLst>
    <p:sldId id="293" r:id="rId18"/>
    <p:sldId id="318" r:id="rId19"/>
    <p:sldId id="315" r:id="rId20"/>
    <p:sldId id="321" r:id="rId21"/>
    <p:sldId id="319" r:id="rId22"/>
    <p:sldId id="326" r:id="rId23"/>
    <p:sldId id="308" r:id="rId24"/>
    <p:sldId id="312" r:id="rId25"/>
    <p:sldId id="313" r:id="rId26"/>
    <p:sldId id="311" r:id="rId27"/>
    <p:sldId id="316" r:id="rId28"/>
    <p:sldId id="327" r:id="rId29"/>
    <p:sldId id="329" r:id="rId30"/>
    <p:sldId id="330" r:id="rId31"/>
    <p:sldId id="314" r:id="rId32"/>
    <p:sldId id="320" r:id="rId33"/>
    <p:sldId id="310" r:id="rId34"/>
    <p:sldId id="323" r:id="rId35"/>
    <p:sldId id="322" r:id="rId36"/>
    <p:sldId id="324" r:id="rId37"/>
    <p:sldId id="304" r:id="rId38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8"/>
            <p14:sldId id="315"/>
            <p14:sldId id="321"/>
            <p14:sldId id="319"/>
            <p14:sldId id="326"/>
            <p14:sldId id="308"/>
            <p14:sldId id="312"/>
            <p14:sldId id="313"/>
            <p14:sldId id="311"/>
            <p14:sldId id="316"/>
            <p14:sldId id="327"/>
            <p14:sldId id="329"/>
            <p14:sldId id="330"/>
            <p14:sldId id="314"/>
            <p14:sldId id="320"/>
            <p14:sldId id="310"/>
            <p14:sldId id="323"/>
            <p14:sldId id="322"/>
            <p14:sldId id="324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8EB4E3"/>
    <a:srgbClr val="000066"/>
    <a:srgbClr val="FFFFFF"/>
    <a:srgbClr val="F5F5F5"/>
    <a:srgbClr val="6475A0"/>
    <a:srgbClr val="CCCFD3"/>
    <a:srgbClr val="E8E8E8"/>
    <a:srgbClr val="6677A1"/>
    <a:srgbClr val="356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>
      <p:cViewPr varScale="1">
        <p:scale>
          <a:sx n="116" d="100"/>
          <a:sy n="116" d="100"/>
        </p:scale>
        <p:origin x="1338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2024-04-24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=""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=""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=""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=""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=""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=""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=""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=""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 dirty="0"/>
          </a:p>
        </p:txBody>
      </p:sp>
      <p:sp>
        <p:nvSpPr>
          <p:cNvPr id="8" name="object 3">
            <a:extLst>
              <a:ext uri="{FF2B5EF4-FFF2-40B4-BE49-F238E27FC236}">
                <a16:creationId xmlns=""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3650" y="1649180"/>
            <a:ext cx="687676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algn="l">
              <a:spcBef>
                <a:spcPts val="79"/>
              </a:spcBef>
            </a:pPr>
            <a:r>
              <a:rPr lang="en-US" sz="6000" dirty="0">
                <a:solidFill>
                  <a:schemeClr val="bg1"/>
                </a:solidFill>
              </a:rPr>
              <a:t>MARKUS</a:t>
            </a:r>
            <a:endParaRPr sz="6000" dirty="0">
              <a:solidFill>
                <a:schemeClr val="bg1"/>
              </a:solidFill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=""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3441623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=""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="" xmlns:a16="http://schemas.microsoft.com/office/drawing/2014/main" id="{26C57501-57AF-520D-C82E-68C590BAC764}"/>
              </a:ext>
            </a:extLst>
          </p:cNvPr>
          <p:cNvSpPr txBox="1">
            <a:spLocks/>
          </p:cNvSpPr>
          <p:nvPr/>
        </p:nvSpPr>
        <p:spPr>
          <a:xfrm>
            <a:off x="560408" y="2605466"/>
            <a:ext cx="3441623" cy="28709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pPr marL="9525" algn="r">
              <a:spcBef>
                <a:spcPts val="79"/>
              </a:spcBef>
            </a:pPr>
            <a:r>
              <a:rPr lang="en-US" altLang="ko-KR" sz="1800" dirty="0">
                <a:solidFill>
                  <a:schemeClr val="bg1"/>
                </a:solidFill>
              </a:rPr>
              <a:t>2024-03-29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5BFB00-5900-4DAC-9C57-A548B7858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설치 패키지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C56793-D9FD-4197-8FB4-45C411DB3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DEBE47E-DBBB-4417-B4E8-59104766A4E3}"/>
              </a:ext>
            </a:extLst>
          </p:cNvPr>
          <p:cNvSpPr/>
          <p:nvPr/>
        </p:nvSpPr>
        <p:spPr bwMode="auto">
          <a:xfrm>
            <a:off x="959784" y="1152017"/>
            <a:ext cx="6948592" cy="208823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Windows Studio Installer</a:t>
            </a:r>
            <a:endParaRPr lang="ko-KR" altLang="en-US" sz="4400" b="1" dirty="0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23661074-9500-DB07-FA23-557B1613FA9D}"/>
              </a:ext>
            </a:extLst>
          </p:cNvPr>
          <p:cNvSpPr/>
          <p:nvPr/>
        </p:nvSpPr>
        <p:spPr bwMode="auto">
          <a:xfrm>
            <a:off x="959784" y="4068341"/>
            <a:ext cx="6948592" cy="230425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4400" b="1" dirty="0"/>
              <a:t>WIX</a:t>
            </a:r>
            <a:endParaRPr lang="ko-KR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9451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6869BD2-7112-424A-B660-D132AC2DC5E0}"/>
              </a:ext>
            </a:extLst>
          </p:cNvPr>
          <p:cNvSpPr/>
          <p:nvPr/>
        </p:nvSpPr>
        <p:spPr bwMode="auto">
          <a:xfrm>
            <a:off x="1823790" y="1980109"/>
            <a:ext cx="5220580" cy="327636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6000" b="1" dirty="0"/>
              <a:t>?</a:t>
            </a:r>
            <a:endParaRPr lang="ko-KR" altLang="en-US" sz="6000" b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4896708-8FA5-4C64-8188-700DBAF76A74}"/>
              </a:ext>
            </a:extLst>
          </p:cNvPr>
          <p:cNvSpPr txBox="1"/>
          <p:nvPr/>
        </p:nvSpPr>
        <p:spPr>
          <a:xfrm>
            <a:off x="3538206" y="2326994"/>
            <a:ext cx="2171034" cy="442035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문서 변환을 시작하는 시점</a:t>
            </a:r>
            <a:r>
              <a:rPr lang="en-US" altLang="ko-KR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171450" indent="-171450" latinLnBrk="0">
              <a:buFont typeface="Arial" panose="020B0604020202020204" pitchFamily="34" charset="0"/>
              <a:buChar char="•"/>
            </a:pPr>
            <a:r>
              <a:rPr lang="ko-KR" altLang="en-US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지원하는 문서 종류</a:t>
            </a:r>
          </a:p>
        </p:txBody>
      </p:sp>
    </p:spTree>
    <p:extLst>
      <p:ext uri="{BB962C8B-B14F-4D97-AF65-F5344CB8AC3E}">
        <p14:creationId xmlns:p14="http://schemas.microsoft.com/office/powerpoint/2010/main" val="281128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5E98D319-ABA5-5C40-C742-2F5AA3539AA5}"/>
              </a:ext>
            </a:extLst>
          </p:cNvPr>
          <p:cNvSpPr/>
          <p:nvPr/>
        </p:nvSpPr>
        <p:spPr bwMode="auto">
          <a:xfrm>
            <a:off x="95598" y="827981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CONVERER_DOC</a:t>
            </a:r>
            <a:endParaRPr lang="ko-KR" altLang="en-US" sz="2400" b="1" dirty="0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830D3D5F-267E-A19C-5849-15D7722DAB68}"/>
              </a:ext>
            </a:extLst>
          </p:cNvPr>
          <p:cNvSpPr/>
          <p:nvPr/>
        </p:nvSpPr>
        <p:spPr bwMode="auto">
          <a:xfrm>
            <a:off x="95598" y="3187746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DOCUMENT_ITEM</a:t>
            </a:r>
            <a:endParaRPr lang="ko-KR" altLang="en-US" sz="2400" b="1" dirty="0"/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DA62AA50-3CC6-5F67-F4F8-25D5DCA50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8" y="1503621"/>
            <a:ext cx="8928992" cy="84683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FB106BE-AC90-0AF8-0F3E-9B6BD682A687}"/>
              </a:ext>
            </a:extLst>
          </p:cNvPr>
          <p:cNvSpPr txBox="1"/>
          <p:nvPr/>
        </p:nvSpPr>
        <p:spPr>
          <a:xfrm>
            <a:off x="88740" y="2414024"/>
            <a:ext cx="8935849" cy="626701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위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하이라이트된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행을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STATUS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값은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DOCUMENT_URL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 설정된 경로에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파일을 추가한다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="" xmlns:a16="http://schemas.microsoft.com/office/drawing/2014/main" id="{B88F27EE-9C3F-F245-C44B-17232C728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8" y="3852317"/>
            <a:ext cx="8928991" cy="4864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510EBD3-0639-A9D6-64D2-F18F7595716D}"/>
              </a:ext>
            </a:extLst>
          </p:cNvPr>
          <p:cNvSpPr txBox="1"/>
          <p:nvPr/>
        </p:nvSpPr>
        <p:spPr>
          <a:xfrm>
            <a:off x="88739" y="4391312"/>
            <a:ext cx="8935849" cy="811367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행 하나를 복사하여 새로운 행을 생성한다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ORIGINAL_FILE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을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경로로 설정한다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CONVERTER_DOC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로 설정해줘야 한다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증가합니다</a:t>
            </a:r>
            <a:r>
              <a:rPr lang="en-US" altLang="ko-KR" sz="1200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CE0574D-C359-82A7-6E4D-F174DB8A7C1A}"/>
              </a:ext>
            </a:extLst>
          </p:cNvPr>
          <p:cNvSpPr txBox="1"/>
          <p:nvPr/>
        </p:nvSpPr>
        <p:spPr>
          <a:xfrm>
            <a:off x="84551" y="547249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TileSource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\{PROJECT_NO}_Tile\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Left(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},5)\{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에 이미지 생성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의 처음 다섯 글자로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{</a:t>
            </a:r>
            <a:r>
              <a:rPr lang="en-US" altLang="ko-KR" sz="1200" dirty="0" err="1">
                <a:latin typeface="맑은 고딕" pitchFamily="50" charset="-127"/>
                <a:ea typeface="맑은 고딕" pitchFamily="50" charset="-127"/>
              </a:rPr>
              <a:t>Document_ID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}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폴더의 상위 폴더를 만든다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92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3DE91B86-0FBF-3C11-D95F-B22339652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9" y="1835974"/>
            <a:ext cx="4414913" cy="24883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B9EBD1D-8AC6-59C6-937C-249C2DB5B6F6}"/>
              </a:ext>
            </a:extLst>
          </p:cNvPr>
          <p:cNvSpPr txBox="1"/>
          <p:nvPr/>
        </p:nvSpPr>
        <p:spPr>
          <a:xfrm>
            <a:off x="92169" y="804674"/>
            <a:ext cx="8935849" cy="996033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MarkusStart.exe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실행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UserID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Member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테이블에 있는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를 입력하면 됨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doftech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CreateFinal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NewComment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= True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Partner = False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7734704-DBCB-5FF8-6C16-76CE20E1F500}"/>
              </a:ext>
            </a:extLst>
          </p:cNvPr>
          <p:cNvSpPr txBox="1"/>
          <p:nvPr/>
        </p:nvSpPr>
        <p:spPr>
          <a:xfrm>
            <a:off x="92169" y="4428381"/>
            <a:ext cx="8935849" cy="2165584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[Open]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버튼을 누르면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이 생성된다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kcom://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을 제외한 문자열을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MARKUS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1200" b="0" dirty="0" err="1">
                <a:latin typeface="맑은 고딕" pitchFamily="50" charset="-127"/>
                <a:ea typeface="맑은 고딕" pitchFamily="50" charset="-127"/>
              </a:rPr>
              <a:t>명령줄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 인수로 넣어주면 된다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예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eyJEb2N1bWVudEl0ZW1JRCI6IjQwMDAwMDciLCJiUGFydG5lciI6ZmFsc2UsIkNyZWF0ZUZpbmFsUERGUGVybWlzc2lvbiI6dHJ1ZSwiTmV3Q29tbWVudFBlcm1pc3Npb24iOnRydWUsIlByb2plY3ROTyI6IjAwMDAwMCIsIlVzZXJJRCI6ImRvZnRlY2gifQ==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eyJEb2N1bWVudEl0ZW1JRCI6IjQwMDAwMDUiLCJiUGFydG5lciI6ZmFsc2UsIkNyZWF0ZUZpbmFsUERGUGVybWlzc2lvbiI6dHJ1ZSwiTmV3Q29tbWVudFBlcm1pc3Npb24iOnRydWUsIlByb2plY3ROTyI6IjAwMDAwMCIsIlVzZXJJRCI6ImRvZnRlY2gifQ==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eyJEb2N1bWVudEl0ZW1JRCI6IjQwMDAwMDgiLCJiUGFydG5lciI6ZmFsc2UsIkNyZWF0ZUZpbmFsUERGUGVybWlzc2lvbiI6dHJ1ZSwiTmV3Q29tbWVudFBlcm1pc3Npb24iOnRydWUsIlByb2plY3ROTyI6IjAwMDAwMCIsIlVzZXJJRCI6ImRvZnRlY2gifQ==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eyJEb2N1bWVudEl0ZW1JRCI6IjQwMDAwMDkiLCJiUGFydG5lciI6ZmFsc2UsIkNyZWF0ZUZpbmFsUERGUGVybWlzc2lvbiI6dHJ1ZSwiTmV3Q29tbWVudFBlcm1pc3Npb24iOnRydWUsIlByb2plY3ROTyI6IjAwMDAwMCIsIlVzZXJJRCI6ImRvZnRlY2gifQ==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eyJEb2N1bWVudEl0ZW1JRCI6IjQwMDAwMTAiLCJiUGFydG5lciI6ZmFsc2UsIkNyZWF0ZUZpbmFsUERGUGVybWlzc2lvbiI6dHJ1ZSwiTmV3Q29tbWVudFBlcm1pc3Npb24iOnRydWUsIlByb2plY3ROTyI6IjAwMDAwMCIsIlVzZXJJRCI6ImRvZnRlY2gifQ==</a:t>
            </a:r>
          </a:p>
        </p:txBody>
      </p:sp>
    </p:spTree>
    <p:extLst>
      <p:ext uri="{BB962C8B-B14F-4D97-AF65-F5344CB8AC3E}">
        <p14:creationId xmlns:p14="http://schemas.microsoft.com/office/powerpoint/2010/main" val="219275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DEA771-D302-4940-8802-BF1D3C3C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Convert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01CED7-DFE1-41C1-A1CE-6C1859DE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B9EBD1D-8AC6-59C6-937C-249C2DB5B6F6}"/>
              </a:ext>
            </a:extLst>
          </p:cNvPr>
          <p:cNvSpPr txBox="1"/>
          <p:nvPr/>
        </p:nvSpPr>
        <p:spPr>
          <a:xfrm>
            <a:off x="109998" y="1512057"/>
            <a:ext cx="8935849" cy="442035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[Internal]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내부에 있는 경우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171450" indent="-171450" latinLnBrk="0">
              <a:buFontTx/>
              <a:buChar char="-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[External] 	: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작업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PC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sz="1200">
                <a:latin typeface="맑은 고딕" pitchFamily="50" charset="-127"/>
                <a:ea typeface="맑은 고딕" pitchFamily="50" charset="-127"/>
              </a:rPr>
              <a:t>DOMAIN </a:t>
            </a:r>
            <a:r>
              <a:rPr lang="ko-KR" altLang="en-US" sz="1200">
                <a:latin typeface="맑은 고딕" pitchFamily="50" charset="-127"/>
                <a:ea typeface="맑은 고딕" pitchFamily="50" charset="-127"/>
              </a:rPr>
              <a:t>외부에 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있는 경우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4B1DBA8-6F4B-226E-268F-2774B9AE034A}"/>
              </a:ext>
            </a:extLst>
          </p:cNvPr>
          <p:cNvSpPr/>
          <p:nvPr/>
        </p:nvSpPr>
        <p:spPr bwMode="auto">
          <a:xfrm>
            <a:off x="109998" y="791977"/>
            <a:ext cx="2736304" cy="6120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INI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75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6B8467-4E81-4736-8902-BDDDBB629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1DADDD-447F-4C51-8744-D8355A28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강인구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/>
              <a:t>박규수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7418B5F-AB65-4AE5-A4C8-4CD34968ABEE}"/>
              </a:ext>
            </a:extLst>
          </p:cNvPr>
          <p:cNvSpPr/>
          <p:nvPr/>
        </p:nvSpPr>
        <p:spPr bwMode="auto">
          <a:xfrm>
            <a:off x="3840014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문서 변환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4376149-67E4-4467-96DD-D8A5B83176AF}"/>
              </a:ext>
            </a:extLst>
          </p:cNvPr>
          <p:cNvSpPr/>
          <p:nvPr/>
        </p:nvSpPr>
        <p:spPr bwMode="auto">
          <a:xfrm>
            <a:off x="5676218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</a:t>
            </a:r>
            <a:r>
              <a:rPr lang="ko-KR" altLang="en-US" sz="1000" b="1" dirty="0"/>
              <a:t>문서 복사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(</a:t>
            </a:r>
            <a:r>
              <a:rPr lang="ko-KR" altLang="en-US" sz="1000" b="1" dirty="0"/>
              <a:t>복사 위치 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협의 필요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5C2FE58-1EC6-4328-B063-D4C5AF5B49D3}"/>
              </a:ext>
            </a:extLst>
          </p:cNvPr>
          <p:cNvSpPr/>
          <p:nvPr/>
        </p:nvSpPr>
        <p:spPr bwMode="auto">
          <a:xfrm>
            <a:off x="7512422" y="359626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데이타베이스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8CFCA4D-DE39-4B6A-9671-BA4750733C63}"/>
              </a:ext>
            </a:extLst>
          </p:cNvPr>
          <p:cNvSpPr/>
          <p:nvPr/>
        </p:nvSpPr>
        <p:spPr bwMode="auto">
          <a:xfrm>
            <a:off x="311622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원본 </a:t>
            </a:r>
            <a:r>
              <a:rPr lang="en-US" altLang="ko-KR" sz="1000" b="1" dirty="0"/>
              <a:t>PDF</a:t>
            </a:r>
            <a:endParaRPr lang="ko-KR" altLang="en-US" sz="1000" b="1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9F6C07B-5852-43D6-9B04-926CD336DD3D}"/>
              </a:ext>
            </a:extLst>
          </p:cNvPr>
          <p:cNvSpPr/>
          <p:nvPr/>
        </p:nvSpPr>
        <p:spPr bwMode="auto">
          <a:xfrm>
            <a:off x="1584680" y="1692077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MARKUP</a:t>
            </a:r>
            <a:r>
              <a:rPr lang="ko-KR" altLang="en-US" sz="1000" b="1" dirty="0"/>
              <a:t> 데이타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="" xmlns:a16="http://schemas.microsoft.com/office/drawing/2014/main" id="{8CA33B26-C828-4E94-8581-2CAC1B9B61F4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rot="16200000" flipH="1">
            <a:off x="2754386" y="1988579"/>
            <a:ext cx="960039" cy="22553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="" xmlns:a16="http://schemas.microsoft.com/office/drawing/2014/main" id="{1C4ED898-FBD7-4E31-A684-9744AF341C54}"/>
              </a:ext>
            </a:extLst>
          </p:cNvPr>
          <p:cNvCxnSpPr>
            <a:cxnSpLocks/>
            <a:stCxn id="8" idx="2"/>
            <a:endCxn id="31" idx="1"/>
          </p:cNvCxnSpPr>
          <p:nvPr/>
        </p:nvCxnSpPr>
        <p:spPr>
          <a:xfrm rot="16200000" flipH="1">
            <a:off x="185571" y="3284335"/>
            <a:ext cx="1435104" cy="13888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38881E51-CBC7-4623-BE90-95151BC9F239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884130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ADC6906E-247F-44C1-A0BA-09DDBF0A9C39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720334" y="406834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A217E42-EE5F-4894-BB15-F0A63DE5FC0D}"/>
              </a:ext>
            </a:extLst>
          </p:cNvPr>
          <p:cNvSpPr/>
          <p:nvPr/>
        </p:nvSpPr>
        <p:spPr bwMode="auto">
          <a:xfrm>
            <a:off x="3840014" y="511245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오류 시 재시작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F362878E-6895-46EB-81F7-F23E462AD0E8}"/>
              </a:ext>
            </a:extLst>
          </p:cNvPr>
          <p:cNvCxnSpPr>
            <a:stCxn id="5" idx="2"/>
            <a:endCxn id="25" idx="0"/>
          </p:cNvCxnSpPr>
          <p:nvPr/>
        </p:nvCxnSpPr>
        <p:spPr>
          <a:xfrm>
            <a:off x="4362072" y="4540416"/>
            <a:ext cx="0" cy="5720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6173DE7B-88CE-4B2F-8DE2-B81B8DB90EBB}"/>
              </a:ext>
            </a:extLst>
          </p:cNvPr>
          <p:cNvSpPr/>
          <p:nvPr/>
        </p:nvSpPr>
        <p:spPr bwMode="auto">
          <a:xfrm>
            <a:off x="7512422" y="5115447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메일 발송</a:t>
            </a:r>
            <a:r>
              <a:rPr lang="en-US" altLang="ko-KR" sz="3200" b="1" dirty="0"/>
              <a:t>?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B650FC13-62E3-4602-918D-046BE35C44B4}"/>
              </a:ext>
            </a:extLst>
          </p:cNvPr>
          <p:cNvSpPr/>
          <p:nvPr/>
        </p:nvSpPr>
        <p:spPr bwMode="auto">
          <a:xfrm>
            <a:off x="972567" y="3599256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Flattern</a:t>
            </a:r>
            <a:endParaRPr lang="ko-KR" altLang="en-US" sz="1000" b="1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FBEED219-7D4E-41A1-A80D-A73A54CA307B}"/>
              </a:ext>
            </a:extLst>
          </p:cNvPr>
          <p:cNvCxnSpPr>
            <a:stCxn id="31" idx="3"/>
            <a:endCxn id="5" idx="1"/>
          </p:cNvCxnSpPr>
          <p:nvPr/>
        </p:nvCxnSpPr>
        <p:spPr>
          <a:xfrm flipV="1">
            <a:off x="2016683" y="4068341"/>
            <a:ext cx="1823331" cy="29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연결선: 꺾임 10">
            <a:extLst>
              <a:ext uri="{FF2B5EF4-FFF2-40B4-BE49-F238E27FC236}">
                <a16:creationId xmlns="" xmlns:a16="http://schemas.microsoft.com/office/drawing/2014/main" id="{89EBAD99-29AA-BDE1-AFEF-199299E46A3A}"/>
              </a:ext>
            </a:extLst>
          </p:cNvPr>
          <p:cNvCxnSpPr>
            <a:stCxn id="6" idx="2"/>
            <a:endCxn id="28" idx="1"/>
          </p:cNvCxnSpPr>
          <p:nvPr/>
        </p:nvCxnSpPr>
        <p:spPr>
          <a:xfrm rot="16200000" flipH="1">
            <a:off x="6331796" y="4406896"/>
            <a:ext cx="1047106" cy="13141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FEF49FB7-7E53-D59A-E76D-304777A8A06A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PROCESS</a:t>
            </a:r>
            <a:r>
              <a:rPr lang="ko-KR" altLang="en-US" sz="2400" b="1" dirty="0"/>
              <a:t>로 실행</a:t>
            </a:r>
          </a:p>
        </p:txBody>
      </p:sp>
    </p:spTree>
    <p:extLst>
      <p:ext uri="{BB962C8B-B14F-4D97-AF65-F5344CB8AC3E}">
        <p14:creationId xmlns:p14="http://schemas.microsoft.com/office/powerpoint/2010/main" val="243631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FF1C7F89-EC4D-DEBC-9CA8-740F7D4B4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9968"/>
            <a:ext cx="9120188" cy="61205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04B79F-E11A-450A-810F-185336D0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/>
          <a:lstStyle/>
          <a:p>
            <a:r>
              <a:rPr lang="en-US" altLang="ko-KR" dirty="0" err="1"/>
              <a:t>LogView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0DFBCB-8DAE-48BC-9067-6976C03E6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최민수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3B597B7-50EF-4213-93C3-BED25CCBD032}"/>
              </a:ext>
            </a:extLst>
          </p:cNvPr>
          <p:cNvSpPr/>
          <p:nvPr/>
        </p:nvSpPr>
        <p:spPr bwMode="auto">
          <a:xfrm>
            <a:off x="6864350" y="1729924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FF8DD0D-6537-4DDD-853E-B2349B9C94A9}"/>
              </a:ext>
            </a:extLst>
          </p:cNvPr>
          <p:cNvSpPr/>
          <p:nvPr/>
        </p:nvSpPr>
        <p:spPr bwMode="auto">
          <a:xfrm>
            <a:off x="5298176" y="479026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6AF7886-CD03-493B-87B0-BF2DD49D1D05}"/>
              </a:ext>
            </a:extLst>
          </p:cNvPr>
          <p:cNvSpPr/>
          <p:nvPr/>
        </p:nvSpPr>
        <p:spPr bwMode="auto">
          <a:xfrm>
            <a:off x="1170198" y="49262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LOG VIEW</a:t>
            </a:r>
            <a:endParaRPr lang="ko-KR" altLang="en-US" sz="1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093C5F8-251C-4525-AAFB-3437A56373A2}"/>
              </a:ext>
            </a:extLst>
          </p:cNvPr>
          <p:cNvSpPr/>
          <p:nvPr/>
        </p:nvSpPr>
        <p:spPr bwMode="auto">
          <a:xfrm>
            <a:off x="3146937" y="2585529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14" name="Connector: Curved 13">
            <a:extLst>
              <a:ext uri="{FF2B5EF4-FFF2-40B4-BE49-F238E27FC236}">
                <a16:creationId xmlns="" xmlns:a16="http://schemas.microsoft.com/office/drawing/2014/main" id="{68BB239F-FBD2-4B55-92CE-310438D8CCB7}"/>
              </a:ext>
            </a:extLst>
          </p:cNvPr>
          <p:cNvCxnSpPr>
            <a:stCxn id="7" idx="0"/>
            <a:endCxn id="12" idx="3"/>
          </p:cNvCxnSpPr>
          <p:nvPr/>
        </p:nvCxnSpPr>
        <p:spPr>
          <a:xfrm rot="16200000" flipV="1">
            <a:off x="4139314" y="3109343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63A6CC7-54C2-4DE5-8E3A-93D92207DD34}"/>
              </a:ext>
            </a:extLst>
          </p:cNvPr>
          <p:cNvSpPr txBox="1"/>
          <p:nvPr/>
        </p:nvSpPr>
        <p:spPr>
          <a:xfrm>
            <a:off x="4567199" y="3694206"/>
            <a:ext cx="1775092" cy="2573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활성화 여부 요청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Connector: Curved 17">
            <a:extLst>
              <a:ext uri="{FF2B5EF4-FFF2-40B4-BE49-F238E27FC236}">
                <a16:creationId xmlns="" xmlns:a16="http://schemas.microsoft.com/office/drawing/2014/main" id="{68F5BD32-9E9B-4019-AE0D-E8AB7BFEB667}"/>
              </a:ext>
            </a:extLst>
          </p:cNvPr>
          <p:cNvCxnSpPr>
            <a:stCxn id="12" idx="2"/>
            <a:endCxn id="7" idx="1"/>
          </p:cNvCxnSpPr>
          <p:nvPr/>
        </p:nvCxnSpPr>
        <p:spPr>
          <a:xfrm rot="16200000" flipH="1">
            <a:off x="3617255" y="3581418"/>
            <a:ext cx="1732660" cy="16291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="" xmlns:a16="http://schemas.microsoft.com/office/drawing/2014/main" id="{BC37508D-453D-4E74-B6E8-52A279D101EB}"/>
              </a:ext>
            </a:extLst>
          </p:cNvPr>
          <p:cNvCxnSpPr>
            <a:stCxn id="6" idx="2"/>
            <a:endCxn id="7" idx="3"/>
          </p:cNvCxnSpPr>
          <p:nvPr/>
        </p:nvCxnSpPr>
        <p:spPr>
          <a:xfrm rot="5400000">
            <a:off x="5570218" y="3446148"/>
            <a:ext cx="2588265" cy="104411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093BDEC-8F31-4E49-B6A6-E95E7EEE2A62}"/>
              </a:ext>
            </a:extLst>
          </p:cNvPr>
          <p:cNvSpPr txBox="1"/>
          <p:nvPr/>
        </p:nvSpPr>
        <p:spPr>
          <a:xfrm>
            <a:off x="3882680" y="4641355"/>
            <a:ext cx="742758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요청 결과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Connector: Curved 22">
            <a:extLst>
              <a:ext uri="{FF2B5EF4-FFF2-40B4-BE49-F238E27FC236}">
                <a16:creationId xmlns="" xmlns:a16="http://schemas.microsoft.com/office/drawing/2014/main" id="{EB08AF3B-1AB1-4FEB-A27C-992BDB0A37C4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>
          <a:xfrm rot="5400000" flipH="1" flipV="1">
            <a:off x="1982348" y="3239588"/>
            <a:ext cx="1396555" cy="19767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="" xmlns:a16="http://schemas.microsoft.com/office/drawing/2014/main" id="{B78C530C-8C0A-44B4-91D8-50F2ED149964}"/>
              </a:ext>
            </a:extLst>
          </p:cNvPr>
          <p:cNvCxnSpPr>
            <a:cxnSpLocks/>
            <a:stCxn id="12" idx="1"/>
            <a:endCxn id="11" idx="1"/>
          </p:cNvCxnSpPr>
          <p:nvPr/>
        </p:nvCxnSpPr>
        <p:spPr>
          <a:xfrm rot="10800000" flipV="1">
            <a:off x="1170199" y="3057603"/>
            <a:ext cx="1976739" cy="2340705"/>
          </a:xfrm>
          <a:prstGeom prst="curvedConnector3">
            <a:avLst>
              <a:gd name="adj1" fmla="val 11156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EEB3668B-8B34-4170-8DAA-297FBCF5D54F}"/>
              </a:ext>
            </a:extLst>
          </p:cNvPr>
          <p:cNvSpPr txBox="1"/>
          <p:nvPr/>
        </p:nvSpPr>
        <p:spPr>
          <a:xfrm>
            <a:off x="2222131" y="4044635"/>
            <a:ext cx="1412814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 요청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요청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C8079249-F37F-40F2-9A5B-3642762AD895}"/>
              </a:ext>
            </a:extLst>
          </p:cNvPr>
          <p:cNvSpPr txBox="1"/>
          <p:nvPr/>
        </p:nvSpPr>
        <p:spPr>
          <a:xfrm>
            <a:off x="505156" y="3785920"/>
            <a:ext cx="1050535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라이센스 갯수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4EB76BE3-3504-46C6-96D6-0F9AA5FF0BCA}"/>
              </a:ext>
            </a:extLst>
          </p:cNvPr>
          <p:cNvSpPr/>
          <p:nvPr/>
        </p:nvSpPr>
        <p:spPr bwMode="auto">
          <a:xfrm>
            <a:off x="5967703" y="1729924"/>
            <a:ext cx="896647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데이타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베이스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사용자 정보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="" xmlns:a16="http://schemas.microsoft.com/office/drawing/2014/main" id="{60D85638-1942-4878-9EE3-4F3F82D95B4F}"/>
              </a:ext>
            </a:extLst>
          </p:cNvPr>
          <p:cNvCxnSpPr>
            <a:cxnSpLocks/>
            <a:stCxn id="12" idx="0"/>
            <a:endCxn id="30" idx="1"/>
          </p:cNvCxnSpPr>
          <p:nvPr/>
        </p:nvCxnSpPr>
        <p:spPr>
          <a:xfrm rot="5400000" flipH="1" flipV="1">
            <a:off x="4626584" y="1244410"/>
            <a:ext cx="383530" cy="2298708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B67CDBC-E935-477D-8374-A83AB9502AAF}"/>
              </a:ext>
            </a:extLst>
          </p:cNvPr>
          <p:cNvSpPr txBox="1"/>
          <p:nvPr/>
        </p:nvSpPr>
        <p:spPr>
          <a:xfrm>
            <a:off x="6750790" y="4044635"/>
            <a:ext cx="896647" cy="257369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사용자 정보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Connector: Curved 35">
            <a:extLst>
              <a:ext uri="{FF2B5EF4-FFF2-40B4-BE49-F238E27FC236}">
                <a16:creationId xmlns="" xmlns:a16="http://schemas.microsoft.com/office/drawing/2014/main" id="{09D8F3DC-B9A3-455C-87FD-1CF1FAA3E2DF}"/>
              </a:ext>
            </a:extLst>
          </p:cNvPr>
          <p:cNvCxnSpPr>
            <a:stCxn id="11" idx="0"/>
            <a:endCxn id="12" idx="1"/>
          </p:cNvCxnSpPr>
          <p:nvPr/>
        </p:nvCxnSpPr>
        <p:spPr>
          <a:xfrm rot="5400000" flipH="1" flipV="1">
            <a:off x="1485281" y="3264579"/>
            <a:ext cx="1868630" cy="145468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6CE92CCC-7EB9-478E-AE2D-2F6915010E3B}"/>
              </a:ext>
            </a:extLst>
          </p:cNvPr>
          <p:cNvSpPr txBox="1"/>
          <p:nvPr/>
        </p:nvSpPr>
        <p:spPr>
          <a:xfrm>
            <a:off x="1795290" y="3420642"/>
            <a:ext cx="951149" cy="4420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사용자 정보 </a:t>
            </a: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업데이트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8DFB8CFF-E283-4EB1-9101-630CBAC0048C}"/>
              </a:ext>
            </a:extLst>
          </p:cNvPr>
          <p:cNvSpPr/>
          <p:nvPr/>
        </p:nvSpPr>
        <p:spPr bwMode="auto">
          <a:xfrm>
            <a:off x="1463750" y="1368041"/>
            <a:ext cx="1248139" cy="10521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ko-KR" altLang="en-US" sz="1000" b="1" dirty="0"/>
              <a:t>로컬</a:t>
            </a:r>
            <a:endParaRPr lang="en-US" altLang="ko-KR" sz="1000" b="1" dirty="0"/>
          </a:p>
          <a:p>
            <a:pPr defTabSz="762000"/>
            <a:r>
              <a:rPr lang="ko-KR" altLang="en-US" sz="1000" b="1" dirty="0"/>
              <a:t>데이타베이스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1. </a:t>
            </a:r>
            <a:r>
              <a:rPr lang="ko-KR" altLang="en-US" sz="1000" b="1" dirty="0"/>
              <a:t>라이센스 수량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2. </a:t>
            </a:r>
            <a:r>
              <a:rPr lang="ko-KR" altLang="en-US" sz="1000" b="1" dirty="0"/>
              <a:t>암호화 주기</a:t>
            </a:r>
            <a:endParaRPr lang="en-US" altLang="ko-KR" sz="1000" b="1" dirty="0"/>
          </a:p>
          <a:p>
            <a:pPr defTabSz="762000"/>
            <a:r>
              <a:rPr lang="en-US" altLang="ko-KR" sz="1000" b="1" dirty="0"/>
              <a:t>3. </a:t>
            </a:r>
            <a:r>
              <a:rPr lang="ko-KR" altLang="en-US" sz="1000" b="1" dirty="0"/>
              <a:t>사용자 변경 주기</a:t>
            </a:r>
          </a:p>
        </p:txBody>
      </p:sp>
      <p:cxnSp>
        <p:nvCxnSpPr>
          <p:cNvPr id="40" name="Connector: Curved 39">
            <a:extLst>
              <a:ext uri="{FF2B5EF4-FFF2-40B4-BE49-F238E27FC236}">
                <a16:creationId xmlns="" xmlns:a16="http://schemas.microsoft.com/office/drawing/2014/main" id="{ACED66C7-FF5A-44A0-B059-C7ACADB823B7}"/>
              </a:ext>
            </a:extLst>
          </p:cNvPr>
          <p:cNvCxnSpPr>
            <a:cxnSpLocks/>
            <a:stCxn id="12" idx="0"/>
            <a:endCxn id="38" idx="3"/>
          </p:cNvCxnSpPr>
          <p:nvPr/>
        </p:nvCxnSpPr>
        <p:spPr>
          <a:xfrm rot="16200000" flipV="1">
            <a:off x="2844739" y="1761273"/>
            <a:ext cx="691407" cy="957106"/>
          </a:xfrm>
          <a:prstGeom prst="curved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9216786-61D0-40AF-B5B4-B3932B1BDF47}"/>
              </a:ext>
            </a:extLst>
          </p:cNvPr>
          <p:cNvSpPr txBox="1"/>
          <p:nvPr/>
        </p:nvSpPr>
        <p:spPr>
          <a:xfrm>
            <a:off x="3146937" y="1923995"/>
            <a:ext cx="1621204" cy="442035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데이타베이스 조회 및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업데이트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5D19380-FBFF-88FE-C2CC-7E1380389AF7}"/>
              </a:ext>
            </a:extLst>
          </p:cNvPr>
          <p:cNvSpPr/>
          <p:nvPr/>
        </p:nvSpPr>
        <p:spPr bwMode="auto">
          <a:xfrm>
            <a:off x="5967703" y="822344"/>
            <a:ext cx="3068708" cy="54096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2400" b="1" dirty="0"/>
              <a:t>MARKUS_LOGVIEW</a:t>
            </a:r>
          </a:p>
          <a:p>
            <a:pPr algn="ctr" defTabSz="762000"/>
            <a:r>
              <a:rPr lang="en-US" altLang="ko-KR" sz="1200" b="1" dirty="0"/>
              <a:t>MarkusLogview.sln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804425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테이블 목록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7B0813C-AF04-0900-1502-5D426A6E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/>
              <a:t>디버깅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0156C29B-98F1-4B4A-7DED-0218A653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42553069-5074-6AE5-5BCE-B9BBD4B4D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12" y="827981"/>
            <a:ext cx="4848225" cy="9906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2D32637E-F5BA-AB7D-1C2D-CA6BD0B51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74" y="2215037"/>
            <a:ext cx="8906316" cy="17088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FB2FA25-FFB5-2056-9CC1-C5EF3D0CAB8D}"/>
              </a:ext>
            </a:extLst>
          </p:cNvPr>
          <p:cNvSpPr txBox="1"/>
          <p:nvPr/>
        </p:nvSpPr>
        <p:spPr>
          <a:xfrm>
            <a:off x="101553" y="1957668"/>
            <a:ext cx="184344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marL="171450" indent="-171450" algn="ctr" latinLnBrk="0">
              <a:buFont typeface="Arial" panose="020B0604020202020204" pitchFamily="34" charset="0"/>
              <a:buChar char="•"/>
            </a:pPr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Merged PDF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버튼 클릭</a:t>
            </a:r>
          </a:p>
        </p:txBody>
      </p:sp>
    </p:spTree>
    <p:extLst>
      <p:ext uri="{BB962C8B-B14F-4D97-AF65-F5344CB8AC3E}">
        <p14:creationId xmlns:p14="http://schemas.microsoft.com/office/powerpoint/2010/main" val="2557814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="" xmlns:a16="http://schemas.microsoft.com/office/drawing/2014/main" id="{A95F0C83-4E45-EF9A-FF3A-0C796B8EF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75906"/>
              </p:ext>
            </p:extLst>
          </p:nvPr>
        </p:nvGraphicFramePr>
        <p:xfrm>
          <a:off x="118274" y="791977"/>
          <a:ext cx="8870312" cy="619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5156">
                  <a:extLst>
                    <a:ext uri="{9D8B030D-6E8A-4147-A177-3AD203B41FA5}">
                      <a16:colId xmlns="" xmlns:a16="http://schemas.microsoft.com/office/drawing/2014/main" val="1910302240"/>
                    </a:ext>
                  </a:extLst>
                </a:gridCol>
                <a:gridCol w="4435156">
                  <a:extLst>
                    <a:ext uri="{9D8B030D-6E8A-4147-A177-3AD203B41FA5}">
                      <a16:colId xmlns="" xmlns:a16="http://schemas.microsoft.com/office/drawing/2014/main" val="2396175975"/>
                    </a:ext>
                  </a:extLst>
                </a:gridCol>
              </a:tblGrid>
              <a:tr h="3019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오류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내용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4084657"/>
                  </a:ext>
                </a:extLst>
              </a:tr>
              <a:tr h="129055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60172808"/>
                  </a:ext>
                </a:extLst>
              </a:tr>
              <a:tr h="225129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31506137"/>
                  </a:ext>
                </a:extLst>
              </a:tr>
              <a:tr h="228335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F1430F3-F311-13A7-4EED-61ECA48FB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ko-KR" altLang="en-US" dirty="0"/>
              <a:t>이슈 사항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358D6015-26A3-0BBA-AA45-2CEF85C1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="" xmlns:a16="http://schemas.microsoft.com/office/drawing/2014/main" id="{67603366-2281-96BF-6697-A52A8D5C8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66" y="1207628"/>
            <a:ext cx="3514725" cy="114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9F2D315-B1F5-C584-0ACF-815DCAB16CAF}"/>
              </a:ext>
            </a:extLst>
          </p:cNvPr>
          <p:cNvSpPr txBox="1"/>
          <p:nvPr/>
        </p:nvSpPr>
        <p:spPr>
          <a:xfrm>
            <a:off x="4560094" y="1222093"/>
            <a:ext cx="296131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아무 작업을 하지 않아도 메시지가 표시됨</a:t>
            </a:r>
          </a:p>
        </p:txBody>
      </p:sp>
    </p:spTree>
    <p:extLst>
      <p:ext uri="{BB962C8B-B14F-4D97-AF65-F5344CB8AC3E}">
        <p14:creationId xmlns:p14="http://schemas.microsoft.com/office/powerpoint/2010/main" val="302029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85B98B-6660-4BBF-969F-DF47F3B63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F42E6A6-13B2-4A22-BCFF-EAB87F809CEB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="" xmlns:a16="http://schemas.microsoft.com/office/drawing/2014/main" id="{B9E26A26-41AB-4157-882A-DFA96F2E9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369386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60719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C4CBCA5A-11AD-4121-83CC-F619D802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34330"/>
              </p:ext>
            </p:extLst>
          </p:nvPr>
        </p:nvGraphicFramePr>
        <p:xfrm>
          <a:off x="118274" y="791977"/>
          <a:ext cx="8906316" cy="607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579">
                  <a:extLst>
                    <a:ext uri="{9D8B030D-6E8A-4147-A177-3AD203B41FA5}">
                      <a16:colId xmlns="" xmlns:a16="http://schemas.microsoft.com/office/drawing/2014/main" val="1910302240"/>
                    </a:ext>
                  </a:extLst>
                </a:gridCol>
                <a:gridCol w="2226579">
                  <a:extLst>
                    <a:ext uri="{9D8B030D-6E8A-4147-A177-3AD203B41FA5}">
                      <a16:colId xmlns="" xmlns:a16="http://schemas.microsoft.com/office/drawing/2014/main" val="2396175975"/>
                    </a:ext>
                  </a:extLst>
                </a:gridCol>
                <a:gridCol w="2226579">
                  <a:extLst>
                    <a:ext uri="{9D8B030D-6E8A-4147-A177-3AD203B41FA5}">
                      <a16:colId xmlns="" xmlns:a16="http://schemas.microsoft.com/office/drawing/2014/main" val="2734513987"/>
                    </a:ext>
                  </a:extLst>
                </a:gridCol>
                <a:gridCol w="2226579">
                  <a:extLst>
                    <a:ext uri="{9D8B030D-6E8A-4147-A177-3AD203B41FA5}">
                      <a16:colId xmlns="" xmlns:a16="http://schemas.microsoft.com/office/drawing/2014/main" val="2185364628"/>
                    </a:ext>
                  </a:extLst>
                </a:gridCol>
              </a:tblGrid>
              <a:tr h="3228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DL E&amp;C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DIG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  <a:latin typeface="+mn-lt"/>
                        </a:rPr>
                        <a:t>효성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+mn-lt"/>
                        </a:rPr>
                        <a:t>LG CNI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4084657"/>
                  </a:ext>
                </a:extLst>
              </a:tr>
              <a:tr h="341478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lt"/>
                        </a:rPr>
                        <a:t/>
                      </a:r>
                      <a:br>
                        <a:rPr lang="en-US" altLang="ko-KR" dirty="0" smtClean="0">
                          <a:latin typeface="+mn-lt"/>
                        </a:rPr>
                      </a:br>
                      <a:endParaRPr lang="ko-KR" altLang="en-US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+mn-lt"/>
                        </a:rPr>
                        <a:t>[VPN]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ko-KR" altLang="en-US" sz="1200" dirty="0" smtClean="0">
                          <a:latin typeface="+mn-lt"/>
                        </a:rPr>
                        <a:t>원격 게이트웨이 </a:t>
                      </a:r>
                      <a:r>
                        <a:rPr lang="en-US" altLang="ko-KR" sz="1200" dirty="0" smtClean="0">
                          <a:latin typeface="+mn-lt"/>
                        </a:rPr>
                        <a:t>: 61.32.93.58 ID : dcs01 / PW : dig!1234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[</a:t>
                      </a:r>
                      <a:r>
                        <a:rPr lang="ko-KR" altLang="en-US" sz="1200" dirty="0" smtClean="0">
                          <a:latin typeface="+mn-lt"/>
                        </a:rPr>
                        <a:t>원격접속정보</a:t>
                      </a:r>
                      <a:r>
                        <a:rPr lang="en-US" altLang="ko-KR" sz="1200" dirty="0" smtClean="0">
                          <a:latin typeface="+mn-lt"/>
                        </a:rPr>
                        <a:t>]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IP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 </a:t>
                      </a:r>
                      <a:r>
                        <a:rPr lang="en-US" altLang="ko-KR" sz="1200" dirty="0" smtClean="0">
                          <a:latin typeface="+mn-lt"/>
                        </a:rPr>
                        <a:t>: </a:t>
                      </a:r>
                      <a:r>
                        <a:rPr lang="en-US" altLang="ko-KR" sz="1200" dirty="0" smtClean="0">
                          <a:latin typeface="+mn-lt"/>
                        </a:rPr>
                        <a:t>10.10.130.12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     (11:DB/10:WEB) </a:t>
                      </a:r>
                      <a:endParaRPr lang="en-US" altLang="ko-KR" sz="1200" dirty="0" smtClean="0">
                        <a:latin typeface="+mn-lt"/>
                      </a:endParaRPr>
                    </a:p>
                    <a:p>
                      <a:pPr latinLnBrk="1"/>
                      <a:r>
                        <a:rPr lang="en-US" altLang="ko-KR" sz="1200" dirty="0" smtClean="0">
                          <a:latin typeface="+mn-lt"/>
                        </a:rPr>
                        <a:t>ID : .\</a:t>
                      </a:r>
                      <a:r>
                        <a:rPr lang="en-US" altLang="ko-KR" sz="1200" dirty="0" err="1" smtClean="0">
                          <a:latin typeface="+mn-lt"/>
                        </a:rPr>
                        <a:t>diggastopia</a:t>
                      </a:r>
                      <a:r>
                        <a:rPr lang="en-US" altLang="ko-KR" sz="1200" dirty="0" smtClean="0">
                          <a:latin typeface="+mn-lt"/>
                        </a:rPr>
                        <a:t> </a:t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en-US" altLang="ko-KR" sz="1200" dirty="0" smtClean="0">
                          <a:latin typeface="+mn-lt"/>
                        </a:rPr>
                        <a:t>PW : digairgas1!  </a:t>
                      </a:r>
                      <a:r>
                        <a:rPr lang="en-US" altLang="ko-KR" sz="1200" dirty="0">
                          <a:latin typeface="+mn-lt"/>
                        </a:rPr>
                        <a:t/>
                      </a:r>
                      <a:br>
                        <a:rPr lang="en-US" altLang="ko-KR" sz="1200" dirty="0">
                          <a:latin typeface="+mn-lt"/>
                        </a:rPr>
                      </a:b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+mn-lt"/>
                        </a:rPr>
                        <a:t>port :  8976,  8977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60172808"/>
                  </a:ext>
                </a:extLst>
              </a:tr>
              <a:tr h="2296014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latin typeface="+mn-lt"/>
                        </a:rPr>
                        <a:t>- </a:t>
                      </a:r>
                      <a:r>
                        <a:rPr lang="ko-KR" altLang="en-US" sz="1200" dirty="0">
                          <a:latin typeface="+mn-lt"/>
                        </a:rPr>
                        <a:t>버전 </a:t>
                      </a:r>
                      <a:r>
                        <a:rPr lang="ko-KR" altLang="en-US" sz="1200" dirty="0" smtClean="0">
                          <a:latin typeface="+mn-lt"/>
                        </a:rPr>
                        <a:t>업 </a:t>
                      </a:r>
                      <a:r>
                        <a:rPr lang="en-US" altLang="ko-KR" sz="1200" dirty="0" smtClean="0">
                          <a:latin typeface="+mn-lt"/>
                        </a:rPr>
                        <a:t>: KCOM &gt; </a:t>
                      </a:r>
                      <a:r>
                        <a:rPr lang="ko-KR" altLang="en-US" sz="1200" dirty="0" smtClean="0">
                          <a:latin typeface="+mn-lt"/>
                        </a:rPr>
                        <a:t>속성 </a:t>
                      </a:r>
                      <a:r>
                        <a:rPr lang="en-US" altLang="ko-KR" sz="1200" dirty="0" smtClean="0">
                          <a:latin typeface="+mn-lt"/>
                        </a:rPr>
                        <a:t>&gt;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+mn-lt"/>
                        </a:rPr>
                        <a:t>애플리케이션 </a:t>
                      </a:r>
                      <a:r>
                        <a:rPr lang="en-US" altLang="ko-KR" sz="1200" baseline="0" dirty="0" smtClean="0">
                          <a:latin typeface="+mn-lt"/>
                        </a:rPr>
                        <a:t>&gt; </a:t>
                      </a:r>
                      <a:r>
                        <a:rPr lang="ko-KR" altLang="en-US" sz="1200" baseline="0" dirty="0" smtClean="0">
                          <a:latin typeface="+mn-lt"/>
                        </a:rPr>
                        <a:t>어셈블리 정보 </a:t>
                      </a:r>
                      <a:endParaRPr lang="en-US" altLang="ko-KR" sz="1200" dirty="0">
                        <a:latin typeface="+mn-lt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dirty="0" smtClean="0">
                          <a:latin typeface="+mn-lt"/>
                        </a:rPr>
                        <a:t>솔루션구성 </a:t>
                      </a:r>
                      <a:r>
                        <a:rPr lang="en-US" altLang="ko-KR" sz="1200" dirty="0" smtClean="0">
                          <a:latin typeface="+mn-lt"/>
                        </a:rPr>
                        <a:t>&gt; </a:t>
                      </a:r>
                      <a:r>
                        <a:rPr lang="en-US" altLang="ko-KR" sz="1200" dirty="0" err="1" smtClean="0">
                          <a:latin typeface="+mn-lt"/>
                        </a:rPr>
                        <a:t>Release_Default</a:t>
                      </a:r>
                      <a:r>
                        <a:rPr lang="ko-KR" altLang="en-US" sz="1200" dirty="0">
                          <a:latin typeface="+mn-lt"/>
                        </a:rPr>
                        <a:t>로 </a:t>
                      </a:r>
                      <a:r>
                        <a:rPr lang="ko-KR" altLang="en-US" sz="1200" dirty="0" smtClean="0">
                          <a:latin typeface="+mn-lt"/>
                        </a:rPr>
                        <a:t>컴파일</a:t>
                      </a:r>
                      <a:r>
                        <a:rPr lang="en-US" altLang="ko-KR" sz="1200" dirty="0" smtClean="0"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latin typeface="+mn-lt"/>
                        </a:rPr>
                      </a:br>
                      <a:r>
                        <a:rPr lang="ko-KR" altLang="en-US" sz="120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빌드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이벤트</a:t>
                      </a:r>
                      <a:r>
                        <a:rPr lang="ko-KR" altLang="en-US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&gt;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+mn-lt"/>
                        </a:rPr>
                        <a:t>INI 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파일 복사 및 </a:t>
                      </a:r>
                      <a:r>
                        <a:rPr lang="en-US" altLang="ko-KR" sz="1200" dirty="0" err="1">
                          <a:solidFill>
                            <a:srgbClr val="FF0000"/>
                          </a:solidFill>
                          <a:latin typeface="+mn-lt"/>
                        </a:rPr>
                        <a:t>appcast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실행 부분 수정 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필요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/>
                      </a:r>
                      <a:b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endParaRPr lang="en-US" altLang="ko-KR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dirty="0">
                          <a:latin typeface="+mn-lt"/>
                        </a:rPr>
                        <a:t>Publish\</a:t>
                      </a:r>
                      <a:r>
                        <a:rPr lang="en-US" altLang="ko-KR" sz="1200" dirty="0" err="1">
                          <a:latin typeface="+mn-lt"/>
                        </a:rPr>
                        <a:t>AppCast_XXX</a:t>
                      </a:r>
                      <a:r>
                        <a:rPr lang="en-US" altLang="ko-KR" sz="1200" dirty="0"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latin typeface="+mn-lt"/>
                        </a:rPr>
                        <a:t>폴더 안의 </a:t>
                      </a:r>
                      <a:r>
                        <a:rPr lang="en-US" altLang="ko-KR" sz="1200" dirty="0">
                          <a:latin typeface="+mn-lt"/>
                        </a:rPr>
                        <a:t>appcast.xml, </a:t>
                      </a:r>
                      <a:r>
                        <a:rPr lang="en-US" altLang="ko-KR" sz="1200" dirty="0" err="1">
                          <a:latin typeface="+mn-lt"/>
                        </a:rPr>
                        <a:t>appcast.xml.signature</a:t>
                      </a:r>
                      <a:r>
                        <a:rPr lang="ko-KR" altLang="en-US" sz="1200" dirty="0">
                          <a:latin typeface="+mn-lt"/>
                        </a:rPr>
                        <a:t>를 서버의 </a:t>
                      </a:r>
                      <a:r>
                        <a:rPr lang="en-US" altLang="ko-KR" sz="1200" dirty="0" err="1">
                          <a:latin typeface="+mn-lt"/>
                        </a:rPr>
                        <a:t>MarkusUpdate</a:t>
                      </a:r>
                      <a:r>
                        <a:rPr lang="en-US" altLang="ko-KR" sz="1200" dirty="0">
                          <a:latin typeface="+mn-lt"/>
                        </a:rPr>
                        <a:t> </a:t>
                      </a:r>
                      <a:r>
                        <a:rPr lang="ko-KR" altLang="en-US" sz="1200" dirty="0">
                          <a:latin typeface="+mn-lt"/>
                        </a:rPr>
                        <a:t>폴더에 복사</a:t>
                      </a:r>
                    </a:p>
                    <a:p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B77232-53DA-248C-C52D-C181C623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사용 업체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82AEF017-63B7-6D40-60C9-CC1006C80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006" y="6084565"/>
            <a:ext cx="1950792" cy="493951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F1A8B426-0236-3F89-7120-BF4A95E1A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86" y="3960329"/>
            <a:ext cx="2051965" cy="57606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045" y="2880209"/>
            <a:ext cx="1679762" cy="998082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182" y="4860429"/>
            <a:ext cx="2196244" cy="21962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3698" y="5283992"/>
            <a:ext cx="2983008" cy="351332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2222" y="5308705"/>
            <a:ext cx="2052228" cy="21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7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5219E36-6542-BF75-26CC-E4CBE2F9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4E2AEB68-F614-F2C0-D1FD-6BFB398E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B94230-51B6-D39E-1920-251AC71CB509}"/>
              </a:ext>
            </a:extLst>
          </p:cNvPr>
          <p:cNvSpPr txBox="1"/>
          <p:nvPr/>
        </p:nvSpPr>
        <p:spPr>
          <a:xfrm>
            <a:off x="118274" y="935993"/>
            <a:ext cx="3581651" cy="442035"/>
          </a:xfrm>
          <a:prstGeom prst="rect">
            <a:avLst/>
          </a:prstGeom>
        </p:spPr>
        <p:txBody>
          <a:bodyPr wrap="square" lIns="36000" tIns="36000" rIns="36000" bIns="36000" rtlCol="0" anchor="ctr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서버 분리</a:t>
            </a:r>
            <a:endParaRPr lang="en-US" altLang="ko-KR" sz="1200" b="0" dirty="0">
              <a:latin typeface="맑은 고딕" pitchFamily="50" charset="-127"/>
              <a:ea typeface="맑은 고딕" pitchFamily="50" charset="-127"/>
            </a:endParaRPr>
          </a:p>
          <a:p>
            <a:pPr algn="ctr" latinLnBrk="0"/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0505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=""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=""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=""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컴파일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986008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24" name="Rectangle 3">
            <a:extLst>
              <a:ext uri="{FF2B5EF4-FFF2-40B4-BE49-F238E27FC236}">
                <a16:creationId xmlns="" xmlns:a16="http://schemas.microsoft.com/office/drawing/2014/main" id="{F68ACCB9-19B4-447A-16A6-CDCB72B0D905}"/>
              </a:ext>
            </a:extLst>
          </p:cNvPr>
          <p:cNvSpPr/>
          <p:nvPr/>
        </p:nvSpPr>
        <p:spPr bwMode="auto">
          <a:xfrm>
            <a:off x="167606" y="827981"/>
            <a:ext cx="8784976" cy="11161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</a:t>
            </a:r>
            <a:r>
              <a:rPr lang="ko-KR" altLang="en-US" sz="3200" b="1" dirty="0"/>
              <a:t>메인 화면</a:t>
            </a:r>
            <a:r>
              <a:rPr lang="en-US" altLang="ko-KR" sz="4400" b="1" dirty="0"/>
              <a:t/>
            </a:r>
            <a:br>
              <a:rPr lang="en-US" altLang="ko-KR" sz="4400" b="1" dirty="0"/>
            </a:br>
            <a:r>
              <a:rPr lang="en-US" altLang="ko-KR" sz="2400" b="1" dirty="0"/>
              <a:t>Debug x64</a:t>
            </a:r>
            <a:r>
              <a:rPr lang="ko-KR" altLang="en-US" sz="2400" b="1" dirty="0"/>
              <a:t>로 빌드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="" xmlns:a16="http://schemas.microsoft.com/office/drawing/2014/main" id="{DBB83212-898F-2C74-6430-29F6379F4283}"/>
              </a:ext>
            </a:extLst>
          </p:cNvPr>
          <p:cNvSpPr/>
          <p:nvPr/>
        </p:nvSpPr>
        <p:spPr bwMode="auto">
          <a:xfrm>
            <a:off x="161417" y="2052117"/>
            <a:ext cx="8784976" cy="30051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t"/>
          <a:lstStyle/>
          <a:p>
            <a:pPr defTabSz="762000"/>
            <a:r>
              <a:rPr lang="en-US" altLang="ko-KR" sz="4400" b="1" dirty="0">
                <a:solidFill>
                  <a:schemeClr val="accent3"/>
                </a:solidFill>
              </a:rPr>
              <a:t>KCOM_API</a:t>
            </a:r>
            <a:r>
              <a:rPr lang="en-US" altLang="ko-KR" sz="4400" b="1" dirty="0"/>
              <a:t> : </a:t>
            </a:r>
            <a:r>
              <a:rPr lang="en-US" altLang="ko-KR" sz="3200" b="1" dirty="0"/>
              <a:t>MARKUS Web Service</a:t>
            </a:r>
            <a:br>
              <a:rPr lang="en-US" altLang="ko-KR" sz="3200" b="1" dirty="0"/>
            </a:br>
            <a:r>
              <a:rPr lang="en-US" altLang="ko-KR" sz="3200" b="1" dirty="0"/>
              <a:t>                                   </a:t>
            </a:r>
            <a:r>
              <a:rPr lang="en-US" altLang="ko-KR" sz="1200" b="1" dirty="0"/>
              <a:t>        </a:t>
            </a:r>
            <a:r>
              <a:rPr lang="en-US" altLang="ko-KR" sz="1200" b="1" dirty="0">
                <a:solidFill>
                  <a:srgbClr val="FF0000"/>
                </a:solidFill>
              </a:rPr>
              <a:t>Directory </a:t>
            </a:r>
            <a:r>
              <a:rPr lang="ko-KR" altLang="en-US" sz="1200" b="1" dirty="0">
                <a:solidFill>
                  <a:srgbClr val="FF0000"/>
                </a:solidFill>
              </a:rPr>
              <a:t>매핑을 다시 해줘야 합니다</a:t>
            </a:r>
            <a:r>
              <a:rPr lang="en-US" altLang="ko-KR" sz="1200" b="1" dirty="0">
                <a:solidFill>
                  <a:srgbClr val="FF0000"/>
                </a:solidFill>
              </a:rPr>
              <a:t>.</a:t>
            </a:r>
            <a:r>
              <a:rPr lang="en-US" altLang="ko-KR" sz="4400" b="1" dirty="0"/>
              <a:t/>
            </a:r>
            <a:br>
              <a:rPr lang="en-US" altLang="ko-KR" sz="4400" b="1" dirty="0"/>
            </a:br>
            <a:endParaRPr lang="ko-KR" altLang="en-US" sz="2400" b="1" dirty="0"/>
          </a:p>
        </p:txBody>
      </p:sp>
      <p:pic>
        <p:nvPicPr>
          <p:cNvPr id="29" name="그림 28">
            <a:extLst>
              <a:ext uri="{FF2B5EF4-FFF2-40B4-BE49-F238E27FC236}">
                <a16:creationId xmlns="" xmlns:a16="http://schemas.microsoft.com/office/drawing/2014/main" id="{194BB993-ECBF-443A-40E6-C8133DC5D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18" y="2844205"/>
            <a:ext cx="5280174" cy="221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0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254483DE-0D6E-4895-B6DB-0F9611E580C9}"/>
              </a:ext>
            </a:extLst>
          </p:cNvPr>
          <p:cNvGraphicFramePr>
            <a:graphicFrameLocks noGrp="1"/>
          </p:cNvGraphicFramePr>
          <p:nvPr/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="" xmlns:a16="http://schemas.microsoft.com/office/drawing/2014/main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="" xmlns:a16="http://schemas.microsoft.com/office/drawing/2014/main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="" xmlns:a16="http://schemas.microsoft.com/office/drawing/2014/main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6347924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374B35ED-6768-C3C9-FF4B-8FE964428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854" y="4836793"/>
            <a:ext cx="2645513" cy="4916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AS-IS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A64AD44-017B-4C62-B4AB-97AC19248A03}"/>
              </a:ext>
            </a:extLst>
          </p:cNvPr>
          <p:cNvSpPr/>
          <p:nvPr/>
        </p:nvSpPr>
        <p:spPr bwMode="auto">
          <a:xfrm>
            <a:off x="959694" y="3972633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200" b="1" dirty="0"/>
              <a:t>Web Service</a:t>
            </a:r>
            <a:br>
              <a:rPr lang="en-US" altLang="ko-KR" sz="1200" b="1" dirty="0"/>
            </a:br>
            <a:r>
              <a:rPr lang="en-US" altLang="ko-KR" sz="1000" b="1" dirty="0"/>
              <a:t>KCOM_API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003810" y="4444708"/>
            <a:ext cx="20162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="" xmlns:a16="http://schemas.microsoft.com/office/drawing/2014/main" id="{BEE67D38-64B6-496A-AC44-1A2A33F0054B}"/>
              </a:ext>
            </a:extLst>
          </p:cNvPr>
          <p:cNvCxnSpPr>
            <a:stCxn id="6" idx="0"/>
            <a:endCxn id="18" idx="0"/>
          </p:cNvCxnSpPr>
          <p:nvPr/>
        </p:nvCxnSpPr>
        <p:spPr>
          <a:xfrm rot="5400000" flipH="1" flipV="1">
            <a:off x="3886767" y="225894"/>
            <a:ext cx="1341725" cy="6151754"/>
          </a:xfrm>
          <a:prstGeom prst="curvedConnector3">
            <a:avLst>
              <a:gd name="adj1" fmla="val 1430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="" xmlns:a16="http://schemas.microsoft.com/office/drawing/2014/main" id="{99AAFA42-1A55-4390-A1D4-D1538CE027B6}"/>
              </a:ext>
            </a:extLst>
          </p:cNvPr>
          <p:cNvCxnSpPr>
            <a:stCxn id="18" idx="1"/>
            <a:endCxn id="10" idx="3"/>
          </p:cNvCxnSpPr>
          <p:nvPr/>
        </p:nvCxnSpPr>
        <p:spPr>
          <a:xfrm rot="10800000" flipV="1">
            <a:off x="5059220" y="3102982"/>
            <a:ext cx="2052228" cy="2653523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="" xmlns:a16="http://schemas.microsoft.com/office/drawing/2014/main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865E6517-9D67-4AE4-A4CA-BEACF9AFEEC5}"/>
              </a:ext>
            </a:extLst>
          </p:cNvPr>
          <p:cNvSpPr txBox="1"/>
          <p:nvPr/>
        </p:nvSpPr>
        <p:spPr>
          <a:xfrm>
            <a:off x="6078592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="" xmlns:a16="http://schemas.microsoft.com/office/drawing/2014/main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A84241EF-D4CE-CB67-1FC1-7E84E3D21589}"/>
              </a:ext>
            </a:extLst>
          </p:cNvPr>
          <p:cNvSpPr/>
          <p:nvPr/>
        </p:nvSpPr>
        <p:spPr bwMode="auto">
          <a:xfrm>
            <a:off x="2716495" y="5566704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쓰레드로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="" xmlns:a16="http://schemas.microsoft.com/office/drawing/2014/main" id="{31EC5F67-9A6A-9E42-6EF2-44EC07DDDA1C}"/>
              </a:ext>
            </a:extLst>
          </p:cNvPr>
          <p:cNvCxnSpPr>
            <a:stCxn id="10" idx="1"/>
            <a:endCxn id="11" idx="3"/>
          </p:cNvCxnSpPr>
          <p:nvPr/>
        </p:nvCxnSpPr>
        <p:spPr>
          <a:xfrm flipH="1">
            <a:off x="3760611" y="5756506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5">
            <a:extLst>
              <a:ext uri="{FF2B5EF4-FFF2-40B4-BE49-F238E27FC236}">
                <a16:creationId xmlns="" xmlns:a16="http://schemas.microsoft.com/office/drawing/2014/main" id="{6453CCF6-FE12-7C7D-1FB5-ED54D060451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="" xmlns:a16="http://schemas.microsoft.com/office/drawing/2014/main" id="{B9E3BDD6-74A7-9E57-1A8B-D113A9C647E7}"/>
              </a:ext>
            </a:extLst>
          </p:cNvPr>
          <p:cNvCxnSpPr>
            <a:stCxn id="16" idx="1"/>
            <a:endCxn id="17" idx="3"/>
          </p:cNvCxnSpPr>
          <p:nvPr/>
        </p:nvCxnSpPr>
        <p:spPr>
          <a:xfrm flipH="1">
            <a:off x="3760611" y="3132909"/>
            <a:ext cx="2544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97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254483DE-0D6E-4895-B6DB-0F9611E58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57111"/>
              </p:ext>
            </p:extLst>
          </p:nvPr>
        </p:nvGraphicFramePr>
        <p:xfrm>
          <a:off x="118274" y="791977"/>
          <a:ext cx="8870313" cy="5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584">
                  <a:extLst>
                    <a:ext uri="{9D8B030D-6E8A-4147-A177-3AD203B41FA5}">
                      <a16:colId xmlns="" xmlns:a16="http://schemas.microsoft.com/office/drawing/2014/main" val="2734513987"/>
                    </a:ext>
                  </a:extLst>
                </a:gridCol>
                <a:gridCol w="3595958">
                  <a:extLst>
                    <a:ext uri="{9D8B030D-6E8A-4147-A177-3AD203B41FA5}">
                      <a16:colId xmlns="" xmlns:a16="http://schemas.microsoft.com/office/drawing/2014/main" val="2185364628"/>
                    </a:ext>
                  </a:extLst>
                </a:gridCol>
                <a:gridCol w="2956771">
                  <a:extLst>
                    <a:ext uri="{9D8B030D-6E8A-4147-A177-3AD203B41FA5}">
                      <a16:colId xmlns="" xmlns:a16="http://schemas.microsoft.com/office/drawing/2014/main" val="3688454692"/>
                    </a:ext>
                  </a:extLst>
                </a:gridCol>
              </a:tblGrid>
              <a:tr h="342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클라이언트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웹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서버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24084657"/>
                  </a:ext>
                </a:extLst>
              </a:tr>
              <a:tr h="272587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60172808"/>
                  </a:ext>
                </a:extLst>
              </a:tr>
              <a:tr h="276469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634792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930150-1354-477A-9CAC-C230A0FE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Workflow – TO-BE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A1FFBA2-1379-4867-8D2B-71A3E6852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="" xmlns:a16="http://schemas.microsoft.com/office/drawing/2014/main" val="2738589733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462842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1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6071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A64AD44-017B-4C62-B4AB-97AC19248A03}"/>
              </a:ext>
            </a:extLst>
          </p:cNvPr>
          <p:cNvSpPr/>
          <p:nvPr/>
        </p:nvSpPr>
        <p:spPr bwMode="auto">
          <a:xfrm>
            <a:off x="741844" y="3972633"/>
            <a:ext cx="124706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A2531BA-C80C-4A03-85DF-8ECC3990FD82}"/>
              </a:ext>
            </a:extLst>
          </p:cNvPr>
          <p:cNvSpPr/>
          <p:nvPr/>
        </p:nvSpPr>
        <p:spPr bwMode="auto">
          <a:xfrm>
            <a:off x="4020034" y="3972633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5E49E2B9-7446-481C-96C0-84CA3D85B597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1988910" y="4444708"/>
            <a:ext cx="20311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2A13750-F0F3-4B3A-80F6-26AC8F36BAC7}"/>
              </a:ext>
            </a:extLst>
          </p:cNvPr>
          <p:cNvSpPr/>
          <p:nvPr/>
        </p:nvSpPr>
        <p:spPr bwMode="auto">
          <a:xfrm>
            <a:off x="4015104" y="5284431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Final Service</a:t>
            </a:r>
            <a:endParaRPr lang="ko-KR" altLang="en-US" sz="1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5A2136F-339D-4EF5-9126-497DF59699A3}"/>
              </a:ext>
            </a:extLst>
          </p:cNvPr>
          <p:cNvSpPr/>
          <p:nvPr/>
        </p:nvSpPr>
        <p:spPr bwMode="auto">
          <a:xfrm>
            <a:off x="4015104" y="2660834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Convert Service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26E4D0C-4A30-4958-A364-9E82EC498C74}"/>
              </a:ext>
            </a:extLst>
          </p:cNvPr>
          <p:cNvSpPr/>
          <p:nvPr/>
        </p:nvSpPr>
        <p:spPr bwMode="auto">
          <a:xfrm>
            <a:off x="7116378" y="3972633"/>
            <a:ext cx="1044116" cy="9441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</a:t>
            </a:r>
          </a:p>
          <a:p>
            <a:pPr algn="ctr" defTabSz="762000"/>
            <a:r>
              <a:rPr lang="en-US" altLang="ko-KR" sz="1000" b="1" dirty="0" err="1"/>
              <a:t>Logview</a:t>
            </a:r>
            <a:endParaRPr lang="ko-KR" altLang="en-US" sz="10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89567198-AED2-45C9-8EEF-8EB741A25C38}"/>
              </a:ext>
            </a:extLst>
          </p:cNvPr>
          <p:cNvSpPr/>
          <p:nvPr/>
        </p:nvSpPr>
        <p:spPr bwMode="auto">
          <a:xfrm>
            <a:off x="7111448" y="1289182"/>
            <a:ext cx="1044116" cy="94415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EDMS</a:t>
            </a:r>
            <a:endParaRPr lang="ko-KR" altLang="en-US" sz="1000" b="1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6F294B03-5C6F-4905-B190-654E8FA484A4}"/>
              </a:ext>
            </a:extLst>
          </p:cNvPr>
          <p:cNvCxnSpPr>
            <a:cxnSpLocks/>
            <a:stCxn id="31" idx="2"/>
            <a:endCxn id="18" idx="0"/>
          </p:cNvCxnSpPr>
          <p:nvPr/>
        </p:nvCxnSpPr>
        <p:spPr>
          <a:xfrm>
            <a:off x="7633506" y="2233332"/>
            <a:ext cx="0" cy="39757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047A902-5376-4133-94B6-ED089387BEF7}"/>
              </a:ext>
            </a:extLst>
          </p:cNvPr>
          <p:cNvSpPr/>
          <p:nvPr/>
        </p:nvSpPr>
        <p:spPr bwMode="auto">
          <a:xfrm>
            <a:off x="7111448" y="2630908"/>
            <a:ext cx="1044116" cy="9441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br>
              <a:rPr lang="en-US" altLang="ko-KR" sz="1000" b="1" dirty="0"/>
            </a:br>
            <a:r>
              <a:rPr lang="en-US" altLang="ko-KR" sz="1000" b="1" dirty="0"/>
              <a:t>(WCF)</a:t>
            </a:r>
            <a:endParaRPr lang="ko-KR" altLang="en-US" sz="1000" b="1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="" xmlns:a16="http://schemas.microsoft.com/office/drawing/2014/main" id="{BEE67D38-64B6-496A-AC44-1A2A33F0054B}"/>
              </a:ext>
            </a:extLst>
          </p:cNvPr>
          <p:cNvCxnSpPr>
            <a:cxnSpLocks/>
            <a:stCxn id="51" idx="0"/>
            <a:endCxn id="18" idx="0"/>
          </p:cNvCxnSpPr>
          <p:nvPr/>
        </p:nvCxnSpPr>
        <p:spPr>
          <a:xfrm rot="5400000" flipH="1" flipV="1">
            <a:off x="4274418" y="-278133"/>
            <a:ext cx="450047" cy="6268130"/>
          </a:xfrm>
          <a:prstGeom prst="curvedConnector3">
            <a:avLst>
              <a:gd name="adj1" fmla="val 22554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="" xmlns:a16="http://schemas.microsoft.com/office/drawing/2014/main" id="{95E665BB-C9FB-407B-8B80-B06A4E813AEA}"/>
              </a:ext>
            </a:extLst>
          </p:cNvPr>
          <p:cNvCxnSpPr>
            <a:stCxn id="10" idx="3"/>
            <a:endCxn id="22" idx="2"/>
          </p:cNvCxnSpPr>
          <p:nvPr/>
        </p:nvCxnSpPr>
        <p:spPr>
          <a:xfrm flipV="1">
            <a:off x="5059220" y="4916783"/>
            <a:ext cx="2579216" cy="8397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B3465F8-6BBE-4943-A66C-4728D524F1B4}"/>
              </a:ext>
            </a:extLst>
          </p:cNvPr>
          <p:cNvSpPr txBox="1"/>
          <p:nvPr/>
        </p:nvSpPr>
        <p:spPr>
          <a:xfrm>
            <a:off x="6612322" y="5499137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865E6517-9D67-4AE4-A4CA-BEACF9AFEEC5}"/>
              </a:ext>
            </a:extLst>
          </p:cNvPr>
          <p:cNvSpPr txBox="1"/>
          <p:nvPr/>
        </p:nvSpPr>
        <p:spPr>
          <a:xfrm>
            <a:off x="6078593" y="4295028"/>
            <a:ext cx="33296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TCP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6" name="Connector: Curved 25">
            <a:extLst>
              <a:ext uri="{FF2B5EF4-FFF2-40B4-BE49-F238E27FC236}">
                <a16:creationId xmlns="" xmlns:a16="http://schemas.microsoft.com/office/drawing/2014/main" id="{73C1F0B6-B71C-4642-B784-2939DEEE44A4}"/>
              </a:ext>
            </a:extLst>
          </p:cNvPr>
          <p:cNvCxnSpPr>
            <a:stCxn id="16" idx="3"/>
            <a:endCxn id="22" idx="1"/>
          </p:cNvCxnSpPr>
          <p:nvPr/>
        </p:nvCxnSpPr>
        <p:spPr>
          <a:xfrm>
            <a:off x="5059220" y="3132909"/>
            <a:ext cx="2057158" cy="131179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A421262A-D4B2-43F8-A3C0-EFDA98316915}"/>
              </a:ext>
            </a:extLst>
          </p:cNvPr>
          <p:cNvSpPr txBox="1"/>
          <p:nvPr/>
        </p:nvSpPr>
        <p:spPr>
          <a:xfrm>
            <a:off x="5401137" y="3420269"/>
            <a:ext cx="590474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 err="1">
                <a:latin typeface="맑은 고딕" pitchFamily="50" charset="-127"/>
                <a:ea typeface="맑은 고딕" pitchFamily="50" charset="-127"/>
              </a:rPr>
              <a:t>SignalR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A84241EF-D4CE-CB67-1FC1-7E84E3D21589}"/>
              </a:ext>
            </a:extLst>
          </p:cNvPr>
          <p:cNvSpPr/>
          <p:nvPr/>
        </p:nvSpPr>
        <p:spPr bwMode="auto">
          <a:xfrm>
            <a:off x="741844" y="5284427"/>
            <a:ext cx="1247066" cy="94414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로</a:t>
            </a:r>
            <a:endParaRPr lang="en-US" altLang="ko-KR" sz="1000" b="1" dirty="0"/>
          </a:p>
          <a:p>
            <a:pPr algn="ctr" defTabSz="762000"/>
            <a:r>
              <a:rPr lang="ko-KR" altLang="en-US" sz="1000" b="1" dirty="0"/>
              <a:t> </a:t>
            </a:r>
            <a:r>
              <a:rPr lang="en-US" altLang="ko-KR" sz="1000" b="1" dirty="0" err="1"/>
              <a:t>MergedPDF</a:t>
            </a:r>
            <a:r>
              <a:rPr lang="en-US" altLang="ko-KR" sz="1000" b="1" dirty="0"/>
              <a:t> </a:t>
            </a:r>
            <a:r>
              <a:rPr lang="ko-KR" altLang="en-US" sz="1000" b="1" dirty="0"/>
              <a:t>수행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="" xmlns:a16="http://schemas.microsoft.com/office/drawing/2014/main" id="{31EC5F67-9A6A-9E42-6EF2-44EC07DDDA1C}"/>
              </a:ext>
            </a:extLst>
          </p:cNvPr>
          <p:cNvCxnSpPr>
            <a:cxnSpLocks/>
            <a:stCxn id="10" idx="1"/>
            <a:endCxn id="12" idx="3"/>
          </p:cNvCxnSpPr>
          <p:nvPr/>
        </p:nvCxnSpPr>
        <p:spPr>
          <a:xfrm flipH="1" flipV="1">
            <a:off x="3659135" y="5756502"/>
            <a:ext cx="355969" cy="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5">
            <a:extLst>
              <a:ext uri="{FF2B5EF4-FFF2-40B4-BE49-F238E27FC236}">
                <a16:creationId xmlns="" xmlns:a16="http://schemas.microsoft.com/office/drawing/2014/main" id="{536904EF-E485-D843-B8AF-A5A359F77BA0}"/>
              </a:ext>
            </a:extLst>
          </p:cNvPr>
          <p:cNvSpPr/>
          <p:nvPr/>
        </p:nvSpPr>
        <p:spPr bwMode="auto">
          <a:xfrm>
            <a:off x="2412069" y="5284427"/>
            <a:ext cx="1247066" cy="94415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Timer</a:t>
            </a:r>
            <a:r>
              <a:rPr lang="ko-KR" altLang="en-US" sz="1000" b="1" dirty="0"/>
              <a:t>로 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Merged PDF </a:t>
            </a:r>
            <a:r>
              <a:rPr lang="ko-KR" altLang="en-US" sz="1000" b="1" dirty="0"/>
              <a:t>요청 및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ko-KR" altLang="en-US" sz="1000" b="1" dirty="0"/>
              <a:t>실행 </a:t>
            </a:r>
            <a:r>
              <a:rPr lang="en-US" altLang="ko-KR" sz="1000" b="1" dirty="0"/>
              <a:t>PROCESS </a:t>
            </a:r>
            <a:r>
              <a:rPr lang="ko-KR" altLang="en-US" sz="1000" b="1" dirty="0"/>
              <a:t>확인</a:t>
            </a:r>
            <a:endParaRPr lang="en-US" altLang="ko-KR" sz="1000" b="1" dirty="0"/>
          </a:p>
          <a:p>
            <a:pPr algn="ctr" defTabSz="762000"/>
            <a:r>
              <a:rPr lang="en-US" altLang="ko-KR" sz="1000" b="1" dirty="0"/>
              <a:t>(Project No, </a:t>
            </a:r>
            <a:r>
              <a:rPr lang="en-US" altLang="ko-KR" sz="1000" b="1" dirty="0" err="1"/>
              <a:t>FinalID</a:t>
            </a:r>
            <a:r>
              <a:rPr lang="en-US" altLang="ko-KR" sz="1000" b="1" dirty="0"/>
              <a:t>)</a:t>
            </a:r>
            <a:endParaRPr lang="ko-KR" altLang="en-US" sz="1000" b="1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="" xmlns:a16="http://schemas.microsoft.com/office/drawing/2014/main" id="{D1D8200E-67C5-C38C-78F9-483194EEA4C4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>
            <a:off x="1988910" y="5756502"/>
            <a:ext cx="423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">
            <a:extLst>
              <a:ext uri="{FF2B5EF4-FFF2-40B4-BE49-F238E27FC236}">
                <a16:creationId xmlns="" xmlns:a16="http://schemas.microsoft.com/office/drawing/2014/main" id="{952C5D7D-A3BB-20B2-9604-316D30BC243D}"/>
              </a:ext>
            </a:extLst>
          </p:cNvPr>
          <p:cNvSpPr/>
          <p:nvPr/>
        </p:nvSpPr>
        <p:spPr bwMode="auto">
          <a:xfrm>
            <a:off x="741843" y="3080955"/>
            <a:ext cx="1247066" cy="395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55" name="직선 화살표 연결선 54">
            <a:extLst>
              <a:ext uri="{FF2B5EF4-FFF2-40B4-BE49-F238E27FC236}">
                <a16:creationId xmlns="" xmlns:a16="http://schemas.microsoft.com/office/drawing/2014/main" id="{1480DFE8-5C7E-127F-0087-BBAEB80C2D80}"/>
              </a:ext>
            </a:extLst>
          </p:cNvPr>
          <p:cNvCxnSpPr>
            <a:cxnSpLocks/>
            <a:stCxn id="6" idx="0"/>
            <a:endCxn id="51" idx="2"/>
          </p:cNvCxnSpPr>
          <p:nvPr/>
        </p:nvCxnSpPr>
        <p:spPr>
          <a:xfrm flipH="1" flipV="1">
            <a:off x="1365376" y="3476284"/>
            <a:ext cx="1" cy="496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">
            <a:extLst>
              <a:ext uri="{FF2B5EF4-FFF2-40B4-BE49-F238E27FC236}">
                <a16:creationId xmlns="" xmlns:a16="http://schemas.microsoft.com/office/drawing/2014/main" id="{9BD2D0F6-55AF-AD0A-D22B-7B9B16604375}"/>
              </a:ext>
            </a:extLst>
          </p:cNvPr>
          <p:cNvSpPr/>
          <p:nvPr/>
        </p:nvSpPr>
        <p:spPr bwMode="auto">
          <a:xfrm>
            <a:off x="741843" y="6398555"/>
            <a:ext cx="1247066" cy="395329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DATABASE</a:t>
            </a:r>
            <a:br>
              <a:rPr lang="en-US" altLang="ko-KR" sz="1000" b="1" dirty="0"/>
            </a:br>
            <a:r>
              <a:rPr lang="ko-KR" altLang="en-US" sz="1000" b="1" dirty="0"/>
              <a:t>상태 업데이트</a:t>
            </a:r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="" xmlns:a16="http://schemas.microsoft.com/office/drawing/2014/main" id="{B918ACC6-1BBD-4D83-8AE9-C3DC08DB3C67}"/>
              </a:ext>
            </a:extLst>
          </p:cNvPr>
          <p:cNvCxnSpPr>
            <a:endCxn id="59" idx="0"/>
          </p:cNvCxnSpPr>
          <p:nvPr/>
        </p:nvCxnSpPr>
        <p:spPr>
          <a:xfrm>
            <a:off x="1365376" y="6228576"/>
            <a:ext cx="0" cy="1699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5">
            <a:extLst>
              <a:ext uri="{FF2B5EF4-FFF2-40B4-BE49-F238E27FC236}">
                <a16:creationId xmlns="" xmlns:a16="http://schemas.microsoft.com/office/drawing/2014/main" id="{AA3DBE1D-74A1-EA1B-E45A-A3BBE13BBF61}"/>
              </a:ext>
            </a:extLst>
          </p:cNvPr>
          <p:cNvSpPr/>
          <p:nvPr/>
        </p:nvSpPr>
        <p:spPr bwMode="auto">
          <a:xfrm>
            <a:off x="2716495" y="2950733"/>
            <a:ext cx="1044116" cy="3796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PROCESS</a:t>
            </a:r>
            <a:r>
              <a:rPr lang="ko-KR" altLang="en-US" sz="1000" b="1" dirty="0"/>
              <a:t> 실행</a:t>
            </a:r>
          </a:p>
        </p:txBody>
      </p:sp>
      <p:cxnSp>
        <p:nvCxnSpPr>
          <p:cNvPr id="64" name="직선 화살표 연결선 63">
            <a:extLst>
              <a:ext uri="{FF2B5EF4-FFF2-40B4-BE49-F238E27FC236}">
                <a16:creationId xmlns="" xmlns:a16="http://schemas.microsoft.com/office/drawing/2014/main" id="{A0828109-9AB9-4C98-3033-2C60CDCA6816}"/>
              </a:ext>
            </a:extLst>
          </p:cNvPr>
          <p:cNvCxnSpPr>
            <a:stCxn id="16" idx="1"/>
            <a:endCxn id="62" idx="3"/>
          </p:cNvCxnSpPr>
          <p:nvPr/>
        </p:nvCxnSpPr>
        <p:spPr>
          <a:xfrm flipH="1">
            <a:off x="3760611" y="3132909"/>
            <a:ext cx="254493" cy="76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연결선: 꺾임 65">
            <a:extLst>
              <a:ext uri="{FF2B5EF4-FFF2-40B4-BE49-F238E27FC236}">
                <a16:creationId xmlns="" xmlns:a16="http://schemas.microsoft.com/office/drawing/2014/main" id="{6E75604B-312A-C798-0749-3ECEF8B95457}"/>
              </a:ext>
            </a:extLst>
          </p:cNvPr>
          <p:cNvCxnSpPr>
            <a:stCxn id="59" idx="3"/>
            <a:endCxn id="10" idx="2"/>
          </p:cNvCxnSpPr>
          <p:nvPr/>
        </p:nvCxnSpPr>
        <p:spPr>
          <a:xfrm flipV="1">
            <a:off x="1988909" y="6228581"/>
            <a:ext cx="2548253" cy="36763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70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="" xmlns:a16="http://schemas.microsoft.com/office/drawing/2014/main" id="{9600A16B-4C39-52FF-DB0C-9C3C13467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/>
      </p:pic>
      <p:pic>
        <p:nvPicPr>
          <p:cNvPr id="7" name="그림 6">
            <a:extLst>
              <a:ext uri="{FF2B5EF4-FFF2-40B4-BE49-F238E27FC236}">
                <a16:creationId xmlns="" xmlns:a16="http://schemas.microsoft.com/office/drawing/2014/main" id="{141EE887-02B5-64F5-D34E-106525592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754" y="785207"/>
            <a:ext cx="5809228" cy="5938995"/>
          </a:xfrm>
          <a:prstGeom prst="rect">
            <a:avLst/>
          </a:prstGeom>
        </p:spPr>
      </p:pic>
      <p:sp>
        <p:nvSpPr>
          <p:cNvPr id="8" name="제목 1">
            <a:extLst>
              <a:ext uri="{FF2B5EF4-FFF2-40B4-BE49-F238E27FC236}">
                <a16:creationId xmlns="" xmlns:a16="http://schemas.microsoft.com/office/drawing/2014/main" id="{2A38A92D-BB2D-E9C6-28C6-44195551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Final Service </a:t>
            </a:r>
            <a:r>
              <a:rPr lang="en-US" altLang="ko-KR" dirty="0" err="1"/>
              <a:t>WorkFlow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497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4038036" y="3326502"/>
            <a:ext cx="1044116" cy="944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MARKUS</a:t>
            </a:r>
            <a:endParaRPr lang="ko-KR" altLang="en-US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4334393F-05AA-4F56-BED2-64BDF378F2A1}"/>
              </a:ext>
            </a:extLst>
          </p:cNvPr>
          <p:cNvSpPr/>
          <p:nvPr/>
        </p:nvSpPr>
        <p:spPr bwMode="auto">
          <a:xfrm>
            <a:off x="887687" y="2122086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IKCOM</a:t>
            </a:r>
            <a:endParaRPr lang="ko-KR" altLang="en-US" sz="10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B341BB3E-1149-4259-AA23-53481490488C}"/>
              </a:ext>
            </a:extLst>
          </p:cNvPr>
          <p:cNvSpPr/>
          <p:nvPr/>
        </p:nvSpPr>
        <p:spPr bwMode="auto">
          <a:xfrm>
            <a:off x="887687" y="5680364"/>
            <a:ext cx="1152128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MarkupToPDF</a:t>
            </a:r>
            <a:endParaRPr lang="ko-KR" altLang="en-US" sz="10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BB74B6E-E520-4C73-B247-42BF633ED5C8}"/>
              </a:ext>
            </a:extLst>
          </p:cNvPr>
          <p:cNvSpPr/>
          <p:nvPr/>
        </p:nvSpPr>
        <p:spPr bwMode="auto">
          <a:xfrm>
            <a:off x="6951933" y="935993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ZoomAndPan</a:t>
            </a:r>
            <a:endParaRPr lang="ko-KR" altLang="en-US" sz="1000" b="1" dirty="0"/>
          </a:p>
        </p:txBody>
      </p:sp>
      <p:cxnSp>
        <p:nvCxnSpPr>
          <p:cNvPr id="24" name="Connector: Curved 23">
            <a:extLst>
              <a:ext uri="{FF2B5EF4-FFF2-40B4-BE49-F238E27FC236}">
                <a16:creationId xmlns="" xmlns:a16="http://schemas.microsoft.com/office/drawing/2014/main" id="{879EB9A1-402F-41D8-8C81-64A899CD9348}"/>
              </a:ext>
            </a:extLst>
          </p:cNvPr>
          <p:cNvCxnSpPr>
            <a:cxnSpLocks/>
            <a:stCxn id="15" idx="3"/>
            <a:endCxn id="18" idx="3"/>
          </p:cNvCxnSpPr>
          <p:nvPr/>
        </p:nvCxnSpPr>
        <p:spPr>
          <a:xfrm>
            <a:off x="2039815" y="2285886"/>
            <a:ext cx="12700" cy="3558278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="" xmlns:a16="http://schemas.microsoft.com/office/drawing/2014/main" id="{DA965D42-A6EE-4532-A333-FD58B8777111}"/>
              </a:ext>
            </a:extLst>
          </p:cNvPr>
          <p:cNvCxnSpPr>
            <a:cxnSpLocks/>
            <a:stCxn id="15" idx="3"/>
            <a:endCxn id="17" idx="3"/>
          </p:cNvCxnSpPr>
          <p:nvPr/>
        </p:nvCxnSpPr>
        <p:spPr>
          <a:xfrm>
            <a:off x="2039815" y="2285886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DE71235-10C6-4DA9-B5D5-57CC986B0320}"/>
              </a:ext>
            </a:extLst>
          </p:cNvPr>
          <p:cNvSpPr/>
          <p:nvPr/>
        </p:nvSpPr>
        <p:spPr bwMode="auto">
          <a:xfrm>
            <a:off x="6643343" y="3420269"/>
            <a:ext cx="1769179" cy="309634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AC98E5F-A3AA-4990-93F6-B8CBD6B89887}"/>
              </a:ext>
            </a:extLst>
          </p:cNvPr>
          <p:cNvSpPr/>
          <p:nvPr/>
        </p:nvSpPr>
        <p:spPr bwMode="auto">
          <a:xfrm>
            <a:off x="6952399" y="3795308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ToggleSwitch</a:t>
            </a:r>
            <a:endParaRPr lang="ko-KR" altLang="en-US" sz="1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7CEE926-B155-479B-B2FF-C4E6279A30AD}"/>
              </a:ext>
            </a:extLst>
          </p:cNvPr>
          <p:cNvSpPr/>
          <p:nvPr/>
        </p:nvSpPr>
        <p:spPr bwMode="auto">
          <a:xfrm>
            <a:off x="6952399" y="4226777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Rxx</a:t>
            </a:r>
            <a:endParaRPr lang="ko-KR" altLang="en-US" sz="10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B52F03B4-DFF9-41BE-99DA-924598086C19}"/>
              </a:ext>
            </a:extLst>
          </p:cNvPr>
          <p:cNvSpPr/>
          <p:nvPr/>
        </p:nvSpPr>
        <p:spPr bwMode="auto">
          <a:xfrm>
            <a:off x="6952399" y="4658246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RestSharp</a:t>
            </a:r>
            <a:endParaRPr lang="ko-KR" altLang="en-US" sz="1000" b="1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EE4531D-7477-421D-B777-CECFADBA38EB}"/>
              </a:ext>
            </a:extLst>
          </p:cNvPr>
          <p:cNvSpPr txBox="1"/>
          <p:nvPr/>
        </p:nvSpPr>
        <p:spPr>
          <a:xfrm>
            <a:off x="7192363" y="3450688"/>
            <a:ext cx="671137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Package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34A86B8-62CA-44AD-A4A9-DFA614EAE654}"/>
              </a:ext>
            </a:extLst>
          </p:cNvPr>
          <p:cNvSpPr/>
          <p:nvPr/>
        </p:nvSpPr>
        <p:spPr bwMode="auto">
          <a:xfrm>
            <a:off x="6952399" y="5089715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PDFNet</a:t>
            </a:r>
            <a:endParaRPr lang="ko-KR" altLang="en-US" sz="1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BF9AFC8-2F56-4D1A-A967-2AA3EF13BB6B}"/>
              </a:ext>
            </a:extLst>
          </p:cNvPr>
          <p:cNvSpPr/>
          <p:nvPr/>
        </p:nvSpPr>
        <p:spPr bwMode="auto">
          <a:xfrm>
            <a:off x="6951933" y="1495726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KCOM_Helper</a:t>
            </a:r>
            <a:endParaRPr lang="ko-KR" altLang="en-US" sz="1000" b="1" dirty="0"/>
          </a:p>
        </p:txBody>
      </p:sp>
      <p:cxnSp>
        <p:nvCxnSpPr>
          <p:cNvPr id="32" name="Connector: Curved 31">
            <a:extLst>
              <a:ext uri="{FF2B5EF4-FFF2-40B4-BE49-F238E27FC236}">
                <a16:creationId xmlns="" xmlns:a16="http://schemas.microsoft.com/office/drawing/2014/main" id="{FD9E76E4-5EFD-4210-88FE-88A0651B7D46}"/>
              </a:ext>
            </a:extLst>
          </p:cNvPr>
          <p:cNvCxnSpPr>
            <a:cxnSpLocks/>
            <a:stCxn id="16" idx="1"/>
            <a:endCxn id="14" idx="1"/>
          </p:cNvCxnSpPr>
          <p:nvPr/>
        </p:nvCxnSpPr>
        <p:spPr>
          <a:xfrm rot="10800000">
            <a:off x="887687" y="1099793"/>
            <a:ext cx="12700" cy="2372186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="" xmlns:a16="http://schemas.microsoft.com/office/drawing/2014/main" id="{4433EC81-2CC4-44A3-BF26-882B704D484A}"/>
              </a:ext>
            </a:extLst>
          </p:cNvPr>
          <p:cNvCxnSpPr>
            <a:cxnSpLocks/>
            <a:stCxn id="18" idx="1"/>
            <a:endCxn id="17" idx="1"/>
          </p:cNvCxnSpPr>
          <p:nvPr/>
        </p:nvCxnSpPr>
        <p:spPr>
          <a:xfrm rot="10800000">
            <a:off x="887687" y="4658072"/>
            <a:ext cx="12700" cy="1186092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="" xmlns:a16="http://schemas.microsoft.com/office/drawing/2014/main" id="{2A853C6D-A657-4F00-AD4E-DDFA67F69770}"/>
              </a:ext>
            </a:extLst>
          </p:cNvPr>
          <p:cNvCxnSpPr>
            <a:cxnSpLocks/>
            <a:stCxn id="16" idx="3"/>
            <a:endCxn id="52" idx="1"/>
          </p:cNvCxnSpPr>
          <p:nvPr/>
        </p:nvCxnSpPr>
        <p:spPr>
          <a:xfrm flipV="1">
            <a:off x="2039815" y="2219259"/>
            <a:ext cx="4921574" cy="1252720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="" xmlns:a16="http://schemas.microsoft.com/office/drawing/2014/main" id="{A25DBCC4-4CDB-4FCE-9912-E2D2C9D09E05}"/>
              </a:ext>
            </a:extLst>
          </p:cNvPr>
          <p:cNvCxnSpPr>
            <a:stCxn id="18" idx="3"/>
            <a:endCxn id="28" idx="1"/>
          </p:cNvCxnSpPr>
          <p:nvPr/>
        </p:nvCxnSpPr>
        <p:spPr>
          <a:xfrm flipV="1">
            <a:off x="2039815" y="5253773"/>
            <a:ext cx="4912584" cy="590391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E33B6714-B9AE-4FDE-B642-200AD0B2DBF7}"/>
              </a:ext>
            </a:extLst>
          </p:cNvPr>
          <p:cNvSpPr/>
          <p:nvPr/>
        </p:nvSpPr>
        <p:spPr bwMode="auto">
          <a:xfrm>
            <a:off x="6961389" y="552118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iTextSharp</a:t>
            </a:r>
            <a:endParaRPr lang="ko-KR" altLang="en-US" sz="1000" b="1" dirty="0"/>
          </a:p>
        </p:txBody>
      </p:sp>
      <p:cxnSp>
        <p:nvCxnSpPr>
          <p:cNvPr id="46" name="Connector: Curved 45">
            <a:extLst>
              <a:ext uri="{FF2B5EF4-FFF2-40B4-BE49-F238E27FC236}">
                <a16:creationId xmlns="" xmlns:a16="http://schemas.microsoft.com/office/drawing/2014/main" id="{A28BAE53-CAE9-4A33-ADC5-1A366CE114AD}"/>
              </a:ext>
            </a:extLst>
          </p:cNvPr>
          <p:cNvCxnSpPr>
            <a:cxnSpLocks/>
            <a:stCxn id="18" idx="3"/>
            <a:endCxn id="45" idx="1"/>
          </p:cNvCxnSpPr>
          <p:nvPr/>
        </p:nvCxnSpPr>
        <p:spPr>
          <a:xfrm flipV="1">
            <a:off x="2039815" y="5685242"/>
            <a:ext cx="4921574" cy="158922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Curved 48">
            <a:extLst>
              <a:ext uri="{FF2B5EF4-FFF2-40B4-BE49-F238E27FC236}">
                <a16:creationId xmlns="" xmlns:a16="http://schemas.microsoft.com/office/drawing/2014/main" id="{E3F4ED32-026F-48FB-BF6B-16E1DFCD0FF5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2039815" y="4390835"/>
            <a:ext cx="4912584" cy="1453329"/>
          </a:xfrm>
          <a:prstGeom prst="curvedConnector3">
            <a:avLst/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718D2C26-2DD4-4CA2-A888-B392703341F6}"/>
              </a:ext>
            </a:extLst>
          </p:cNvPr>
          <p:cNvSpPr/>
          <p:nvPr/>
        </p:nvSpPr>
        <p:spPr bwMode="auto">
          <a:xfrm>
            <a:off x="6961389" y="2055459"/>
            <a:ext cx="1152000" cy="327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 err="1"/>
              <a:t>iFinalPDF</a:t>
            </a:r>
            <a:endParaRPr lang="ko-KR" altLang="en-US" sz="1000" b="1" dirty="0"/>
          </a:p>
        </p:txBody>
      </p:sp>
      <p:cxnSp>
        <p:nvCxnSpPr>
          <p:cNvPr id="56" name="Connector: Curved 55">
            <a:extLst>
              <a:ext uri="{FF2B5EF4-FFF2-40B4-BE49-F238E27FC236}">
                <a16:creationId xmlns="" xmlns:a16="http://schemas.microsoft.com/office/drawing/2014/main" id="{842DCC8B-F3BA-47A2-894F-BB75442B7118}"/>
              </a:ext>
            </a:extLst>
          </p:cNvPr>
          <p:cNvCxnSpPr>
            <a:cxnSpLocks/>
            <a:stCxn id="16" idx="1"/>
            <a:endCxn id="15" idx="1"/>
          </p:cNvCxnSpPr>
          <p:nvPr/>
        </p:nvCxnSpPr>
        <p:spPr>
          <a:xfrm rot="10800000">
            <a:off x="887687" y="2285887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Curved 58">
            <a:extLst>
              <a:ext uri="{FF2B5EF4-FFF2-40B4-BE49-F238E27FC236}">
                <a16:creationId xmlns="" xmlns:a16="http://schemas.microsoft.com/office/drawing/2014/main" id="{F58808DF-041B-46C6-A0EC-9CC52A2E3F93}"/>
              </a:ext>
            </a:extLst>
          </p:cNvPr>
          <p:cNvCxnSpPr>
            <a:cxnSpLocks/>
            <a:stCxn id="16" idx="1"/>
            <a:endCxn id="17" idx="1"/>
          </p:cNvCxnSpPr>
          <p:nvPr/>
        </p:nvCxnSpPr>
        <p:spPr>
          <a:xfrm rot="10800000" flipV="1">
            <a:off x="887687" y="3471978"/>
            <a:ext cx="12700" cy="1186093"/>
          </a:xfrm>
          <a:prstGeom prst="curvedConnector3">
            <a:avLst>
              <a:gd name="adj1" fmla="val 1800000"/>
            </a:avLst>
          </a:prstGeom>
          <a:ln>
            <a:solidFill>
              <a:schemeClr val="tx2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Curved 61">
            <a:extLst>
              <a:ext uri="{FF2B5EF4-FFF2-40B4-BE49-F238E27FC236}">
                <a16:creationId xmlns="" xmlns:a16="http://schemas.microsoft.com/office/drawing/2014/main" id="{F96B22E5-4A85-4C27-9EAD-36EB7D9EC3F7}"/>
              </a:ext>
            </a:extLst>
          </p:cNvPr>
          <p:cNvCxnSpPr>
            <a:cxnSpLocks/>
            <a:stCxn id="11" idx="1"/>
            <a:endCxn id="14" idx="3"/>
          </p:cNvCxnSpPr>
          <p:nvPr/>
        </p:nvCxnSpPr>
        <p:spPr>
          <a:xfrm rot="10800000">
            <a:off x="2039816" y="1099793"/>
            <a:ext cx="1998221" cy="26987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="" xmlns:a16="http://schemas.microsoft.com/office/drawing/2014/main" id="{BD431359-1C81-4293-A51B-B9C5954E5E25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rot="10800000">
            <a:off x="2039816" y="2285887"/>
            <a:ext cx="1998221" cy="1512691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Curved 67">
            <a:extLst>
              <a:ext uri="{FF2B5EF4-FFF2-40B4-BE49-F238E27FC236}">
                <a16:creationId xmlns="" xmlns:a16="http://schemas.microsoft.com/office/drawing/2014/main" id="{DB5AA30A-7338-43C3-B29C-B6798EF03957}"/>
              </a:ext>
            </a:extLst>
          </p:cNvPr>
          <p:cNvCxnSpPr>
            <a:cxnSpLocks/>
            <a:stCxn id="11" idx="3"/>
            <a:endCxn id="45" idx="1"/>
          </p:cNvCxnSpPr>
          <p:nvPr/>
        </p:nvCxnSpPr>
        <p:spPr>
          <a:xfrm>
            <a:off x="5082152" y="3798577"/>
            <a:ext cx="1879237" cy="188666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Curved 70">
            <a:extLst>
              <a:ext uri="{FF2B5EF4-FFF2-40B4-BE49-F238E27FC236}">
                <a16:creationId xmlns="" xmlns:a16="http://schemas.microsoft.com/office/drawing/2014/main" id="{9A6708A6-6C86-493A-973F-C364F42CBBC9}"/>
              </a:ext>
            </a:extLst>
          </p:cNvPr>
          <p:cNvCxnSpPr>
            <a:cxnSpLocks/>
            <a:stCxn id="11" idx="1"/>
            <a:endCxn id="16" idx="3"/>
          </p:cNvCxnSpPr>
          <p:nvPr/>
        </p:nvCxnSpPr>
        <p:spPr>
          <a:xfrm rot="10800000">
            <a:off x="2039816" y="3471979"/>
            <a:ext cx="1998221" cy="32659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Curved 73">
            <a:extLst>
              <a:ext uri="{FF2B5EF4-FFF2-40B4-BE49-F238E27FC236}">
                <a16:creationId xmlns="" xmlns:a16="http://schemas.microsoft.com/office/drawing/2014/main" id="{165BD623-1C8D-4110-9FEC-A9B222AC6696}"/>
              </a:ext>
            </a:extLst>
          </p:cNvPr>
          <p:cNvCxnSpPr>
            <a:cxnSpLocks/>
            <a:stCxn id="11" idx="1"/>
            <a:endCxn id="17" idx="3"/>
          </p:cNvCxnSpPr>
          <p:nvPr/>
        </p:nvCxnSpPr>
        <p:spPr>
          <a:xfrm rot="10800000" flipV="1">
            <a:off x="2039816" y="3798576"/>
            <a:ext cx="1998221" cy="859495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Curved 76">
            <a:extLst>
              <a:ext uri="{FF2B5EF4-FFF2-40B4-BE49-F238E27FC236}">
                <a16:creationId xmlns="" xmlns:a16="http://schemas.microsoft.com/office/drawing/2014/main" id="{6C1CB1C3-1F26-4531-85B5-2189889CAEE4}"/>
              </a:ext>
            </a:extLst>
          </p:cNvPr>
          <p:cNvCxnSpPr>
            <a:cxnSpLocks/>
            <a:stCxn id="11" idx="1"/>
            <a:endCxn id="18" idx="3"/>
          </p:cNvCxnSpPr>
          <p:nvPr/>
        </p:nvCxnSpPr>
        <p:spPr>
          <a:xfrm rot="10800000" flipV="1">
            <a:off x="2039816" y="3798576"/>
            <a:ext cx="1998221" cy="2045587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="" xmlns:a16="http://schemas.microsoft.com/office/drawing/2014/main" id="{ADC03B69-93E3-4185-8CFA-F2EEC4E0B57A}"/>
              </a:ext>
            </a:extLst>
          </p:cNvPr>
          <p:cNvCxnSpPr>
            <a:cxnSpLocks/>
            <a:stCxn id="11" idx="0"/>
            <a:endCxn id="19" idx="1"/>
          </p:cNvCxnSpPr>
          <p:nvPr/>
        </p:nvCxnSpPr>
        <p:spPr>
          <a:xfrm rot="5400000" flipH="1" flipV="1">
            <a:off x="4642659" y="1017229"/>
            <a:ext cx="2226709" cy="2391839"/>
          </a:xfrm>
          <a:prstGeom prst="curvedConnector2">
            <a:avLst/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="" xmlns:a16="http://schemas.microsoft.com/office/drawing/2014/main" id="{B91C2061-67B8-46F9-9816-634BA4C7E7CE}"/>
              </a:ext>
            </a:extLst>
          </p:cNvPr>
          <p:cNvCxnSpPr>
            <a:cxnSpLocks/>
            <a:stCxn id="11" idx="3"/>
            <a:endCxn id="20" idx="1"/>
          </p:cNvCxnSpPr>
          <p:nvPr/>
        </p:nvCxnSpPr>
        <p:spPr>
          <a:xfrm>
            <a:off x="5082152" y="3798577"/>
            <a:ext cx="1870247" cy="160789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="" xmlns:a16="http://schemas.microsoft.com/office/drawing/2014/main" id="{3820732E-81E8-4437-B687-6DFA550317B4}"/>
              </a:ext>
            </a:extLst>
          </p:cNvPr>
          <p:cNvGrpSpPr/>
          <p:nvPr/>
        </p:nvGrpSpPr>
        <p:grpSpPr>
          <a:xfrm>
            <a:off x="887686" y="4494272"/>
            <a:ext cx="1152129" cy="657753"/>
            <a:chOff x="1679773" y="4494272"/>
            <a:chExt cx="1152129" cy="657753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DE0F4331-35EF-47A5-A322-254295490D18}"/>
                </a:ext>
              </a:extLst>
            </p:cNvPr>
            <p:cNvSpPr/>
            <p:nvPr/>
          </p:nvSpPr>
          <p:spPr bwMode="auto">
            <a:xfrm>
              <a:off x="1679774" y="4494272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KCOMDataModel</a:t>
              </a:r>
              <a:endParaRPr lang="ko-KR" altLang="en-US" sz="1000" b="1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="" xmlns:a16="http://schemas.microsoft.com/office/drawing/2014/main" id="{3E92D0BC-23C0-49E5-A4A9-E4D8A52D8477}"/>
                </a:ext>
              </a:extLst>
            </p:cNvPr>
            <p:cNvSpPr/>
            <p:nvPr/>
          </p:nvSpPr>
          <p:spPr bwMode="auto">
            <a:xfrm>
              <a:off x="1679773" y="4824425"/>
              <a:ext cx="1152128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EntityFramework</a:t>
              </a:r>
              <a:endParaRPr lang="ko-KR" altLang="en-US" sz="1000" b="1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DB736DDE-5516-498C-9742-4E147C88A653}"/>
              </a:ext>
            </a:extLst>
          </p:cNvPr>
          <p:cNvGrpSpPr/>
          <p:nvPr/>
        </p:nvGrpSpPr>
        <p:grpSpPr>
          <a:xfrm>
            <a:off x="887687" y="3308179"/>
            <a:ext cx="1152128" cy="654196"/>
            <a:chOff x="1679774" y="3308179"/>
            <a:chExt cx="1152128" cy="654196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CE10DCCD-8322-4227-AB7F-32F849095AF0}"/>
                </a:ext>
              </a:extLst>
            </p:cNvPr>
            <p:cNvSpPr/>
            <p:nvPr/>
          </p:nvSpPr>
          <p:spPr bwMode="auto">
            <a:xfrm>
              <a:off x="1679774" y="3308179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KCOM_API</a:t>
              </a:r>
              <a:endParaRPr lang="ko-KR" altLang="en-US" sz="1000" b="1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="" xmlns:a16="http://schemas.microsoft.com/office/drawing/2014/main" id="{FD85DBB2-B209-42CB-A557-46A3E838B50C}"/>
                </a:ext>
              </a:extLst>
            </p:cNvPr>
            <p:cNvSpPr/>
            <p:nvPr/>
          </p:nvSpPr>
          <p:spPr bwMode="auto">
            <a:xfrm>
              <a:off x="1681972" y="3634775"/>
              <a:ext cx="1149929" cy="327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/>
                <a:t>WCF</a:t>
              </a:r>
              <a:endParaRPr lang="ko-KR" altLang="en-US" sz="1000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="" xmlns:a16="http://schemas.microsoft.com/office/drawing/2014/main" id="{9E69310E-DDE3-4FAD-A60E-D82F28F02EB5}"/>
              </a:ext>
            </a:extLst>
          </p:cNvPr>
          <p:cNvGrpSpPr/>
          <p:nvPr/>
        </p:nvGrpSpPr>
        <p:grpSpPr>
          <a:xfrm>
            <a:off x="887686" y="935993"/>
            <a:ext cx="1152129" cy="651305"/>
            <a:chOff x="1679773" y="935993"/>
            <a:chExt cx="1152129" cy="651305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B2AD1659-1620-4340-87F6-7D591C6F823B}"/>
                </a:ext>
              </a:extLst>
            </p:cNvPr>
            <p:cNvSpPr/>
            <p:nvPr/>
          </p:nvSpPr>
          <p:spPr bwMode="auto">
            <a:xfrm>
              <a:off x="1679774" y="935993"/>
              <a:ext cx="1152128" cy="3276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CompareLib</a:t>
              </a:r>
              <a:endParaRPr lang="ko-KR" altLang="en-US" sz="1000" b="1" dirty="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="" xmlns:a16="http://schemas.microsoft.com/office/drawing/2014/main" id="{AC6D2120-F5D7-4A93-A635-2BCEEFA01CFF}"/>
                </a:ext>
              </a:extLst>
            </p:cNvPr>
            <p:cNvSpPr/>
            <p:nvPr/>
          </p:nvSpPr>
          <p:spPr bwMode="auto">
            <a:xfrm>
              <a:off x="1679773" y="1259698"/>
              <a:ext cx="1152128" cy="3276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algn="ctr" defTabSz="762000"/>
              <a:r>
                <a:rPr lang="en-US" altLang="ko-KR" sz="1000" b="1" dirty="0" err="1"/>
                <a:t>OpenCVSharp</a:t>
              </a:r>
              <a:endParaRPr lang="ko-KR" altLang="en-US" sz="1000" b="1" dirty="0"/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FBA413C5-726C-47C3-ACA3-D9FA9F035DC0}"/>
              </a:ext>
            </a:extLst>
          </p:cNvPr>
          <p:cNvSpPr/>
          <p:nvPr/>
        </p:nvSpPr>
        <p:spPr bwMode="auto">
          <a:xfrm>
            <a:off x="4038036" y="1476053"/>
            <a:ext cx="1044116" cy="327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Web Service</a:t>
            </a:r>
            <a:endParaRPr lang="ko-KR" altLang="en-US" sz="1000" b="1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="" xmlns:a16="http://schemas.microsoft.com/office/drawing/2014/main" id="{9C687AA9-40EB-4F1D-BC98-1BED1991B8AB}"/>
              </a:ext>
            </a:extLst>
          </p:cNvPr>
          <p:cNvCxnSpPr>
            <a:stCxn id="11" idx="0"/>
            <a:endCxn id="92" idx="2"/>
          </p:cNvCxnSpPr>
          <p:nvPr/>
        </p:nvCxnSpPr>
        <p:spPr>
          <a:xfrm flipV="1">
            <a:off x="4560094" y="1803653"/>
            <a:ext cx="0" cy="15228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="" xmlns:a16="http://schemas.microsoft.com/office/drawing/2014/main" id="{521291CD-DC46-4EE2-A9AE-413ED285290C}"/>
              </a:ext>
            </a:extLst>
          </p:cNvPr>
          <p:cNvSpPr/>
          <p:nvPr/>
        </p:nvSpPr>
        <p:spPr bwMode="auto">
          <a:xfrm>
            <a:off x="3645427" y="2123614"/>
            <a:ext cx="606626" cy="60662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파라메타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ABB33345-8393-479E-AEF5-FDA7999682AC}"/>
              </a:ext>
            </a:extLst>
          </p:cNvPr>
          <p:cNvCxnSpPr>
            <a:cxnSpLocks/>
            <a:stCxn id="4" idx="5"/>
            <a:endCxn id="11" idx="0"/>
          </p:cNvCxnSpPr>
          <p:nvPr/>
        </p:nvCxnSpPr>
        <p:spPr>
          <a:xfrm>
            <a:off x="4163215" y="2641402"/>
            <a:ext cx="396879" cy="6851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CB246430-68A7-4A80-8794-7B30BFFA9FB4}"/>
              </a:ext>
            </a:extLst>
          </p:cNvPr>
          <p:cNvSpPr/>
          <p:nvPr/>
        </p:nvSpPr>
        <p:spPr bwMode="auto">
          <a:xfrm>
            <a:off x="6964505" y="5952654"/>
            <a:ext cx="1152000" cy="32811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Image</a:t>
            </a:r>
            <a:r>
              <a:rPr lang="ko-KR" altLang="en-US" sz="1000" b="1" dirty="0"/>
              <a:t> </a:t>
            </a:r>
            <a:r>
              <a:rPr lang="en-US" altLang="ko-KR" sz="1000" b="1" dirty="0" err="1"/>
              <a:t>Magick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B8043-2AFA-430A-ADA3-FB492F24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ko-KR" altLang="en-US" dirty="0"/>
              <a:t>관련 모듈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34885D-ACCA-4CC4-A034-0A35EDD4F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백흠경</a:t>
            </a:r>
            <a:r>
              <a:rPr lang="en-US" altLang="ko-KR" dirty="0">
                <a:sym typeface="Wingdings" panose="05000000000000000000" pitchFamily="2" charset="2"/>
              </a:rPr>
              <a:t>,</a:t>
            </a:r>
            <a:r>
              <a:rPr lang="ko-KR" altLang="en-US" dirty="0">
                <a:sym typeface="Wingdings" panose="05000000000000000000" pitchFamily="2" charset="2"/>
              </a:rPr>
              <a:t>박규수</a:t>
            </a:r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28221C5-3F59-466E-9AE3-345043985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216"/>
            <a:ext cx="9120188" cy="51301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AC33F1B-0A54-4D23-A095-681A1056BA8D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7200" b="1" dirty="0" err="1"/>
              <a:t>ZoomAndPan</a:t>
            </a:r>
            <a:endParaRPr lang="ko-KR" altLang="en-US" sz="7200" b="1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299E4DB-8791-43FC-8D9D-610CD8CAEDB5}"/>
              </a:ext>
            </a:extLst>
          </p:cNvPr>
          <p:cNvSpPr/>
          <p:nvPr/>
        </p:nvSpPr>
        <p:spPr bwMode="auto">
          <a:xfrm>
            <a:off x="1175718" y="1548061"/>
            <a:ext cx="7812868" cy="3564396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CFDF5BC-A9B3-49F8-AD8E-95A19333E5BE}"/>
              </a:ext>
            </a:extLst>
          </p:cNvPr>
          <p:cNvSpPr/>
          <p:nvPr/>
        </p:nvSpPr>
        <p:spPr bwMode="auto">
          <a:xfrm>
            <a:off x="1175712" y="1542500"/>
            <a:ext cx="1315528" cy="28803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 err="1"/>
              <a:t>MainMenu.xaml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9115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9F8E99-1663-4DD5-976E-821E0C9C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336"/>
            <a:ext cx="9120188" cy="432283"/>
          </a:xfrm>
        </p:spPr>
        <p:txBody>
          <a:bodyPr anchor="ctr"/>
          <a:lstStyle/>
          <a:p>
            <a:r>
              <a:rPr lang="en-US" altLang="ko-KR" dirty="0"/>
              <a:t>KCOM_API(Web Service)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F09ABC-932E-4FA6-B1E1-A1BC7FB9F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조장원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김동진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4AB2882-EC8C-4AE1-995F-14C969217941}"/>
              </a:ext>
            </a:extLst>
          </p:cNvPr>
          <p:cNvSpPr txBox="1"/>
          <p:nvPr/>
        </p:nvSpPr>
        <p:spPr>
          <a:xfrm>
            <a:off x="378778" y="1584065"/>
            <a:ext cx="2368647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1. VS2012 </a:t>
            </a: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재배포판 설치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482BFF9-0E49-4782-B6DA-4376EC845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029" y="1980109"/>
            <a:ext cx="3709514" cy="374441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4EA2DC70-3666-4E96-98E2-0B4EBC8E8873}"/>
              </a:ext>
            </a:extLst>
          </p:cNvPr>
          <p:cNvSpPr txBox="1">
            <a:spLocks/>
          </p:cNvSpPr>
          <p:nvPr/>
        </p:nvSpPr>
        <p:spPr>
          <a:xfrm>
            <a:off x="378778" y="814079"/>
            <a:ext cx="1337000" cy="337937"/>
          </a:xfrm>
        </p:spPr>
        <p:txBody>
          <a:bodyPr anchor="ctr"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로컬 디버깅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E68E070-A060-4DC6-9827-6DC6B8CEB3EE}"/>
              </a:ext>
            </a:extLst>
          </p:cNvPr>
          <p:cNvSpPr txBox="1"/>
          <p:nvPr/>
        </p:nvSpPr>
        <p:spPr>
          <a:xfrm>
            <a:off x="4929030" y="1584064"/>
            <a:ext cx="3087448" cy="257369"/>
          </a:xfrm>
          <a:prstGeom prst="rect">
            <a:avLst/>
          </a:prstGeom>
        </p:spPr>
        <p:txBody>
          <a:bodyPr wrap="squar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IIS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Express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200" dirty="0">
                <a:latin typeface="맑은 고딕" pitchFamily="50" charset="-127"/>
                <a:ea typeface="맑은 고딕" pitchFamily="50" charset="-127"/>
              </a:rPr>
              <a:t>64</a:t>
            </a: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비트로 실행하도록 설정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A1AC0A9-F7C2-492D-B201-BE2496D2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78" y="1980109"/>
            <a:ext cx="2857500" cy="981075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="" xmlns:a16="http://schemas.microsoft.com/office/drawing/2014/main" id="{BCA6DE3D-B6E3-46F5-BFFC-9F175FBAB3ED}"/>
              </a:ext>
            </a:extLst>
          </p:cNvPr>
          <p:cNvSpPr/>
          <p:nvPr/>
        </p:nvSpPr>
        <p:spPr bwMode="auto">
          <a:xfrm rot="5400000">
            <a:off x="2273840" y="3726303"/>
            <a:ext cx="3744416" cy="252028"/>
          </a:xfrm>
          <a:prstGeom prst="triangle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86281973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대림산업 테마 색">
    <a:dk1>
      <a:srgbClr val="000000"/>
    </a:dk1>
    <a:lt1>
      <a:srgbClr val="FFFFFF"/>
    </a:lt1>
    <a:dk2>
      <a:srgbClr val="CECECE"/>
    </a:dk2>
    <a:lt2>
      <a:srgbClr val="919191"/>
    </a:lt2>
    <a:accent1>
      <a:srgbClr val="666666"/>
    </a:accent1>
    <a:accent2>
      <a:srgbClr val="A1A1A1"/>
    </a:accent2>
    <a:accent3>
      <a:srgbClr val="1B2E5A"/>
    </a:accent3>
    <a:accent4>
      <a:srgbClr val="008BB0"/>
    </a:accent4>
    <a:accent5>
      <a:srgbClr val="E87E00"/>
    </a:accent5>
    <a:accent6>
      <a:srgbClr val="5C4637"/>
    </a:accent6>
    <a:hlink>
      <a:srgbClr val="002060"/>
    </a:hlink>
    <a:folHlink>
      <a:srgbClr val="C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0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1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2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3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4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5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1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3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4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5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6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8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9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Props1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10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8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30204</TotalTime>
  <Words>426</Words>
  <Application>Microsoft Office PowerPoint</Application>
  <PresentationFormat>사용자 지정</PresentationFormat>
  <Paragraphs>174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9" baseType="lpstr">
      <vt:lpstr>Copperplate Gothic Bold</vt:lpstr>
      <vt:lpstr>HY헤드라인M</vt:lpstr>
      <vt:lpstr>돋움</vt:lpstr>
      <vt:lpstr>맑은 고딕</vt:lpstr>
      <vt:lpstr>Arial</vt:lpstr>
      <vt:lpstr>Tahoma</vt:lpstr>
      <vt:lpstr>Wingdings</vt:lpstr>
      <vt:lpstr>경영개선팀 템플릿</vt:lpstr>
      <vt:lpstr>MARKUS</vt:lpstr>
      <vt:lpstr>사용 업체</vt:lpstr>
      <vt:lpstr>컴파일</vt:lpstr>
      <vt:lpstr>Workflow – AS-IS</vt:lpstr>
      <vt:lpstr>Workflow – TO-BE</vt:lpstr>
      <vt:lpstr>Final Service WorkFlow</vt:lpstr>
      <vt:lpstr>관련 모듈</vt:lpstr>
      <vt:lpstr>관련 모듈</vt:lpstr>
      <vt:lpstr>KCOM_API(Web Service)</vt:lpstr>
      <vt:lpstr>설치 패키지</vt:lpstr>
      <vt:lpstr>Convert Service</vt:lpstr>
      <vt:lpstr>Convert Service</vt:lpstr>
      <vt:lpstr>Convert Service</vt:lpstr>
      <vt:lpstr>Convert Service</vt:lpstr>
      <vt:lpstr>Final Service</vt:lpstr>
      <vt:lpstr>LogView</vt:lpstr>
      <vt:lpstr>테이블 목록</vt:lpstr>
      <vt:lpstr>디버깅</vt:lpstr>
      <vt:lpstr>이슈 사항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Lee jiyeon</cp:lastModifiedBy>
  <cp:revision>1095</cp:revision>
  <cp:lastPrinted>2018-01-30T04:50:40Z</cp:lastPrinted>
  <dcterms:created xsi:type="dcterms:W3CDTF">2012-12-12T04:21:44Z</dcterms:created>
  <dcterms:modified xsi:type="dcterms:W3CDTF">2024-04-24T04:35:49Z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